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0058400" cy="77724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/>
    <p:restoredTop sz="94541"/>
  </p:normalViewPr>
  <p:slideViewPr>
    <p:cSldViewPr snapToGrid="0" snapToObjects="1">
      <p:cViewPr varScale="1">
        <p:scale>
          <a:sx n="72" d="100"/>
          <a:sy n="72" d="100"/>
        </p:scale>
        <p:origin x="1786" y="53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730F6CB-A1E2-0D4A-9480-43C8728F598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1173163"/>
            <a:ext cx="410210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A91B447-549E-D84D-A7B6-A3E540C491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00188" y="1173163"/>
            <a:ext cx="4102100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1B447-549E-D84D-A7B6-A3E540C491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82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61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22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71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4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9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57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6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9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5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6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6214-9E78-8346-ABEB-1FAC1E00907F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73159-28C8-8B47-9C57-1B4816291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25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7AEB8003-234F-DB44-8313-E33B6AA887F0}"/>
              </a:ext>
            </a:extLst>
          </p:cNvPr>
          <p:cNvCxnSpPr>
            <a:cxnSpLocks/>
          </p:cNvCxnSpPr>
          <p:nvPr/>
        </p:nvCxnSpPr>
        <p:spPr>
          <a:xfrm flipH="1">
            <a:off x="3356479" y="5267753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9E431681-9CD4-8F4A-BAED-B82A701AD6E4}"/>
              </a:ext>
            </a:extLst>
          </p:cNvPr>
          <p:cNvCxnSpPr>
            <a:cxnSpLocks/>
          </p:cNvCxnSpPr>
          <p:nvPr/>
        </p:nvCxnSpPr>
        <p:spPr>
          <a:xfrm flipH="1">
            <a:off x="1191961" y="5266419"/>
            <a:ext cx="2397" cy="3694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2F4FD3A6-9AE5-1A41-9C13-E63AEBB87F11}"/>
              </a:ext>
            </a:extLst>
          </p:cNvPr>
          <p:cNvSpPr txBox="1"/>
          <p:nvPr/>
        </p:nvSpPr>
        <p:spPr>
          <a:xfrm>
            <a:off x="4472950" y="131952"/>
            <a:ext cx="4615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</a:rPr>
              <a:t>Suspected or Positive COVID-19 Inpatient Pathway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E085B1-C768-5D49-BD20-F040A39AA533}"/>
              </a:ext>
            </a:extLst>
          </p:cNvPr>
          <p:cNvSpPr txBox="1"/>
          <p:nvPr/>
        </p:nvSpPr>
        <p:spPr>
          <a:xfrm>
            <a:off x="4931668" y="1854667"/>
            <a:ext cx="2256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B23B1BD-9D0F-E745-BDC0-85442CFCEB9A}"/>
              </a:ext>
            </a:extLst>
          </p:cNvPr>
          <p:cNvCxnSpPr>
            <a:cxnSpLocks/>
          </p:cNvCxnSpPr>
          <p:nvPr/>
        </p:nvCxnSpPr>
        <p:spPr>
          <a:xfrm>
            <a:off x="2251010" y="948206"/>
            <a:ext cx="1" cy="24390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F1058D3-A861-324A-A2C3-828ADF799596}"/>
              </a:ext>
            </a:extLst>
          </p:cNvPr>
          <p:cNvCxnSpPr>
            <a:cxnSpLocks/>
          </p:cNvCxnSpPr>
          <p:nvPr/>
        </p:nvCxnSpPr>
        <p:spPr>
          <a:xfrm>
            <a:off x="3708896" y="940019"/>
            <a:ext cx="0" cy="24335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734B56A-AB74-9A49-8C73-FA39BB0E3677}"/>
              </a:ext>
            </a:extLst>
          </p:cNvPr>
          <p:cNvCxnSpPr>
            <a:cxnSpLocks/>
          </p:cNvCxnSpPr>
          <p:nvPr/>
        </p:nvCxnSpPr>
        <p:spPr>
          <a:xfrm>
            <a:off x="827524" y="928767"/>
            <a:ext cx="0" cy="2638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56797C8-A575-5542-ACCA-F35076AE5047}"/>
              </a:ext>
            </a:extLst>
          </p:cNvPr>
          <p:cNvSpPr/>
          <p:nvPr/>
        </p:nvSpPr>
        <p:spPr>
          <a:xfrm>
            <a:off x="1590018" y="1182163"/>
            <a:ext cx="1340092" cy="369456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Moderate 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4-8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0D30CFAA-748C-1D46-B2D4-17FE721F1F5E}"/>
              </a:ext>
            </a:extLst>
          </p:cNvPr>
          <p:cNvSpPr/>
          <p:nvPr/>
        </p:nvSpPr>
        <p:spPr>
          <a:xfrm>
            <a:off x="3025428" y="1180009"/>
            <a:ext cx="1344145" cy="369300"/>
          </a:xfrm>
          <a:prstGeom prst="round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Severe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9-12</a:t>
            </a:r>
          </a:p>
        </p:txBody>
      </p:sp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6951BF48-46BA-3841-873E-FF84DE4702A6}"/>
              </a:ext>
            </a:extLst>
          </p:cNvPr>
          <p:cNvSpPr/>
          <p:nvPr/>
        </p:nvSpPr>
        <p:spPr>
          <a:xfrm>
            <a:off x="168311" y="1780840"/>
            <a:ext cx="1325849" cy="69759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Strict I/O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ECG &amp; Pulse Oximetry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B5EB996-C78D-0547-978F-6467CAD39AF8}"/>
              </a:ext>
            </a:extLst>
          </p:cNvPr>
          <p:cNvCxnSpPr>
            <a:cxnSpLocks/>
          </p:cNvCxnSpPr>
          <p:nvPr/>
        </p:nvCxnSpPr>
        <p:spPr>
          <a:xfrm>
            <a:off x="1213007" y="3462995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C1BCFC2-A601-6D4F-B737-08303EE7A4D4}"/>
              </a:ext>
            </a:extLst>
          </p:cNvPr>
          <p:cNvSpPr/>
          <p:nvPr/>
        </p:nvSpPr>
        <p:spPr>
          <a:xfrm>
            <a:off x="177366" y="3730725"/>
            <a:ext cx="2033992" cy="311868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improving consistently?</a:t>
            </a: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E0D672AB-2EBC-D347-B44C-1CBB59277E12}"/>
              </a:ext>
            </a:extLst>
          </p:cNvPr>
          <p:cNvSpPr/>
          <p:nvPr/>
        </p:nvSpPr>
        <p:spPr>
          <a:xfrm>
            <a:off x="172565" y="5625702"/>
            <a:ext cx="2038792" cy="1286375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Discharge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RDS &lt;5 consistently</a:t>
            </a:r>
          </a:p>
          <a:p>
            <a:r>
              <a:rPr lang="en-US" sz="1000" dirty="0">
                <a:solidFill>
                  <a:schemeClr val="tx1"/>
                </a:solidFill>
              </a:rPr>
              <a:t>Close Follow-up Available</a:t>
            </a:r>
          </a:p>
          <a:p>
            <a:r>
              <a:rPr lang="en-US" sz="1000" dirty="0">
                <a:solidFill>
                  <a:schemeClr val="tx1"/>
                </a:solidFill>
              </a:rPr>
              <a:t>Reliable Caretaker</a:t>
            </a:r>
          </a:p>
          <a:p>
            <a:r>
              <a:rPr lang="en-US" sz="1000" dirty="0">
                <a:solidFill>
                  <a:schemeClr val="tx1"/>
                </a:solidFill>
              </a:rPr>
              <a:t>Tolerating oral feeds</a:t>
            </a:r>
          </a:p>
          <a:p>
            <a:r>
              <a:rPr lang="en-US" sz="1000" dirty="0">
                <a:solidFill>
                  <a:schemeClr val="tx1"/>
                </a:solidFill>
              </a:rPr>
              <a:t>No O</a:t>
            </a:r>
            <a:r>
              <a:rPr lang="en-US" sz="1000" baseline="-25000" dirty="0">
                <a:solidFill>
                  <a:schemeClr val="tx1"/>
                </a:solidFill>
              </a:rPr>
              <a:t>2</a:t>
            </a:r>
            <a:r>
              <a:rPr lang="en-US" sz="1000" dirty="0">
                <a:solidFill>
                  <a:schemeClr val="tx1"/>
                </a:solidFill>
              </a:rPr>
              <a:t> requirement awake and asleep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C750C076-12A7-4545-B9CA-DD3205140FFC}"/>
              </a:ext>
            </a:extLst>
          </p:cNvPr>
          <p:cNvSpPr/>
          <p:nvPr/>
        </p:nvSpPr>
        <p:spPr>
          <a:xfrm>
            <a:off x="1595755" y="1769513"/>
            <a:ext cx="1334355" cy="708925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Consider NG/IVF  with poor P.O.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 ECG &amp; Pulse Oximetry</a:t>
            </a: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24E577D0-5426-ED4B-8E7A-954F27AD0F8A}"/>
              </a:ext>
            </a:extLst>
          </p:cNvPr>
          <p:cNvSpPr/>
          <p:nvPr/>
        </p:nvSpPr>
        <p:spPr>
          <a:xfrm>
            <a:off x="3025428" y="1760784"/>
            <a:ext cx="1344145" cy="72341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NG Feeds or IVF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Continuous ECG &amp; Pulse Oximetry</a:t>
            </a:r>
          </a:p>
        </p:txBody>
      </p:sp>
      <p:sp>
        <p:nvSpPr>
          <p:cNvPr id="92" name="Rounded Rectangle 91">
            <a:extLst>
              <a:ext uri="{FF2B5EF4-FFF2-40B4-BE49-F238E27FC236}">
                <a16:creationId xmlns:a16="http://schemas.microsoft.com/office/drawing/2014/main" id="{344EC8B7-553D-F94E-ADF5-562D77139A19}"/>
              </a:ext>
            </a:extLst>
          </p:cNvPr>
          <p:cNvSpPr/>
          <p:nvPr/>
        </p:nvSpPr>
        <p:spPr>
          <a:xfrm>
            <a:off x="2358727" y="4259392"/>
            <a:ext cx="2010846" cy="119084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Increase supp. O</a:t>
            </a:r>
            <a:r>
              <a:rPr lang="en-US" sz="1000" baseline="-25000" dirty="0">
                <a:solidFill>
                  <a:schemeClr val="tx1"/>
                </a:solidFill>
              </a:rPr>
              <a:t>2 </a:t>
            </a:r>
            <a:r>
              <a:rPr lang="en-US" sz="1000" dirty="0">
                <a:solidFill>
                  <a:schemeClr val="tx1"/>
                </a:solidFill>
              </a:rPr>
              <a:t>for &lt;88%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 err="1">
                <a:solidFill>
                  <a:schemeClr val="tx1"/>
                </a:solidFill>
              </a:rPr>
              <a:t>Nasotracheal</a:t>
            </a:r>
            <a:r>
              <a:rPr lang="en-US" sz="1000" dirty="0">
                <a:solidFill>
                  <a:schemeClr val="tx1"/>
                </a:solidFill>
              </a:rPr>
              <a:t> Suctioning should be avoided unless required to maintain a patent airway or assist with ventilation</a:t>
            </a: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1855A978-AFB0-3043-B866-A2AB1D71F352}"/>
              </a:ext>
            </a:extLst>
          </p:cNvPr>
          <p:cNvSpPr/>
          <p:nvPr/>
        </p:nvSpPr>
        <p:spPr>
          <a:xfrm>
            <a:off x="174036" y="4259392"/>
            <a:ext cx="2037321" cy="1164216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Wean supplemental O2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Wean IVF/NG fluids as intake improves</a:t>
            </a:r>
          </a:p>
          <a:p>
            <a:pPr algn="ctr"/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A1A6E803-39CB-A347-8075-1AC0E44B7606}"/>
              </a:ext>
            </a:extLst>
          </p:cNvPr>
          <p:cNvSpPr/>
          <p:nvPr/>
        </p:nvSpPr>
        <p:spPr>
          <a:xfrm>
            <a:off x="6951162" y="920826"/>
            <a:ext cx="2842668" cy="182948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numCol="1" rtlCol="0" anchor="t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Tests/Therapies Not Typically Indicated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Albuterol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Epinephrine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Hypertonic Saline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Steroids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Antibiotics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Chest Physiotherapy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Bronchoscopy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Chest Tomography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Consider Bronchoscopy or CT when: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Airway Complication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chemeClr val="tx1"/>
                </a:solidFill>
              </a:rPr>
              <a:t>Worsening Condition</a:t>
            </a:r>
          </a:p>
        </p:txBody>
      </p:sp>
      <p:sp>
        <p:nvSpPr>
          <p:cNvPr id="138" name="Rounded Rectangle 137">
            <a:extLst>
              <a:ext uri="{FF2B5EF4-FFF2-40B4-BE49-F238E27FC236}">
                <a16:creationId xmlns:a16="http://schemas.microsoft.com/office/drawing/2014/main" id="{EBD44EE2-73A5-F043-8886-361A54AD6F51}"/>
              </a:ext>
            </a:extLst>
          </p:cNvPr>
          <p:cNvSpPr/>
          <p:nvPr/>
        </p:nvSpPr>
        <p:spPr>
          <a:xfrm>
            <a:off x="7605346" y="3320979"/>
            <a:ext cx="2069569" cy="665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Consider Bronchoscopy or Chest Tomography When:</a:t>
            </a:r>
            <a:endParaRPr lang="en-US" sz="900" dirty="0">
              <a:solidFill>
                <a:schemeClr val="tx1"/>
              </a:solidFill>
            </a:endParaRPr>
          </a:p>
          <a:p>
            <a:r>
              <a:rPr lang="en-US" sz="900" dirty="0">
                <a:solidFill>
                  <a:schemeClr val="tx1"/>
                </a:solidFill>
              </a:rPr>
              <a:t>Airway Complication</a:t>
            </a:r>
          </a:p>
          <a:p>
            <a:r>
              <a:rPr lang="en-US" sz="900" dirty="0">
                <a:solidFill>
                  <a:schemeClr val="tx1"/>
                </a:solidFill>
              </a:rPr>
              <a:t>Worsening condition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pPr marL="221873" indent="-221873">
              <a:buFontTx/>
              <a:buChar char="-"/>
            </a:pPr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2DBFED-36A4-2041-AF1A-DB812A4FC3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8536" y="23103"/>
            <a:ext cx="779588" cy="502401"/>
          </a:xfrm>
          <a:prstGeom prst="rect">
            <a:avLst/>
          </a:prstGeom>
        </p:spPr>
      </p:pic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8EBD3527-F7AC-1A4A-86C4-CC13405B2189}"/>
              </a:ext>
            </a:extLst>
          </p:cNvPr>
          <p:cNvSpPr/>
          <p:nvPr/>
        </p:nvSpPr>
        <p:spPr>
          <a:xfrm>
            <a:off x="264570" y="574079"/>
            <a:ext cx="4033267" cy="412041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Assess Work of Breathing, Oxygenation, and Hydration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Score RDS</a:t>
            </a:r>
          </a:p>
        </p:txBody>
      </p: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B5BAE5F-F051-C647-B84E-89D63015DF7F}"/>
              </a:ext>
            </a:extLst>
          </p:cNvPr>
          <p:cNvCxnSpPr>
            <a:cxnSpLocks/>
          </p:cNvCxnSpPr>
          <p:nvPr/>
        </p:nvCxnSpPr>
        <p:spPr>
          <a:xfrm>
            <a:off x="834441" y="154364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53041212-D023-0642-A875-4DE5CE6AEB23}"/>
              </a:ext>
            </a:extLst>
          </p:cNvPr>
          <p:cNvCxnSpPr>
            <a:cxnSpLocks/>
          </p:cNvCxnSpPr>
          <p:nvPr/>
        </p:nvCxnSpPr>
        <p:spPr>
          <a:xfrm>
            <a:off x="2239876" y="1560999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6C02B7FC-7DFB-9347-817E-B4F647C85644}"/>
              </a:ext>
            </a:extLst>
          </p:cNvPr>
          <p:cNvCxnSpPr>
            <a:cxnSpLocks/>
          </p:cNvCxnSpPr>
          <p:nvPr/>
        </p:nvCxnSpPr>
        <p:spPr>
          <a:xfrm>
            <a:off x="3713842" y="154512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489659-79F6-874C-9F39-EBC78F5AA113}"/>
              </a:ext>
            </a:extLst>
          </p:cNvPr>
          <p:cNvCxnSpPr>
            <a:cxnSpLocks/>
          </p:cNvCxnSpPr>
          <p:nvPr/>
        </p:nvCxnSpPr>
        <p:spPr>
          <a:xfrm>
            <a:off x="4546948" y="538619"/>
            <a:ext cx="5250435" cy="117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>
            <a:extLst>
              <a:ext uri="{FF2B5EF4-FFF2-40B4-BE49-F238E27FC236}">
                <a16:creationId xmlns:a16="http://schemas.microsoft.com/office/drawing/2014/main" id="{8990E266-99DB-574F-A609-A6EA4618447D}"/>
              </a:ext>
            </a:extLst>
          </p:cNvPr>
          <p:cNvCxnSpPr>
            <a:cxnSpLocks/>
          </p:cNvCxnSpPr>
          <p:nvPr/>
        </p:nvCxnSpPr>
        <p:spPr>
          <a:xfrm flipH="1">
            <a:off x="3478345" y="6308535"/>
            <a:ext cx="1" cy="32209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ounded Rectangle 212">
            <a:extLst>
              <a:ext uri="{FF2B5EF4-FFF2-40B4-BE49-F238E27FC236}">
                <a16:creationId xmlns:a16="http://schemas.microsoft.com/office/drawing/2014/main" id="{3388651C-AC51-6B45-BF7C-21436A627A9F}"/>
              </a:ext>
            </a:extLst>
          </p:cNvPr>
          <p:cNvSpPr/>
          <p:nvPr/>
        </p:nvSpPr>
        <p:spPr>
          <a:xfrm>
            <a:off x="2358727" y="5625250"/>
            <a:ext cx="2010846" cy="128682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100" b="1" dirty="0">
                <a:solidFill>
                  <a:schemeClr val="tx1"/>
                </a:solidFill>
              </a:rPr>
              <a:t>Consider Escalation of Care</a:t>
            </a:r>
          </a:p>
          <a:p>
            <a:r>
              <a:rPr lang="en-US" sz="1000" dirty="0">
                <a:solidFill>
                  <a:schemeClr val="tx1"/>
                </a:solidFill>
              </a:rPr>
              <a:t>Apnea&gt;20 seconds </a:t>
            </a:r>
          </a:p>
          <a:p>
            <a:r>
              <a:rPr lang="en-US" sz="1000" dirty="0">
                <a:solidFill>
                  <a:schemeClr val="tx1"/>
                </a:solidFill>
              </a:rPr>
              <a:t>Cyanosis</a:t>
            </a:r>
          </a:p>
          <a:p>
            <a:r>
              <a:rPr lang="en-US" sz="1000" dirty="0">
                <a:solidFill>
                  <a:schemeClr val="tx1"/>
                </a:solidFill>
              </a:rPr>
              <a:t>Severe respiratory distress with pending respiratory failure</a:t>
            </a:r>
          </a:p>
          <a:p>
            <a:r>
              <a:rPr lang="en-US" sz="1000" dirty="0">
                <a:solidFill>
                  <a:schemeClr val="tx1"/>
                </a:solidFill>
              </a:rPr>
              <a:t>Hypercarbia</a:t>
            </a: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  <a:p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B528BE33-8623-F348-9CB4-C5FD34E3EB14}"/>
              </a:ext>
            </a:extLst>
          </p:cNvPr>
          <p:cNvSpPr/>
          <p:nvPr/>
        </p:nvSpPr>
        <p:spPr>
          <a:xfrm>
            <a:off x="177365" y="1180008"/>
            <a:ext cx="1322820" cy="363193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Mild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RDS 1-3</a:t>
            </a: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5F554BD7-ACD2-F248-8C28-C2A642D7D16D}"/>
              </a:ext>
            </a:extLst>
          </p:cNvPr>
          <p:cNvSpPr/>
          <p:nvPr/>
        </p:nvSpPr>
        <p:spPr>
          <a:xfrm>
            <a:off x="168813" y="125807"/>
            <a:ext cx="4200912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Admission of Patient with Suspected or Confirmed COVID-19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DB5BB3ED-FC5B-7D4D-BE42-262247EF0720}"/>
              </a:ext>
            </a:extLst>
          </p:cNvPr>
          <p:cNvCxnSpPr>
            <a:cxnSpLocks/>
          </p:cNvCxnSpPr>
          <p:nvPr/>
        </p:nvCxnSpPr>
        <p:spPr>
          <a:xfrm>
            <a:off x="2248355" y="378292"/>
            <a:ext cx="0" cy="20749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ounded Rectangle 76">
            <a:extLst>
              <a:ext uri="{FF2B5EF4-FFF2-40B4-BE49-F238E27FC236}">
                <a16:creationId xmlns:a16="http://schemas.microsoft.com/office/drawing/2014/main" id="{A627B478-1B96-7840-9531-8F97BE1193F2}"/>
              </a:ext>
            </a:extLst>
          </p:cNvPr>
          <p:cNvSpPr/>
          <p:nvPr/>
        </p:nvSpPr>
        <p:spPr>
          <a:xfrm>
            <a:off x="267318" y="3206976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Reassess and Rescore RDS, Restart Algorithm if RDS severity changes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09ADC7EC-63D5-EA40-81BB-4F0083070B05}"/>
              </a:ext>
            </a:extLst>
          </p:cNvPr>
          <p:cNvCxnSpPr>
            <a:cxnSpLocks/>
          </p:cNvCxnSpPr>
          <p:nvPr/>
        </p:nvCxnSpPr>
        <p:spPr>
          <a:xfrm>
            <a:off x="4286620" y="3320979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60098759-E15A-6642-93F8-D743018BE586}"/>
              </a:ext>
            </a:extLst>
          </p:cNvPr>
          <p:cNvCxnSpPr>
            <a:cxnSpLocks/>
          </p:cNvCxnSpPr>
          <p:nvPr/>
        </p:nvCxnSpPr>
        <p:spPr>
          <a:xfrm flipV="1">
            <a:off x="4465009" y="764629"/>
            <a:ext cx="0" cy="2574485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D128310C-9E8B-874A-A469-0B96ADEF6443}"/>
              </a:ext>
            </a:extLst>
          </p:cNvPr>
          <p:cNvCxnSpPr>
            <a:cxnSpLocks/>
          </p:cNvCxnSpPr>
          <p:nvPr/>
        </p:nvCxnSpPr>
        <p:spPr>
          <a:xfrm>
            <a:off x="80559" y="3339114"/>
            <a:ext cx="184012" cy="0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8FC0D54-8DF6-6849-9710-73E69616578E}"/>
              </a:ext>
            </a:extLst>
          </p:cNvPr>
          <p:cNvCxnSpPr>
            <a:cxnSpLocks/>
          </p:cNvCxnSpPr>
          <p:nvPr/>
        </p:nvCxnSpPr>
        <p:spPr>
          <a:xfrm flipV="1">
            <a:off x="88196" y="771918"/>
            <a:ext cx="0" cy="2567196"/>
          </a:xfrm>
          <a:prstGeom prst="straightConnector1">
            <a:avLst/>
          </a:prstGeom>
          <a:ln w="285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9888CDB1-7BD2-DF47-B04E-1D7BA5FF98FF}"/>
              </a:ext>
            </a:extLst>
          </p:cNvPr>
          <p:cNvCxnSpPr>
            <a:cxnSpLocks/>
          </p:cNvCxnSpPr>
          <p:nvPr/>
        </p:nvCxnSpPr>
        <p:spPr>
          <a:xfrm>
            <a:off x="82577" y="771917"/>
            <a:ext cx="184012" cy="0"/>
          </a:xfrm>
          <a:prstGeom prst="straightConnector1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5C12D95-AF56-4C40-AAB3-8007E7E96C57}"/>
              </a:ext>
            </a:extLst>
          </p:cNvPr>
          <p:cNvCxnSpPr>
            <a:cxnSpLocks/>
          </p:cNvCxnSpPr>
          <p:nvPr/>
        </p:nvCxnSpPr>
        <p:spPr>
          <a:xfrm>
            <a:off x="4277567" y="771917"/>
            <a:ext cx="184012" cy="0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FBBD5449-1F3C-F24E-9BDC-4043EAEF8D52}"/>
              </a:ext>
            </a:extLst>
          </p:cNvPr>
          <p:cNvCxnSpPr>
            <a:cxnSpLocks/>
          </p:cNvCxnSpPr>
          <p:nvPr/>
        </p:nvCxnSpPr>
        <p:spPr>
          <a:xfrm>
            <a:off x="3357718" y="3464838"/>
            <a:ext cx="0" cy="2616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EDE26671-AC24-EF48-A9EF-21B620AEA23F}"/>
              </a:ext>
            </a:extLst>
          </p:cNvPr>
          <p:cNvSpPr/>
          <p:nvPr/>
        </p:nvSpPr>
        <p:spPr>
          <a:xfrm>
            <a:off x="2400251" y="3728807"/>
            <a:ext cx="1969322" cy="306217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RDS worsening consistently?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078B99F9-554B-1F4B-9EC9-EA5454370467}"/>
              </a:ext>
            </a:extLst>
          </p:cNvPr>
          <p:cNvSpPr/>
          <p:nvPr/>
        </p:nvSpPr>
        <p:spPr>
          <a:xfrm>
            <a:off x="233095" y="2713449"/>
            <a:ext cx="4030519" cy="257862"/>
          </a:xfrm>
          <a:prstGeom prst="roundRect">
            <a:avLst/>
          </a:prstGeom>
          <a:solidFill>
            <a:srgbClr val="00B0F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Supplemental oxygen if O2 sat &lt;90% while awake, &lt;88% while asleep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E77AC07-54C6-E74A-9FCA-C9465089AE91}"/>
              </a:ext>
            </a:extLst>
          </p:cNvPr>
          <p:cNvCxnSpPr>
            <a:cxnSpLocks/>
          </p:cNvCxnSpPr>
          <p:nvPr/>
        </p:nvCxnSpPr>
        <p:spPr>
          <a:xfrm>
            <a:off x="1191961" y="4028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950919E-00E1-214B-89C6-7A9BD3A7DFB8}"/>
              </a:ext>
            </a:extLst>
          </p:cNvPr>
          <p:cNvCxnSpPr>
            <a:cxnSpLocks/>
          </p:cNvCxnSpPr>
          <p:nvPr/>
        </p:nvCxnSpPr>
        <p:spPr>
          <a:xfrm>
            <a:off x="3373459" y="402473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1482CC3-D335-D140-A472-6E32E1153852}"/>
              </a:ext>
            </a:extLst>
          </p:cNvPr>
          <p:cNvCxnSpPr>
            <a:cxnSpLocks/>
          </p:cNvCxnSpPr>
          <p:nvPr/>
        </p:nvCxnSpPr>
        <p:spPr>
          <a:xfrm>
            <a:off x="2235342" y="2480170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3405318C-E306-D94C-9679-88ED8B7EE6DD}"/>
              </a:ext>
            </a:extLst>
          </p:cNvPr>
          <p:cNvCxnSpPr>
            <a:cxnSpLocks/>
          </p:cNvCxnSpPr>
          <p:nvPr/>
        </p:nvCxnSpPr>
        <p:spPr>
          <a:xfrm>
            <a:off x="837772" y="2481327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3C170C05-5D8C-8B4D-8EEF-EF40E69A6820}"/>
              </a:ext>
            </a:extLst>
          </p:cNvPr>
          <p:cNvCxnSpPr>
            <a:cxnSpLocks/>
          </p:cNvCxnSpPr>
          <p:nvPr/>
        </p:nvCxnSpPr>
        <p:spPr>
          <a:xfrm>
            <a:off x="3716109" y="2478438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4E45AB1-4A38-4F4A-AE11-028A230E2F04}"/>
              </a:ext>
            </a:extLst>
          </p:cNvPr>
          <p:cNvCxnSpPr>
            <a:cxnSpLocks/>
          </p:cNvCxnSpPr>
          <p:nvPr/>
        </p:nvCxnSpPr>
        <p:spPr>
          <a:xfrm>
            <a:off x="2233075" y="2974545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8277E24-7851-874A-A302-A53CD7BECDB9}"/>
              </a:ext>
            </a:extLst>
          </p:cNvPr>
          <p:cNvCxnSpPr>
            <a:cxnSpLocks/>
          </p:cNvCxnSpPr>
          <p:nvPr/>
        </p:nvCxnSpPr>
        <p:spPr>
          <a:xfrm>
            <a:off x="835505" y="2975702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8E999158-FA8D-364C-A82C-2881490E9348}"/>
              </a:ext>
            </a:extLst>
          </p:cNvPr>
          <p:cNvCxnSpPr>
            <a:cxnSpLocks/>
          </p:cNvCxnSpPr>
          <p:nvPr/>
        </p:nvCxnSpPr>
        <p:spPr>
          <a:xfrm>
            <a:off x="3713842" y="2972813"/>
            <a:ext cx="4534" cy="2321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68098"/>
              </p:ext>
            </p:extLst>
          </p:nvPr>
        </p:nvGraphicFramePr>
        <p:xfrm>
          <a:off x="4608660" y="2787860"/>
          <a:ext cx="5159246" cy="4932365"/>
        </p:xfrm>
        <a:graphic>
          <a:graphicData uri="http://schemas.openxmlformats.org/drawingml/2006/table">
            <a:tbl>
              <a:tblPr/>
              <a:tblGrid>
                <a:gridCol w="1026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580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Respiratory Distress Score </a:t>
                      </a:r>
                    </a:p>
                  </a:txBody>
                  <a:tcPr marL="9324" marR="9324" marT="93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Severity Score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points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Resp Rate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 months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&lt;60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61-69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&gt;70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3-12 months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&lt;50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51-59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&gt;60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1-2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&lt;40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41-44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&gt;45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3-5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&lt;30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31-35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&gt;36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6-12 years</a:t>
                      </a:r>
                    </a:p>
                  </a:txBody>
                  <a:tcPr marL="9324" marR="9324" marT="93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&lt;26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27-30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&gt;31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80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&gt;12 years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&lt;23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24-27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&gt;28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3402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Auscultation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wheezing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 expiratory wheeze only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Expiratory wheeze (greater than end-expiratory)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Inspiratory and expiratory wheeze to diminished breath sounds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FF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68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Retractions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Subcostal or intercostal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of the following: subcostal, intercostal, substernal, or nasal flaring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of the following: subcostal, intercostal, substernal, or nasal flaring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6805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Dyspnea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Normal feeding, vocalizations and activity/ Speaks in complete sentences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of the following: difficulty feeding, decreased vocalization or agitated / Speaks in short sentences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of the following: difficulty feeding, decreased vocalization or agitated / Speaks in partial sentences, short cries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Stops feeding, no vocalization, drowsy or confused / Speaks in single words or short phrases/grunting</a:t>
                      </a:r>
                    </a:p>
                  </a:txBody>
                  <a:tcPr marL="9324" marR="9324" marT="9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2" name="Rounded Rectangle 51">
            <a:extLst>
              <a:ext uri="{FF2B5EF4-FFF2-40B4-BE49-F238E27FC236}">
                <a16:creationId xmlns:a16="http://schemas.microsoft.com/office/drawing/2014/main" id="{EDE26671-AC24-EF48-A9EF-21B620AEA23F}"/>
              </a:ext>
            </a:extLst>
          </p:cNvPr>
          <p:cNvSpPr/>
          <p:nvPr/>
        </p:nvSpPr>
        <p:spPr>
          <a:xfrm>
            <a:off x="252005" y="7127586"/>
            <a:ext cx="4034615" cy="513511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* When considering escalation of care please refer to Respiratory Therapies &amp; COVID-19 Guidelines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E431681-9CD4-8F4A-BAED-B82A701AD6E4}"/>
              </a:ext>
            </a:extLst>
          </p:cNvPr>
          <p:cNvCxnSpPr>
            <a:cxnSpLocks/>
            <a:stCxn id="213" idx="2"/>
          </p:cNvCxnSpPr>
          <p:nvPr/>
        </p:nvCxnSpPr>
        <p:spPr>
          <a:xfrm flipH="1">
            <a:off x="3356479" y="6912077"/>
            <a:ext cx="7671" cy="2155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ounded Rectangle 72">
            <a:extLst>
              <a:ext uri="{FF2B5EF4-FFF2-40B4-BE49-F238E27FC236}">
                <a16:creationId xmlns:a16="http://schemas.microsoft.com/office/drawing/2014/main" id="{EBD44EE2-73A5-F043-8886-361A54AD6F51}"/>
              </a:ext>
            </a:extLst>
          </p:cNvPr>
          <p:cNvSpPr/>
          <p:nvPr/>
        </p:nvSpPr>
        <p:spPr>
          <a:xfrm>
            <a:off x="4541426" y="925120"/>
            <a:ext cx="2336873" cy="1856260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tIns="0" numCol="1" rtlCol="0" anchor="t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Home Regimen Therapies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Convert all Nebulized Medications to MDI (If MDI unavailable, hold med until COVID-19 negative)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Suction only as needed to maintain patent airway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Hold all other Airway Clearance Therapies until COVID-19 negative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chemeClr val="tx1"/>
                </a:solidFill>
              </a:rPr>
              <a:t>Patient or Family may administer home airway clearance therapy </a:t>
            </a:r>
          </a:p>
          <a:p>
            <a:endParaRPr lang="en-US" sz="900" dirty="0">
              <a:solidFill>
                <a:schemeClr val="tx1"/>
              </a:solidFill>
            </a:endParaRPr>
          </a:p>
          <a:p>
            <a:endParaRPr lang="en-US" sz="1100" dirty="0">
              <a:solidFill>
                <a:schemeClr val="tx1"/>
              </a:solidFill>
            </a:endParaRPr>
          </a:p>
          <a:p>
            <a:pPr marL="221873" indent="-221873">
              <a:buFontTx/>
              <a:buChar char="-"/>
            </a:pPr>
            <a:endParaRPr lang="en-US" sz="1553" dirty="0">
              <a:solidFill>
                <a:schemeClr val="tx1"/>
              </a:solidFill>
            </a:endParaRPr>
          </a:p>
          <a:p>
            <a:pPr marL="221873" indent="-221873" algn="ctr">
              <a:buFontTx/>
              <a:buChar char="-"/>
            </a:pPr>
            <a:endParaRPr lang="en-US" sz="1553" b="1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B58EEB-5733-488F-B60C-B9DC5BA6E79B}"/>
              </a:ext>
            </a:extLst>
          </p:cNvPr>
          <p:cNvSpPr txBox="1"/>
          <p:nvPr/>
        </p:nvSpPr>
        <p:spPr>
          <a:xfrm>
            <a:off x="8521706" y="-26866"/>
            <a:ext cx="9050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v</a:t>
            </a:r>
            <a:r>
              <a:rPr lang="en-US" sz="1000"/>
              <a:t>.3.22.20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6766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2251</TotalTime>
  <Words>458</Words>
  <Application>Microsoft Office PowerPoint</Application>
  <PresentationFormat>Custom</PresentationFormat>
  <Paragraphs>122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Barron Frazier</dc:creator>
  <cp:lastModifiedBy>Carlson, Brian R</cp:lastModifiedBy>
  <cp:revision>84</cp:revision>
  <cp:lastPrinted>2020-03-19T12:49:31Z</cp:lastPrinted>
  <dcterms:created xsi:type="dcterms:W3CDTF">2018-07-30T14:12:20Z</dcterms:created>
  <dcterms:modified xsi:type="dcterms:W3CDTF">2020-03-24T18:43:24Z</dcterms:modified>
</cp:coreProperties>
</file>