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theme/themeOverride7.xml" ContentType="application/vnd.openxmlformats-officedocument.themeOverr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rawings/drawing2.xml" ContentType="application/vnd.openxmlformats-officedocument.drawingml.chartshapes+xml"/>
  <Override PartName="/ppt/theme/themeOverride5.xml" ContentType="application/vnd.openxmlformats-officedocument.themeOverride+xml"/>
  <Override PartName="/ppt/charts/chart19.xml" ContentType="application/vnd.openxmlformats-officedocument.drawingml.char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theme/themeOverride3.xml" ContentType="application/vnd.openxmlformats-officedocument.themeOverride+xml"/>
  <Override PartName="/ppt/charts/chart17.xml" ContentType="application/vnd.openxmlformats-officedocument.drawingml.char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theme/themeOverride1.xml" ContentType="application/vnd.openxmlformats-officedocument.themeOverride+xml"/>
  <Override PartName="/ppt/charts/chart13.xml" ContentType="application/vnd.openxmlformats-officedocument.drawingml.chart+xml"/>
  <Override PartName="/ppt/charts/chart15.xml" ContentType="application/vnd.openxmlformats-officedocument.drawingml.char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harts/chart9.xml" ContentType="application/vnd.openxmlformats-officedocument.drawingml.chart+xml"/>
  <Override PartName="/ppt/charts/chart11.xml" ContentType="application/vnd.openxmlformats-officedocument.drawingml.chart+xml"/>
  <Override PartName="/ppt/charts/chart22.xml" ContentType="application/vnd.openxmlformats-officedocument.drawingml.chart+xml"/>
  <Override PartName="/ppt/charts/chart7.xml" ContentType="application/vnd.openxmlformats-officedocument.drawingml.chart+xml"/>
  <Override PartName="/ppt/charts/chart20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theme/themeOverride8.xml" ContentType="application/vnd.openxmlformats-officedocument.themeOverr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drawings/drawing1.xml" ContentType="application/vnd.openxmlformats-officedocument.drawingml.chartshapes+xml"/>
  <Override PartName="/ppt/charts/chart18.xml" ContentType="application/vnd.openxmlformats-officedocument.drawingml.chart+xml"/>
  <Override PartName="/ppt/theme/themeOverride6.xml" ContentType="application/vnd.openxmlformats-officedocument.themeOverr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emf" ContentType="image/x-emf"/>
  <Override PartName="/ppt/theme/themeOverride4.xml" ContentType="application/vnd.openxmlformats-officedocument.themeOverride+xml"/>
  <Override PartName="/ppt/charts/chart16.xml" ContentType="application/vnd.openxmlformats-officedocument.drawingml.char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theme/themeOverride2.xml" ContentType="application/vnd.openxmlformats-officedocument.themeOverride+xml"/>
  <Override PartName="/ppt/charts/chart14.xml" ContentType="application/vnd.openxmlformats-officedocument.drawingml.chart+xml"/>
  <Override PartName="/ppt/charts/chart23.xml" ContentType="application/vnd.openxmlformats-officedocument.drawingml.char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charts/chart8.xml" ContentType="application/vnd.openxmlformats-officedocument.drawingml.chart+xml"/>
  <Override PartName="/ppt/charts/chart12.xml" ContentType="application/vnd.openxmlformats-officedocument.drawingml.chart+xml"/>
  <Override PartName="/ppt/charts/chart21.xml" ContentType="application/vnd.openxmlformats-officedocument.drawingml.chart+xml"/>
  <Override PartName="/ppt/slideLayouts/slideLayout10.xml" ContentType="application/vnd.openxmlformats-officedocument.presentationml.slideLayout+xml"/>
  <Override PartName="/ppt/charts/chart6.xml" ContentType="application/vnd.openxmlformats-officedocument.drawingml.chart+xml"/>
  <Override PartName="/ppt/charts/chart10.xml" ContentType="application/vnd.openxmlformats-officedocument.drawingml.char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8" r:id="rId2"/>
    <p:sldId id="297" r:id="rId3"/>
    <p:sldId id="310" r:id="rId4"/>
    <p:sldId id="311" r:id="rId5"/>
    <p:sldId id="298" r:id="rId6"/>
    <p:sldId id="299" r:id="rId7"/>
    <p:sldId id="300" r:id="rId8"/>
    <p:sldId id="315" r:id="rId9"/>
    <p:sldId id="307" r:id="rId10"/>
    <p:sldId id="306" r:id="rId11"/>
    <p:sldId id="322" r:id="rId12"/>
    <p:sldId id="316" r:id="rId13"/>
    <p:sldId id="317" r:id="rId14"/>
    <p:sldId id="309" r:id="rId15"/>
    <p:sldId id="308" r:id="rId16"/>
    <p:sldId id="296" r:id="rId17"/>
    <p:sldId id="302" r:id="rId18"/>
    <p:sldId id="303" r:id="rId19"/>
    <p:sldId id="305" r:id="rId20"/>
    <p:sldId id="312" r:id="rId21"/>
    <p:sldId id="319" r:id="rId22"/>
    <p:sldId id="313" r:id="rId23"/>
    <p:sldId id="320" r:id="rId24"/>
    <p:sldId id="321" r:id="rId25"/>
    <p:sldId id="314" r:id="rId2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00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5" autoAdjust="0"/>
    <p:restoredTop sz="94687" autoAdjust="0"/>
  </p:normalViewPr>
  <p:slideViewPr>
    <p:cSldViewPr snapToGrid="0" snapToObjects="1">
      <p:cViewPr varScale="1">
        <p:scale>
          <a:sx n="69" d="100"/>
          <a:sy n="69" d="100"/>
        </p:scale>
        <p:origin x="-1404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sniebler\Dropbox\VU%20Poll\May%202013\Rogers%20-%20Working%20Folder\Charts\Haslam_StateLegApproval%20by%20PID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Book2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Steven\Princeton\Dropbox\VU%20Poll\May%202013\Rogers%20-%20Working%20Folder\Charts\Approval%20of%20Republican%20Governors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sniebler\Dropbox\VU%20Poll\May%202013\Rogers%20-%20Working%20Folder\Charts\FederalApproval%20by%20PID.xlsx" TargetMode="External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oleObject" Target="Book1" TargetMode="External"/><Relationship Id="rId1" Type="http://schemas.openxmlformats.org/officeDocument/2006/relationships/themeOverride" Target="../theme/themeOverride1.xml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oleObject" Target="file:///C:\Steven\Princeton\Dropbox\VU%20Poll\May%202013\Rogers%20-%20Working%20Folder\Charts\GunControl-GunOwners-ExcelFormat.csv" TargetMode="External"/><Relationship Id="rId1" Type="http://schemas.openxmlformats.org/officeDocument/2006/relationships/themeOverride" Target="../theme/themeOverride2.xm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sniebler\Dropbox\VU%20Poll\May%202013\Rogers%20-%20Working%20Folder\Charts\Exchange%20and%20Medicaid%20by%20PID.xlsx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sniebler\Dropbox\VU%20Poll\May%202013\Rogers%20-%20Working%20Folder\Charts\TN%20-%20Education%20Issues.xlsx" TargetMode="Externa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.xml"/><Relationship Id="rId2" Type="http://schemas.openxmlformats.org/officeDocument/2006/relationships/oleObject" Target="Book1" TargetMode="External"/><Relationship Id="rId1" Type="http://schemas.openxmlformats.org/officeDocument/2006/relationships/themeOverride" Target="../theme/themeOverride3.xml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sniebler\Dropbox\VU%20Poll\May%202013\Rogers%20-%20Working%20Folder\Charts\TN%20Taxes.xlsx" TargetMode="External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Steven\Princeton\Dropbox\VU%20Poll\May%202013\Rogers%20-%20Working%20Folder\Charts\Federa%20and%20State%20Issues%20-%20Online%20Tax%20-%20Wine%20-%20Senate%20Primaries.xlsx" TargetMode="Externa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2.xml"/><Relationship Id="rId2" Type="http://schemas.openxmlformats.org/officeDocument/2006/relationships/oleObject" Target="Book2" TargetMode="External"/><Relationship Id="rId1" Type="http://schemas.openxmlformats.org/officeDocument/2006/relationships/themeOverride" Target="../theme/themeOverride4.xml"/></Relationships>
</file>

<file path=ppt/charts/_rels/chart13.xml.rels><?xml version="1.0" encoding="UTF-8" standalone="yes"?>
<Relationships xmlns="http://schemas.openxmlformats.org/package/2006/relationships"><Relationship Id="rId2" Type="http://schemas.openxmlformats.org/officeDocument/2006/relationships/oleObject" Target="Book2" TargetMode="External"/><Relationship Id="rId1" Type="http://schemas.openxmlformats.org/officeDocument/2006/relationships/themeOverride" Target="../theme/themeOverride5.xml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sniebler\Dropbox\VU%20Poll\May%202013\Rogers%20-%20Working%20Folder\Charts\Federal%20Approval%20Timeline.xlsx" TargetMode="External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Steven\Princeton\Dropbox\VU%20Poll\May%202013\Rogers%20-%20Working%20Folder\Charts\Economy-TimeSeries.xlsx" TargetMode="External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Steven\Princeton\Dropbox\VU%20Poll\May%202013\Rogers%20-%20Working%20Folder\Charts\Economy-TimeSeries.xlsx" TargetMode="External"/></Relationships>
</file>

<file path=ppt/charts/_rels/chart17.xml.rels><?xml version="1.0" encoding="UTF-8" standalone="yes"?>
<Relationships xmlns="http://schemas.openxmlformats.org/package/2006/relationships"><Relationship Id="rId1" Type="http://schemas.openxmlformats.org/officeDocument/2006/relationships/oleObject" Target="Book1" TargetMode="External"/></Relationships>
</file>

<file path=ppt/charts/_rels/chart18.xml.rels><?xml version="1.0" encoding="UTF-8" standalone="yes"?>
<Relationships xmlns="http://schemas.openxmlformats.org/package/2006/relationships"><Relationship Id="rId2" Type="http://schemas.openxmlformats.org/officeDocument/2006/relationships/oleObject" Target="Book2" TargetMode="External"/><Relationship Id="rId1" Type="http://schemas.openxmlformats.org/officeDocument/2006/relationships/themeOverride" Target="../theme/themeOverride6.xml"/></Relationships>
</file>

<file path=ppt/charts/_rels/chart19.xml.rels><?xml version="1.0" encoding="UTF-8" standalone="yes"?>
<Relationships xmlns="http://schemas.openxmlformats.org/package/2006/relationships"><Relationship Id="rId1" Type="http://schemas.openxmlformats.org/officeDocument/2006/relationships/oleObject" Target="Book2" TargetMode="External"/></Relationships>
</file>

<file path=ppt/charts/_rels/chart20.xml.rels><?xml version="1.0" encoding="UTF-8" standalone="yes"?>
<Relationships xmlns="http://schemas.openxmlformats.org/package/2006/relationships"><Relationship Id="rId2" Type="http://schemas.openxmlformats.org/officeDocument/2006/relationships/oleObject" Target="Book2" TargetMode="External"/><Relationship Id="rId1" Type="http://schemas.openxmlformats.org/officeDocument/2006/relationships/themeOverride" Target="../theme/themeOverride7.xml"/></Relationships>
</file>

<file path=ppt/charts/_rels/chart2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sniebler\Dropbox\VU%20Poll\May%202013\Rogers%20-%20Working%20Folder\Charts\Scholarships%20Charter%20Schools%20by%20PID.xlsx" TargetMode="External"/></Relationships>
</file>

<file path=ppt/charts/_rels/chart22.xml.rels><?xml version="1.0" encoding="UTF-8" standalone="yes"?>
<Relationships xmlns="http://schemas.openxmlformats.org/package/2006/relationships"><Relationship Id="rId1" Type="http://schemas.openxmlformats.org/officeDocument/2006/relationships/oleObject" Target="Book5" TargetMode="External"/></Relationships>
</file>

<file path=ppt/charts/_rels/chart23.xml.rels><?xml version="1.0" encoding="UTF-8" standalone="yes"?>
<Relationships xmlns="http://schemas.openxmlformats.org/package/2006/relationships"><Relationship Id="rId2" Type="http://schemas.openxmlformats.org/officeDocument/2006/relationships/oleObject" Target="Book3" TargetMode="External"/><Relationship Id="rId1" Type="http://schemas.openxmlformats.org/officeDocument/2006/relationships/themeOverride" Target="../theme/themeOverride8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plotArea>
      <c:layout>
        <c:manualLayout>
          <c:layoutTarget val="inner"/>
          <c:xMode val="edge"/>
          <c:yMode val="edge"/>
          <c:x val="8.5940727258338914E-2"/>
          <c:y val="5.5939086294416324E-2"/>
          <c:w val="0.89341616217570696"/>
          <c:h val="0.72966758596799675"/>
        </c:manualLayout>
      </c:layout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Total</c:v>
                </c:pt>
              </c:strCache>
            </c:strRef>
          </c:tx>
          <c:spPr>
            <a:solidFill>
              <a:schemeClr val="tx1"/>
            </a:solidFill>
          </c:spPr>
          <c:dLbls>
            <c:txPr>
              <a:bodyPr/>
              <a:lstStyle/>
              <a:p>
                <a:pPr>
                  <a:defRPr sz="1800" b="1">
                    <a:latin typeface="Kokila" pitchFamily="34" charset="0"/>
                    <a:cs typeface="Kokila" pitchFamily="34" charset="0"/>
                  </a:defRPr>
                </a:pPr>
                <a:endParaRPr lang="en-US"/>
              </a:p>
            </c:txPr>
            <c:showVal val="1"/>
          </c:dLbls>
          <c:cat>
            <c:strRef>
              <c:f>Sheet1!$A$2:$A$3</c:f>
              <c:strCache>
                <c:ptCount val="2"/>
                <c:pt idx="0">
                  <c:v>Haslam</c:v>
                </c:pt>
                <c:pt idx="1">
                  <c:v>State Legislature</c:v>
                </c:pt>
              </c:strCache>
            </c:strRef>
          </c:cat>
          <c:val>
            <c:numRef>
              <c:f>Sheet1!$B$2:$B$3</c:f>
              <c:numCache>
                <c:formatCode>0%</c:formatCode>
                <c:ptCount val="2"/>
                <c:pt idx="0">
                  <c:v>0.62900000000000023</c:v>
                </c:pt>
                <c:pt idx="1">
                  <c:v>0.50600000000000001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Democrats</c:v>
                </c:pt>
              </c:strCache>
            </c:strRef>
          </c:tx>
          <c:spPr>
            <a:solidFill>
              <a:srgbClr val="0070C0"/>
            </a:solidFill>
          </c:spPr>
          <c:dLbls>
            <c:txPr>
              <a:bodyPr/>
              <a:lstStyle/>
              <a:p>
                <a:pPr>
                  <a:defRPr sz="1800" b="1">
                    <a:latin typeface="Kokila" pitchFamily="34" charset="0"/>
                    <a:cs typeface="Kokila" pitchFamily="34" charset="0"/>
                  </a:defRPr>
                </a:pPr>
                <a:endParaRPr lang="en-US"/>
              </a:p>
            </c:txPr>
            <c:showVal val="1"/>
          </c:dLbls>
          <c:cat>
            <c:strRef>
              <c:f>Sheet1!$A$2:$A$3</c:f>
              <c:strCache>
                <c:ptCount val="2"/>
                <c:pt idx="0">
                  <c:v>Haslam</c:v>
                </c:pt>
                <c:pt idx="1">
                  <c:v>State Legislature</c:v>
                </c:pt>
              </c:strCache>
            </c:strRef>
          </c:cat>
          <c:val>
            <c:numRef>
              <c:f>Sheet1!$C$2:$C$3</c:f>
              <c:numCache>
                <c:formatCode>0%</c:formatCode>
                <c:ptCount val="2"/>
                <c:pt idx="0">
                  <c:v>0.53700000000000003</c:v>
                </c:pt>
                <c:pt idx="1">
                  <c:v>0.44500000000000012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Independents</c:v>
                </c:pt>
              </c:strCache>
            </c:strRef>
          </c:tx>
          <c:dLbls>
            <c:txPr>
              <a:bodyPr/>
              <a:lstStyle/>
              <a:p>
                <a:pPr>
                  <a:defRPr sz="1800" b="1">
                    <a:latin typeface="Kokila" pitchFamily="34" charset="0"/>
                    <a:cs typeface="Kokila" pitchFamily="34" charset="0"/>
                  </a:defRPr>
                </a:pPr>
                <a:endParaRPr lang="en-US"/>
              </a:p>
            </c:txPr>
            <c:showVal val="1"/>
          </c:dLbls>
          <c:cat>
            <c:strRef>
              <c:f>Sheet1!$A$2:$A$3</c:f>
              <c:strCache>
                <c:ptCount val="2"/>
                <c:pt idx="0">
                  <c:v>Haslam</c:v>
                </c:pt>
                <c:pt idx="1">
                  <c:v>State Legislature</c:v>
                </c:pt>
              </c:strCache>
            </c:strRef>
          </c:cat>
          <c:val>
            <c:numRef>
              <c:f>Sheet1!$D$2:$D$3</c:f>
              <c:numCache>
                <c:formatCode>0%</c:formatCode>
                <c:ptCount val="2"/>
                <c:pt idx="0">
                  <c:v>0.62000000000000022</c:v>
                </c:pt>
                <c:pt idx="1">
                  <c:v>0.47300000000000009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Republicans</c:v>
                </c:pt>
              </c:strCache>
            </c:strRef>
          </c:tx>
          <c:spPr>
            <a:solidFill>
              <a:srgbClr val="C00000"/>
            </a:solidFill>
          </c:spPr>
          <c:dLbls>
            <c:txPr>
              <a:bodyPr/>
              <a:lstStyle/>
              <a:p>
                <a:pPr>
                  <a:defRPr sz="1800" b="1">
                    <a:latin typeface="Kokila" pitchFamily="34" charset="0"/>
                    <a:cs typeface="Kokila" pitchFamily="34" charset="0"/>
                  </a:defRPr>
                </a:pPr>
                <a:endParaRPr lang="en-US"/>
              </a:p>
            </c:txPr>
            <c:showVal val="1"/>
          </c:dLbls>
          <c:cat>
            <c:strRef>
              <c:f>Sheet1!$A$2:$A$3</c:f>
              <c:strCache>
                <c:ptCount val="2"/>
                <c:pt idx="0">
                  <c:v>Haslam</c:v>
                </c:pt>
                <c:pt idx="1">
                  <c:v>State Legislature</c:v>
                </c:pt>
              </c:strCache>
            </c:strRef>
          </c:cat>
          <c:val>
            <c:numRef>
              <c:f>Sheet1!$E$2:$E$3</c:f>
              <c:numCache>
                <c:formatCode>0%</c:formatCode>
                <c:ptCount val="2"/>
                <c:pt idx="0">
                  <c:v>0.76100000000000023</c:v>
                </c:pt>
                <c:pt idx="1">
                  <c:v>0.60800000000000021</c:v>
                </c:pt>
              </c:numCache>
            </c:numRef>
          </c:val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Tea Party</c:v>
                </c:pt>
              </c:strCache>
            </c:strRef>
          </c:tx>
          <c:spPr>
            <a:solidFill>
              <a:srgbClr val="FFC000"/>
            </a:solidFill>
          </c:spPr>
          <c:dLbls>
            <c:txPr>
              <a:bodyPr/>
              <a:lstStyle/>
              <a:p>
                <a:pPr>
                  <a:defRPr sz="1800" b="1">
                    <a:latin typeface="Kokila" pitchFamily="34" charset="0"/>
                    <a:cs typeface="Kokila" pitchFamily="34" charset="0"/>
                  </a:defRPr>
                </a:pPr>
                <a:endParaRPr lang="en-US"/>
              </a:p>
            </c:txPr>
            <c:showVal val="1"/>
          </c:dLbls>
          <c:cat>
            <c:strRef>
              <c:f>Sheet1!$A$2:$A$3</c:f>
              <c:strCache>
                <c:ptCount val="2"/>
                <c:pt idx="0">
                  <c:v>Haslam</c:v>
                </c:pt>
                <c:pt idx="1">
                  <c:v>State Legislature</c:v>
                </c:pt>
              </c:strCache>
            </c:strRef>
          </c:cat>
          <c:val>
            <c:numRef>
              <c:f>Sheet1!$F$2:$F$3</c:f>
              <c:numCache>
                <c:formatCode>0%</c:formatCode>
                <c:ptCount val="2"/>
                <c:pt idx="0">
                  <c:v>0.68000000000000038</c:v>
                </c:pt>
                <c:pt idx="1">
                  <c:v>0.64300000000000024</c:v>
                </c:pt>
              </c:numCache>
            </c:numRef>
          </c:val>
        </c:ser>
        <c:axId val="66055168"/>
        <c:axId val="66458368"/>
      </c:barChart>
      <c:catAx>
        <c:axId val="66055168"/>
        <c:scaling>
          <c:orientation val="minMax"/>
        </c:scaling>
        <c:axPos val="b"/>
        <c:tickLblPos val="nextTo"/>
        <c:txPr>
          <a:bodyPr/>
          <a:lstStyle/>
          <a:p>
            <a:pPr>
              <a:defRPr sz="2000">
                <a:latin typeface="Kokila" pitchFamily="34" charset="0"/>
                <a:cs typeface="Kokila" pitchFamily="34" charset="0"/>
              </a:defRPr>
            </a:pPr>
            <a:endParaRPr lang="en-US"/>
          </a:p>
        </c:txPr>
        <c:crossAx val="66458368"/>
        <c:crosses val="autoZero"/>
        <c:auto val="1"/>
        <c:lblAlgn val="ctr"/>
        <c:lblOffset val="100"/>
      </c:catAx>
      <c:valAx>
        <c:axId val="66458368"/>
        <c:scaling>
          <c:orientation val="minMax"/>
        </c:scaling>
        <c:axPos val="l"/>
        <c:majorGridlines/>
        <c:numFmt formatCode="0%" sourceLinked="1"/>
        <c:tickLblPos val="nextTo"/>
        <c:txPr>
          <a:bodyPr/>
          <a:lstStyle/>
          <a:p>
            <a:pPr>
              <a:defRPr sz="2000">
                <a:latin typeface="Kokila" pitchFamily="34" charset="0"/>
                <a:cs typeface="Kokila" pitchFamily="34" charset="0"/>
              </a:defRPr>
            </a:pPr>
            <a:endParaRPr lang="en-US"/>
          </a:p>
        </c:txPr>
        <c:crossAx val="66055168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8.4884527625001607E-2"/>
          <c:y val="0.89230717987662578"/>
          <c:w val="0.90506522111871701"/>
          <c:h val="8.1713897437947103E-2"/>
        </c:manualLayout>
      </c:layout>
      <c:txPr>
        <a:bodyPr/>
        <a:lstStyle/>
        <a:p>
          <a:pPr>
            <a:defRPr sz="2000">
              <a:latin typeface="Kokila" pitchFamily="34" charset="0"/>
              <a:cs typeface="Kokila" pitchFamily="34" charset="0"/>
            </a:defRPr>
          </a:pPr>
          <a:endParaRPr lang="en-US"/>
        </a:p>
      </c:txPr>
    </c:legend>
    <c:plotVisOnly val="1"/>
    <c:dispBlanksAs val="gap"/>
  </c:chart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plotArea>
      <c:layout/>
      <c:barChart>
        <c:barDir val="col"/>
        <c:grouping val="clustered"/>
        <c:ser>
          <c:idx val="0"/>
          <c:order val="0"/>
          <c:spPr>
            <a:solidFill>
              <a:schemeClr val="tx1"/>
            </a:solidFill>
          </c:spPr>
          <c:dLbls>
            <c:txPr>
              <a:bodyPr/>
              <a:lstStyle/>
              <a:p>
                <a:pPr>
                  <a:defRPr sz="2000" b="1">
                    <a:latin typeface="Kokila" pitchFamily="34" charset="0"/>
                    <a:cs typeface="Kokila" pitchFamily="34" charset="0"/>
                  </a:defRPr>
                </a:pPr>
                <a:endParaRPr lang="en-US"/>
              </a:p>
            </c:txPr>
            <c:showVal val="1"/>
          </c:dLbls>
          <c:cat>
            <c:strRef>
              <c:f>Sheet1!$A$2:$A$3</c:f>
              <c:strCache>
                <c:ptCount val="2"/>
                <c:pt idx="0">
                  <c:v>Have heard or read about investigation</c:v>
                </c:pt>
                <c:pt idx="1">
                  <c:v>Have not heard or read about investigation</c:v>
                </c:pt>
              </c:strCache>
            </c:strRef>
          </c:cat>
          <c:val>
            <c:numRef>
              <c:f>Sheet1!$B$2:$B$3</c:f>
              <c:numCache>
                <c:formatCode>0%</c:formatCode>
                <c:ptCount val="2"/>
                <c:pt idx="0">
                  <c:v>0.62700000000000022</c:v>
                </c:pt>
                <c:pt idx="1">
                  <c:v>0.63000000000000023</c:v>
                </c:pt>
              </c:numCache>
            </c:numRef>
          </c:val>
        </c:ser>
        <c:axId val="66499712"/>
        <c:axId val="66501248"/>
      </c:barChart>
      <c:catAx>
        <c:axId val="66499712"/>
        <c:scaling>
          <c:orientation val="minMax"/>
        </c:scaling>
        <c:axPos val="b"/>
        <c:tickLblPos val="nextTo"/>
        <c:txPr>
          <a:bodyPr/>
          <a:lstStyle/>
          <a:p>
            <a:pPr>
              <a:defRPr sz="2000">
                <a:latin typeface="Kokila" pitchFamily="34" charset="0"/>
                <a:cs typeface="Kokila" pitchFamily="34" charset="0"/>
              </a:defRPr>
            </a:pPr>
            <a:endParaRPr lang="en-US"/>
          </a:p>
        </c:txPr>
        <c:crossAx val="66501248"/>
        <c:crosses val="autoZero"/>
        <c:auto val="1"/>
        <c:lblAlgn val="ctr"/>
        <c:lblOffset val="100"/>
      </c:catAx>
      <c:valAx>
        <c:axId val="66501248"/>
        <c:scaling>
          <c:orientation val="minMax"/>
          <c:max val="0.70000000000000018"/>
          <c:min val="0"/>
        </c:scaling>
        <c:axPos val="l"/>
        <c:majorGridlines/>
        <c:numFmt formatCode="0%" sourceLinked="1"/>
        <c:tickLblPos val="nextTo"/>
        <c:txPr>
          <a:bodyPr/>
          <a:lstStyle/>
          <a:p>
            <a:pPr>
              <a:defRPr sz="2000">
                <a:latin typeface="Kokila" pitchFamily="34" charset="0"/>
                <a:cs typeface="Kokila" pitchFamily="34" charset="0"/>
              </a:defRPr>
            </a:pPr>
            <a:endParaRPr lang="en-US"/>
          </a:p>
        </c:txPr>
        <c:crossAx val="66499712"/>
        <c:crosses val="autoZero"/>
        <c:crossBetween val="between"/>
      </c:valAx>
    </c:plotArea>
    <c:plotVisOnly val="1"/>
    <c:dispBlanksAs val="gap"/>
  </c:chart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autoTitleDeleted val="1"/>
    <c:plotArea>
      <c:layout/>
      <c:barChart>
        <c:barDir val="col"/>
        <c:grouping val="clustered"/>
        <c:ser>
          <c:idx val="0"/>
          <c:order val="0"/>
          <c:tx>
            <c:strRef>
              <c:f>Sheet1!$D$1</c:f>
              <c:strCache>
                <c:ptCount val="1"/>
                <c:pt idx="0">
                  <c:v>Approval</c:v>
                </c:pt>
              </c:strCache>
            </c:strRef>
          </c:tx>
          <c:dPt>
            <c:idx val="3"/>
            <c:spPr>
              <a:solidFill>
                <a:srgbClr val="C00000"/>
              </a:solidFill>
            </c:spPr>
          </c:dPt>
          <c:cat>
            <c:strRef>
              <c:f>Sheet1!$C$2:$C$28</c:f>
              <c:strCache>
                <c:ptCount val="27"/>
                <c:pt idx="0">
                  <c:v>Matt Mead-WY</c:v>
                </c:pt>
                <c:pt idx="1">
                  <c:v>Chris Christie-NJ</c:v>
                </c:pt>
                <c:pt idx="2">
                  <c:v>Mary Fallin-OK</c:v>
                </c:pt>
                <c:pt idx="3">
                  <c:v>Bill Haslam-TN</c:v>
                </c:pt>
                <c:pt idx="4">
                  <c:v>Susana Martinez-NM</c:v>
                </c:pt>
                <c:pt idx="5">
                  <c:v>John Hickenlooper-CO</c:v>
                </c:pt>
                <c:pt idx="6">
                  <c:v>Brian Sandoval-NV</c:v>
                </c:pt>
                <c:pt idx="7">
                  <c:v>Andrew Cuomo-NY</c:v>
                </c:pt>
                <c:pt idx="8">
                  <c:v>Bob McDonnell-VA</c:v>
                </c:pt>
                <c:pt idx="9">
                  <c:v>Mark Dayton-MN</c:v>
                </c:pt>
                <c:pt idx="10">
                  <c:v>Terry Branstad-IA</c:v>
                </c:pt>
                <c:pt idx="11">
                  <c:v>Scott Walker-WI</c:v>
                </c:pt>
                <c:pt idx="12">
                  <c:v>John Kasich-OH</c:v>
                </c:pt>
                <c:pt idx="13">
                  <c:v>Sean Parnell-AK</c:v>
                </c:pt>
                <c:pt idx="14">
                  <c:v>Dan Malloy-CT</c:v>
                </c:pt>
                <c:pt idx="15">
                  <c:v>Jerry Brown-CA</c:v>
                </c:pt>
                <c:pt idx="16">
                  <c:v>Rick Perry-TX</c:v>
                </c:pt>
                <c:pt idx="17">
                  <c:v>Paul LePage-ME</c:v>
                </c:pt>
                <c:pt idx="18">
                  <c:v>Rick Snyder-MI</c:v>
                </c:pt>
                <c:pt idx="19">
                  <c:v>Nikki Haley-SC</c:v>
                </c:pt>
                <c:pt idx="20">
                  <c:v>Nathan Deal-GA</c:v>
                </c:pt>
                <c:pt idx="21">
                  <c:v>Sam Brownback-KS</c:v>
                </c:pt>
                <c:pt idx="22">
                  <c:v>Maggie Hassan-NH</c:v>
                </c:pt>
                <c:pt idx="23">
                  <c:v>Rick Scott-FL</c:v>
                </c:pt>
                <c:pt idx="24">
                  <c:v>Tom Corbett-PA</c:v>
                </c:pt>
                <c:pt idx="25">
                  <c:v>Pat Quinn-IL</c:v>
                </c:pt>
                <c:pt idx="26">
                  <c:v>Lincoln Chafee-RI</c:v>
                </c:pt>
              </c:strCache>
            </c:strRef>
          </c:cat>
          <c:val>
            <c:numRef>
              <c:f>Sheet1!$D$2:$D$28</c:f>
              <c:numCache>
                <c:formatCode>General</c:formatCode>
                <c:ptCount val="27"/>
                <c:pt idx="0">
                  <c:v>77</c:v>
                </c:pt>
                <c:pt idx="1">
                  <c:v>68</c:v>
                </c:pt>
                <c:pt idx="2">
                  <c:v>65</c:v>
                </c:pt>
                <c:pt idx="3">
                  <c:v>63</c:v>
                </c:pt>
                <c:pt idx="4">
                  <c:v>62</c:v>
                </c:pt>
                <c:pt idx="5">
                  <c:v>61</c:v>
                </c:pt>
                <c:pt idx="6">
                  <c:v>59</c:v>
                </c:pt>
                <c:pt idx="7">
                  <c:v>57</c:v>
                </c:pt>
                <c:pt idx="8">
                  <c:v>56</c:v>
                </c:pt>
                <c:pt idx="9">
                  <c:v>53</c:v>
                </c:pt>
                <c:pt idx="10">
                  <c:v>51</c:v>
                </c:pt>
                <c:pt idx="11">
                  <c:v>50</c:v>
                </c:pt>
                <c:pt idx="12">
                  <c:v>50</c:v>
                </c:pt>
                <c:pt idx="13">
                  <c:v>46</c:v>
                </c:pt>
                <c:pt idx="14">
                  <c:v>46</c:v>
                </c:pt>
                <c:pt idx="15">
                  <c:v>46</c:v>
                </c:pt>
                <c:pt idx="16">
                  <c:v>42</c:v>
                </c:pt>
                <c:pt idx="17">
                  <c:v>41</c:v>
                </c:pt>
                <c:pt idx="18">
                  <c:v>41</c:v>
                </c:pt>
                <c:pt idx="19">
                  <c:v>40</c:v>
                </c:pt>
                <c:pt idx="20">
                  <c:v>37</c:v>
                </c:pt>
                <c:pt idx="21">
                  <c:v>36</c:v>
                </c:pt>
                <c:pt idx="22">
                  <c:v>36</c:v>
                </c:pt>
                <c:pt idx="23">
                  <c:v>34</c:v>
                </c:pt>
                <c:pt idx="24">
                  <c:v>34</c:v>
                </c:pt>
                <c:pt idx="25">
                  <c:v>31</c:v>
                </c:pt>
                <c:pt idx="26">
                  <c:v>28</c:v>
                </c:pt>
              </c:numCache>
            </c:numRef>
          </c:val>
        </c:ser>
        <c:axId val="66936832"/>
        <c:axId val="66938368"/>
      </c:barChart>
      <c:catAx>
        <c:axId val="66936832"/>
        <c:scaling>
          <c:orientation val="minMax"/>
        </c:scaling>
        <c:axPos val="b"/>
        <c:tickLblPos val="nextTo"/>
        <c:txPr>
          <a:bodyPr rot="-5400000"/>
          <a:lstStyle/>
          <a:p>
            <a:pPr>
              <a:defRPr sz="1800">
                <a:latin typeface="Kokila" pitchFamily="34" charset="0"/>
                <a:cs typeface="Kokila" pitchFamily="34" charset="0"/>
              </a:defRPr>
            </a:pPr>
            <a:endParaRPr lang="en-US"/>
          </a:p>
        </c:txPr>
        <c:crossAx val="66938368"/>
        <c:crosses val="autoZero"/>
        <c:auto val="1"/>
        <c:lblAlgn val="ctr"/>
        <c:lblOffset val="100"/>
      </c:catAx>
      <c:valAx>
        <c:axId val="66938368"/>
        <c:scaling>
          <c:orientation val="minMax"/>
          <c:max val="100"/>
        </c:scaling>
        <c:axPos val="l"/>
        <c:majorGridlines/>
        <c:numFmt formatCode="General" sourceLinked="1"/>
        <c:tickLblPos val="nextTo"/>
        <c:txPr>
          <a:bodyPr/>
          <a:lstStyle/>
          <a:p>
            <a:pPr>
              <a:defRPr sz="2000">
                <a:latin typeface="Kokila" pitchFamily="34" charset="0"/>
                <a:cs typeface="Kokila" pitchFamily="34" charset="0"/>
              </a:defRPr>
            </a:pPr>
            <a:endParaRPr lang="en-US"/>
          </a:p>
        </c:txPr>
        <c:crossAx val="66936832"/>
        <c:crosses val="autoZero"/>
        <c:crossBetween val="between"/>
      </c:valAx>
    </c:plotArea>
    <c:plotVisOnly val="1"/>
    <c:dispBlanksAs val="gap"/>
  </c:chart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plotArea>
      <c:layout>
        <c:manualLayout>
          <c:layoutTarget val="inner"/>
          <c:xMode val="edge"/>
          <c:yMode val="edge"/>
          <c:x val="8.6483968265028813E-2"/>
          <c:y val="5.5100000000000003E-2"/>
          <c:w val="0.89442806374866779"/>
          <c:h val="0.76135659481695761"/>
        </c:manualLayout>
      </c:layout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Total</c:v>
                </c:pt>
              </c:strCache>
            </c:strRef>
          </c:tx>
          <c:spPr>
            <a:solidFill>
              <a:schemeClr val="tx1"/>
            </a:solidFill>
          </c:spPr>
          <c:dLbls>
            <c:txPr>
              <a:bodyPr/>
              <a:lstStyle/>
              <a:p>
                <a:pPr>
                  <a:defRPr sz="1400" b="1">
                    <a:latin typeface="Kokila" pitchFamily="34" charset="0"/>
                    <a:cs typeface="Kokila" pitchFamily="34" charset="0"/>
                  </a:defRPr>
                </a:pPr>
                <a:endParaRPr lang="en-US"/>
              </a:p>
            </c:txPr>
            <c:showVal val="1"/>
          </c:dLbls>
          <c:cat>
            <c:strRef>
              <c:f>Sheet1!$A$2:$A$5</c:f>
              <c:strCache>
                <c:ptCount val="4"/>
                <c:pt idx="0">
                  <c:v>Corker</c:v>
                </c:pt>
                <c:pt idx="1">
                  <c:v>Alexander</c:v>
                </c:pt>
                <c:pt idx="2">
                  <c:v>U.S. Congress</c:v>
                </c:pt>
                <c:pt idx="3">
                  <c:v>Obama</c:v>
                </c:pt>
              </c:strCache>
            </c:strRef>
          </c:cat>
          <c:val>
            <c:numRef>
              <c:f>Sheet1!$B$2:$B$5</c:f>
              <c:numCache>
                <c:formatCode>0%</c:formatCode>
                <c:ptCount val="4"/>
                <c:pt idx="0">
                  <c:v>0.55300000000000005</c:v>
                </c:pt>
                <c:pt idx="1">
                  <c:v>0.53400000000000003</c:v>
                </c:pt>
                <c:pt idx="2">
                  <c:v>0.20500000000000004</c:v>
                </c:pt>
                <c:pt idx="3">
                  <c:v>0.39500000000000013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Democrats</c:v>
                </c:pt>
              </c:strCache>
            </c:strRef>
          </c:tx>
          <c:spPr>
            <a:solidFill>
              <a:srgbClr val="0070C0"/>
            </a:solidFill>
          </c:spPr>
          <c:dLbls>
            <c:txPr>
              <a:bodyPr/>
              <a:lstStyle/>
              <a:p>
                <a:pPr>
                  <a:defRPr sz="1400" b="1">
                    <a:latin typeface="Kokila" pitchFamily="34" charset="0"/>
                    <a:cs typeface="Kokila" pitchFamily="34" charset="0"/>
                  </a:defRPr>
                </a:pPr>
                <a:endParaRPr lang="en-US"/>
              </a:p>
            </c:txPr>
            <c:showVal val="1"/>
          </c:dLbls>
          <c:cat>
            <c:strRef>
              <c:f>Sheet1!$A$2:$A$5</c:f>
              <c:strCache>
                <c:ptCount val="4"/>
                <c:pt idx="0">
                  <c:v>Corker</c:v>
                </c:pt>
                <c:pt idx="1">
                  <c:v>Alexander</c:v>
                </c:pt>
                <c:pt idx="2">
                  <c:v>U.S. Congress</c:v>
                </c:pt>
                <c:pt idx="3">
                  <c:v>Obama</c:v>
                </c:pt>
              </c:strCache>
            </c:strRef>
          </c:cat>
          <c:val>
            <c:numRef>
              <c:f>Sheet1!$C$2:$C$5</c:f>
              <c:numCache>
                <c:formatCode>0%</c:formatCode>
                <c:ptCount val="4"/>
                <c:pt idx="0">
                  <c:v>0.45</c:v>
                </c:pt>
                <c:pt idx="1">
                  <c:v>0.53900000000000003</c:v>
                </c:pt>
                <c:pt idx="2">
                  <c:v>0.29300000000000009</c:v>
                </c:pt>
                <c:pt idx="3">
                  <c:v>0.83000000000000018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Independents</c:v>
                </c:pt>
              </c:strCache>
            </c:strRef>
          </c:tx>
          <c:dLbls>
            <c:txPr>
              <a:bodyPr/>
              <a:lstStyle/>
              <a:p>
                <a:pPr>
                  <a:defRPr sz="1400" b="1">
                    <a:latin typeface="Kokila" pitchFamily="34" charset="0"/>
                    <a:cs typeface="Kokila" pitchFamily="34" charset="0"/>
                  </a:defRPr>
                </a:pPr>
                <a:endParaRPr lang="en-US"/>
              </a:p>
            </c:txPr>
            <c:showVal val="1"/>
          </c:dLbls>
          <c:cat>
            <c:strRef>
              <c:f>Sheet1!$A$2:$A$5</c:f>
              <c:strCache>
                <c:ptCount val="4"/>
                <c:pt idx="0">
                  <c:v>Corker</c:v>
                </c:pt>
                <c:pt idx="1">
                  <c:v>Alexander</c:v>
                </c:pt>
                <c:pt idx="2">
                  <c:v>U.S. Congress</c:v>
                </c:pt>
                <c:pt idx="3">
                  <c:v>Obama</c:v>
                </c:pt>
              </c:strCache>
            </c:strRef>
          </c:cat>
          <c:val>
            <c:numRef>
              <c:f>Sheet1!$D$2:$D$5</c:f>
              <c:numCache>
                <c:formatCode>0%</c:formatCode>
                <c:ptCount val="4"/>
                <c:pt idx="0">
                  <c:v>0.55900000000000005</c:v>
                </c:pt>
                <c:pt idx="1">
                  <c:v>0.52800000000000002</c:v>
                </c:pt>
                <c:pt idx="2">
                  <c:v>0.17600000000000005</c:v>
                </c:pt>
                <c:pt idx="3">
                  <c:v>0.34100000000000008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Republicans</c:v>
                </c:pt>
              </c:strCache>
            </c:strRef>
          </c:tx>
          <c:spPr>
            <a:solidFill>
              <a:srgbClr val="C00000"/>
            </a:solidFill>
          </c:spPr>
          <c:dLbls>
            <c:txPr>
              <a:bodyPr/>
              <a:lstStyle/>
              <a:p>
                <a:pPr>
                  <a:defRPr sz="1400" b="1">
                    <a:latin typeface="Kokila" pitchFamily="34" charset="0"/>
                    <a:cs typeface="Kokila" pitchFamily="34" charset="0"/>
                  </a:defRPr>
                </a:pPr>
                <a:endParaRPr lang="en-US"/>
              </a:p>
            </c:txPr>
            <c:showVal val="1"/>
          </c:dLbls>
          <c:cat>
            <c:strRef>
              <c:f>Sheet1!$A$2:$A$5</c:f>
              <c:strCache>
                <c:ptCount val="4"/>
                <c:pt idx="0">
                  <c:v>Corker</c:v>
                </c:pt>
                <c:pt idx="1">
                  <c:v>Alexander</c:v>
                </c:pt>
                <c:pt idx="2">
                  <c:v>U.S. Congress</c:v>
                </c:pt>
                <c:pt idx="3">
                  <c:v>Obama</c:v>
                </c:pt>
              </c:strCache>
            </c:strRef>
          </c:cat>
          <c:val>
            <c:numRef>
              <c:f>Sheet1!$E$2:$E$5</c:f>
              <c:numCache>
                <c:formatCode>0%</c:formatCode>
                <c:ptCount val="4"/>
                <c:pt idx="0">
                  <c:v>0.67900000000000038</c:v>
                </c:pt>
                <c:pt idx="1">
                  <c:v>0.6030000000000002</c:v>
                </c:pt>
                <c:pt idx="2">
                  <c:v>0.17900000000000005</c:v>
                </c:pt>
                <c:pt idx="3">
                  <c:v>8.0000000000000029E-2</c:v>
                </c:pt>
              </c:numCache>
            </c:numRef>
          </c:val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Tea Party</c:v>
                </c:pt>
              </c:strCache>
            </c:strRef>
          </c:tx>
          <c:spPr>
            <a:solidFill>
              <a:srgbClr val="FFC000"/>
            </a:solidFill>
          </c:spPr>
          <c:dLbls>
            <c:txPr>
              <a:bodyPr/>
              <a:lstStyle/>
              <a:p>
                <a:pPr>
                  <a:defRPr sz="1400" b="1">
                    <a:latin typeface="Kokila" pitchFamily="34" charset="0"/>
                    <a:cs typeface="Kokila" pitchFamily="34" charset="0"/>
                  </a:defRPr>
                </a:pPr>
                <a:endParaRPr lang="en-US"/>
              </a:p>
            </c:txPr>
            <c:showVal val="1"/>
          </c:dLbls>
          <c:cat>
            <c:strRef>
              <c:f>Sheet1!$A$2:$A$5</c:f>
              <c:strCache>
                <c:ptCount val="4"/>
                <c:pt idx="0">
                  <c:v>Corker</c:v>
                </c:pt>
                <c:pt idx="1">
                  <c:v>Alexander</c:v>
                </c:pt>
                <c:pt idx="2">
                  <c:v>U.S. Congress</c:v>
                </c:pt>
                <c:pt idx="3">
                  <c:v>Obama</c:v>
                </c:pt>
              </c:strCache>
            </c:strRef>
          </c:cat>
          <c:val>
            <c:numRef>
              <c:f>Sheet1!$F$2:$F$5</c:f>
              <c:numCache>
                <c:formatCode>0%</c:formatCode>
                <c:ptCount val="4"/>
                <c:pt idx="0">
                  <c:v>0.59199999999999997</c:v>
                </c:pt>
                <c:pt idx="1">
                  <c:v>0.61900000000000022</c:v>
                </c:pt>
                <c:pt idx="2">
                  <c:v>0.18400000000000005</c:v>
                </c:pt>
                <c:pt idx="3">
                  <c:v>0.13500000000000001</c:v>
                </c:pt>
              </c:numCache>
            </c:numRef>
          </c:val>
        </c:ser>
        <c:axId val="67552768"/>
        <c:axId val="67554304"/>
      </c:barChart>
      <c:catAx>
        <c:axId val="67552768"/>
        <c:scaling>
          <c:orientation val="minMax"/>
        </c:scaling>
        <c:axPos val="b"/>
        <c:tickLblPos val="nextTo"/>
        <c:txPr>
          <a:bodyPr/>
          <a:lstStyle/>
          <a:p>
            <a:pPr>
              <a:defRPr sz="2000">
                <a:latin typeface="Kokila" pitchFamily="34" charset="0"/>
                <a:cs typeface="Kokila" pitchFamily="34" charset="0"/>
              </a:defRPr>
            </a:pPr>
            <a:endParaRPr lang="en-US"/>
          </a:p>
        </c:txPr>
        <c:crossAx val="67554304"/>
        <c:crosses val="autoZero"/>
        <c:auto val="1"/>
        <c:lblAlgn val="ctr"/>
        <c:lblOffset val="100"/>
      </c:catAx>
      <c:valAx>
        <c:axId val="67554304"/>
        <c:scaling>
          <c:orientation val="minMax"/>
        </c:scaling>
        <c:axPos val="l"/>
        <c:majorGridlines/>
        <c:numFmt formatCode="0%" sourceLinked="1"/>
        <c:tickLblPos val="nextTo"/>
        <c:txPr>
          <a:bodyPr/>
          <a:lstStyle/>
          <a:p>
            <a:pPr>
              <a:defRPr sz="2000">
                <a:latin typeface="Kokila" pitchFamily="34" charset="0"/>
                <a:cs typeface="Kokila" pitchFamily="34" charset="0"/>
              </a:defRPr>
            </a:pPr>
            <a:endParaRPr lang="en-US"/>
          </a:p>
        </c:txPr>
        <c:crossAx val="67552768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9.2490167595162709E-2"/>
          <c:y val="0.90815981876588825"/>
          <c:w val="0.90572935020290601"/>
          <c:h val="9.0488188976377892E-2"/>
        </c:manualLayout>
      </c:layout>
      <c:txPr>
        <a:bodyPr/>
        <a:lstStyle/>
        <a:p>
          <a:pPr>
            <a:defRPr sz="2000">
              <a:latin typeface="Kokila" pitchFamily="34" charset="0"/>
              <a:cs typeface="Kokila" pitchFamily="34" charset="0"/>
            </a:defRPr>
          </a:pPr>
          <a:endParaRPr lang="en-US"/>
        </a:p>
      </c:txPr>
    </c:legend>
    <c:plotVisOnly val="1"/>
    <c:dispBlanksAs val="gap"/>
  </c:chart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style val="18"/>
  <c:clrMapOvr bg1="lt1" tx1="dk1" bg2="lt2" tx2="dk2" accent1="accent1" accent2="accent2" accent3="accent3" accent4="accent4" accent5="accent5" accent6="accent6" hlink="hlink" folHlink="folHlink"/>
  <c:chart>
    <c:plotArea>
      <c:layout/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What should be the TN State Government top priority?</c:v>
                </c:pt>
              </c:strCache>
            </c:strRef>
          </c:tx>
          <c:spPr>
            <a:solidFill>
              <a:srgbClr val="0070C0"/>
            </a:solidFill>
          </c:spPr>
          <c:dLbls>
            <c:txPr>
              <a:bodyPr/>
              <a:lstStyle/>
              <a:p>
                <a:pPr>
                  <a:defRPr sz="1800" b="1">
                    <a:latin typeface="Kokila" pitchFamily="34" charset="0"/>
                    <a:cs typeface="Kokila" pitchFamily="34" charset="0"/>
                  </a:defRPr>
                </a:pPr>
                <a:endParaRPr lang="en-US"/>
              </a:p>
            </c:txPr>
            <c:showVal val="1"/>
          </c:dLbls>
          <c:cat>
            <c:strRef>
              <c:f>Sheet1!$A$2:$A$7</c:f>
              <c:strCache>
                <c:ptCount val="6"/>
                <c:pt idx="0">
                  <c:v>Economy/Jobs</c:v>
                </c:pt>
                <c:pt idx="1">
                  <c:v>Guns</c:v>
                </c:pt>
                <c:pt idx="2">
                  <c:v>Education</c:v>
                </c:pt>
                <c:pt idx="3">
                  <c:v>Health Care</c:v>
                </c:pt>
                <c:pt idx="4">
                  <c:v>Immigration</c:v>
                </c:pt>
                <c:pt idx="5">
                  <c:v>Social Issues</c:v>
                </c:pt>
              </c:strCache>
            </c:strRef>
          </c:cat>
          <c:val>
            <c:numRef>
              <c:f>Sheet1!$B$2:$B$7</c:f>
              <c:numCache>
                <c:formatCode>0%</c:formatCode>
                <c:ptCount val="6"/>
                <c:pt idx="0">
                  <c:v>0.5</c:v>
                </c:pt>
                <c:pt idx="1">
                  <c:v>3.0000000000000002E-2</c:v>
                </c:pt>
                <c:pt idx="2">
                  <c:v>0.18000000000000005</c:v>
                </c:pt>
                <c:pt idx="3">
                  <c:v>0.15000000000000005</c:v>
                </c:pt>
                <c:pt idx="4">
                  <c:v>6.0000000000000019E-2</c:v>
                </c:pt>
                <c:pt idx="5">
                  <c:v>4.0000000000000015E-2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What was the TN State Legislature top priority?</c:v>
                </c:pt>
              </c:strCache>
            </c:strRef>
          </c:tx>
          <c:spPr>
            <a:solidFill>
              <a:srgbClr val="C0504D"/>
            </a:solidFill>
          </c:spPr>
          <c:dLbls>
            <c:dLbl>
              <c:idx val="0"/>
              <c:layout>
                <c:manualLayout>
                  <c:x val="2.8944186719632213E-3"/>
                  <c:y val="0"/>
                </c:manualLayout>
              </c:layout>
              <c:spPr/>
              <c:txPr>
                <a:bodyPr anchor="ctr" anchorCtr="0"/>
                <a:lstStyle/>
                <a:p>
                  <a:pPr>
                    <a:defRPr sz="1800" b="1">
                      <a:latin typeface="Kokila" pitchFamily="34" charset="0"/>
                      <a:cs typeface="Kokila" pitchFamily="34" charset="0"/>
                    </a:defRPr>
                  </a:pPr>
                  <a:endParaRPr lang="en-US"/>
                </a:p>
              </c:txPr>
              <c:dLblPos val="outEnd"/>
              <c:showVal val="1"/>
            </c:dLbl>
            <c:dLbl>
              <c:idx val="1"/>
              <c:layout>
                <c:manualLayout>
                  <c:x val="8.6832560158897291E-3"/>
                  <c:y val="0"/>
                </c:manualLayout>
              </c:layout>
              <c:showVal val="1"/>
            </c:dLbl>
            <c:dLbl>
              <c:idx val="2"/>
              <c:layout>
                <c:manualLayout>
                  <c:x val="7.2360466799080113E-3"/>
                  <c:y val="0"/>
                </c:manualLayout>
              </c:layout>
              <c:showVal val="1"/>
            </c:dLbl>
            <c:dLbl>
              <c:idx val="3"/>
              <c:layout>
                <c:manualLayout>
                  <c:x val="8.6832560158897291E-3"/>
                  <c:y val="0"/>
                </c:manualLayout>
              </c:layout>
              <c:showVal val="1"/>
            </c:dLbl>
            <c:dLbl>
              <c:idx val="4"/>
              <c:layout>
                <c:manualLayout>
                  <c:x val="1.1577674687853005E-2"/>
                  <c:y val="2.507050338807131E-3"/>
                </c:manualLayout>
              </c:layout>
              <c:showVal val="1"/>
            </c:dLbl>
            <c:txPr>
              <a:bodyPr/>
              <a:lstStyle/>
              <a:p>
                <a:pPr>
                  <a:defRPr sz="1800" b="1">
                    <a:latin typeface="Kokila" pitchFamily="34" charset="0"/>
                    <a:cs typeface="Kokila" pitchFamily="34" charset="0"/>
                  </a:defRPr>
                </a:pPr>
                <a:endParaRPr lang="en-US"/>
              </a:p>
            </c:txPr>
            <c:showVal val="1"/>
          </c:dLbls>
          <c:cat>
            <c:strRef>
              <c:f>Sheet1!$A$2:$A$7</c:f>
              <c:strCache>
                <c:ptCount val="6"/>
                <c:pt idx="0">
                  <c:v>Economy/Jobs</c:v>
                </c:pt>
                <c:pt idx="1">
                  <c:v>Guns</c:v>
                </c:pt>
                <c:pt idx="2">
                  <c:v>Education</c:v>
                </c:pt>
                <c:pt idx="3">
                  <c:v>Health Care</c:v>
                </c:pt>
                <c:pt idx="4">
                  <c:v>Immigration</c:v>
                </c:pt>
                <c:pt idx="5">
                  <c:v>Social Issues</c:v>
                </c:pt>
              </c:strCache>
            </c:strRef>
          </c:cat>
          <c:val>
            <c:numRef>
              <c:f>Sheet1!$C$2:$C$7</c:f>
              <c:numCache>
                <c:formatCode>0%</c:formatCode>
                <c:ptCount val="6"/>
                <c:pt idx="0">
                  <c:v>0.31000000000000011</c:v>
                </c:pt>
                <c:pt idx="1">
                  <c:v>0.16</c:v>
                </c:pt>
                <c:pt idx="2">
                  <c:v>0.12000000000000002</c:v>
                </c:pt>
                <c:pt idx="3">
                  <c:v>0.12000000000000002</c:v>
                </c:pt>
                <c:pt idx="4">
                  <c:v>3.0000000000000002E-2</c:v>
                </c:pt>
                <c:pt idx="5">
                  <c:v>8.0000000000000029E-2</c:v>
                </c:pt>
              </c:numCache>
            </c:numRef>
          </c:val>
        </c:ser>
        <c:axId val="68682880"/>
        <c:axId val="68684416"/>
      </c:barChart>
      <c:catAx>
        <c:axId val="68682880"/>
        <c:scaling>
          <c:orientation val="minMax"/>
        </c:scaling>
        <c:axPos val="b"/>
        <c:tickLblPos val="nextTo"/>
        <c:txPr>
          <a:bodyPr/>
          <a:lstStyle/>
          <a:p>
            <a:pPr>
              <a:defRPr sz="2000">
                <a:latin typeface="Kokila" pitchFamily="34" charset="0"/>
                <a:cs typeface="Kokila" pitchFamily="34" charset="0"/>
              </a:defRPr>
            </a:pPr>
            <a:endParaRPr lang="en-US"/>
          </a:p>
        </c:txPr>
        <c:crossAx val="68684416"/>
        <c:crosses val="autoZero"/>
        <c:auto val="1"/>
        <c:lblAlgn val="ctr"/>
        <c:lblOffset val="100"/>
      </c:catAx>
      <c:valAx>
        <c:axId val="68684416"/>
        <c:scaling>
          <c:orientation val="minMax"/>
          <c:max val="0.6000000000000002"/>
        </c:scaling>
        <c:axPos val="l"/>
        <c:majorGridlines/>
        <c:numFmt formatCode="0%" sourceLinked="1"/>
        <c:tickLblPos val="nextTo"/>
        <c:txPr>
          <a:bodyPr/>
          <a:lstStyle/>
          <a:p>
            <a:pPr>
              <a:defRPr sz="2000">
                <a:latin typeface="Kokila" pitchFamily="34" charset="0"/>
                <a:cs typeface="Kokila" pitchFamily="34" charset="0"/>
              </a:defRPr>
            </a:pPr>
            <a:endParaRPr lang="en-US"/>
          </a:p>
        </c:txPr>
        <c:crossAx val="68682880"/>
        <c:crosses val="autoZero"/>
        <c:crossBetween val="between"/>
      </c:valAx>
    </c:plotArea>
    <c:legend>
      <c:legendPos val="b"/>
      <c:layout/>
      <c:txPr>
        <a:bodyPr/>
        <a:lstStyle/>
        <a:p>
          <a:pPr>
            <a:defRPr sz="2000">
              <a:latin typeface="Kokila" pitchFamily="34" charset="0"/>
              <a:cs typeface="Kokila" pitchFamily="34" charset="0"/>
            </a:defRPr>
          </a:pPr>
          <a:endParaRPr lang="en-US"/>
        </a:p>
      </c:txPr>
    </c:legend>
    <c:plotVisOnly val="1"/>
    <c:dispBlanksAs val="gap"/>
  </c:chart>
  <c:externalData r:id="rId2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style val="18"/>
  <c:clrMapOvr bg1="lt1" tx1="dk1" bg2="lt2" tx2="dk2" accent1="accent1" accent2="accent2" accent3="accent3" accent4="accent4" accent5="accent5" accent6="accent6" hlink="hlink" folHlink="folHlink"/>
  <c:chart>
    <c:plotArea>
      <c:layout/>
      <c:barChart>
        <c:barDir val="col"/>
        <c:grouping val="clustered"/>
        <c:ser>
          <c:idx val="0"/>
          <c:order val="0"/>
          <c:tx>
            <c:strRef>
              <c:f>'GunControl-GunOwners-ExcelForma'!$A$2</c:f>
              <c:strCache>
                <c:ptCount val="1"/>
                <c:pt idx="0">
                  <c:v>Gun Owner</c:v>
                </c:pt>
              </c:strCache>
            </c:strRef>
          </c:tx>
          <c:spPr>
            <a:solidFill>
              <a:srgbClr val="0070C0"/>
            </a:solidFill>
          </c:spPr>
          <c:dLbls>
            <c:txPr>
              <a:bodyPr/>
              <a:lstStyle/>
              <a:p>
                <a:pPr>
                  <a:defRPr sz="2000" b="1">
                    <a:latin typeface="Kokila" pitchFamily="34" charset="0"/>
                    <a:cs typeface="Kokila" pitchFamily="34" charset="0"/>
                  </a:defRPr>
                </a:pPr>
                <a:endParaRPr lang="en-US"/>
              </a:p>
            </c:txPr>
            <c:showVal val="1"/>
          </c:dLbls>
          <c:cat>
            <c:strRef>
              <c:f>'GunControl-GunOwners-ExcelForma'!$B$1:$E$1</c:f>
              <c:strCache>
                <c:ptCount val="4"/>
                <c:pt idx="0">
                  <c:v>Background Checks</c:v>
                </c:pt>
                <c:pt idx="1">
                  <c:v>Armed Guards in Schools</c:v>
                </c:pt>
                <c:pt idx="2">
                  <c:v>High Capacity Ammunition Clips Ban</c:v>
                </c:pt>
                <c:pt idx="3">
                  <c:v>Allow Teachers to Carry Guns in Schools</c:v>
                </c:pt>
              </c:strCache>
            </c:strRef>
          </c:cat>
          <c:val>
            <c:numRef>
              <c:f>'GunControl-GunOwners-ExcelForma'!$B$2:$E$2</c:f>
              <c:numCache>
                <c:formatCode>0%</c:formatCode>
                <c:ptCount val="4"/>
                <c:pt idx="0">
                  <c:v>0.8</c:v>
                </c:pt>
                <c:pt idx="1">
                  <c:v>0.77000000000000024</c:v>
                </c:pt>
                <c:pt idx="2">
                  <c:v>0.39000000000000012</c:v>
                </c:pt>
                <c:pt idx="3">
                  <c:v>0.6000000000000002</c:v>
                </c:pt>
              </c:numCache>
            </c:numRef>
          </c:val>
        </c:ser>
        <c:ser>
          <c:idx val="1"/>
          <c:order val="1"/>
          <c:tx>
            <c:strRef>
              <c:f>'GunControl-GunOwners-ExcelForma'!$A$3</c:f>
              <c:strCache>
                <c:ptCount val="1"/>
                <c:pt idx="0">
                  <c:v>Not Gun Owner</c:v>
                </c:pt>
              </c:strCache>
            </c:strRef>
          </c:tx>
          <c:spPr>
            <a:solidFill>
              <a:srgbClr val="C00000"/>
            </a:solidFill>
          </c:spPr>
          <c:dLbls>
            <c:txPr>
              <a:bodyPr/>
              <a:lstStyle/>
              <a:p>
                <a:pPr>
                  <a:defRPr sz="2000" b="1">
                    <a:latin typeface="Kokila" pitchFamily="34" charset="0"/>
                    <a:cs typeface="Kokila" pitchFamily="34" charset="0"/>
                  </a:defRPr>
                </a:pPr>
                <a:endParaRPr lang="en-US"/>
              </a:p>
            </c:txPr>
            <c:showVal val="1"/>
          </c:dLbls>
          <c:cat>
            <c:strRef>
              <c:f>'GunControl-GunOwners-ExcelForma'!$B$1:$E$1</c:f>
              <c:strCache>
                <c:ptCount val="4"/>
                <c:pt idx="0">
                  <c:v>Background Checks</c:v>
                </c:pt>
                <c:pt idx="1">
                  <c:v>Armed Guards in Schools</c:v>
                </c:pt>
                <c:pt idx="2">
                  <c:v>High Capacity Ammunition Clips Ban</c:v>
                </c:pt>
                <c:pt idx="3">
                  <c:v>Allow Teachers to Carry Guns in Schools</c:v>
                </c:pt>
              </c:strCache>
            </c:strRef>
          </c:cat>
          <c:val>
            <c:numRef>
              <c:f>'GunControl-GunOwners-ExcelForma'!$B$3:$E$3</c:f>
              <c:numCache>
                <c:formatCode>0%</c:formatCode>
                <c:ptCount val="4"/>
                <c:pt idx="0">
                  <c:v>0.8500000000000002</c:v>
                </c:pt>
                <c:pt idx="1">
                  <c:v>0.62000000000000022</c:v>
                </c:pt>
                <c:pt idx="2">
                  <c:v>0.4900000000000001</c:v>
                </c:pt>
                <c:pt idx="3">
                  <c:v>0.23</c:v>
                </c:pt>
              </c:numCache>
            </c:numRef>
          </c:val>
        </c:ser>
        <c:axId val="68821376"/>
        <c:axId val="68822912"/>
      </c:barChart>
      <c:catAx>
        <c:axId val="68821376"/>
        <c:scaling>
          <c:orientation val="minMax"/>
        </c:scaling>
        <c:axPos val="b"/>
        <c:tickLblPos val="nextTo"/>
        <c:txPr>
          <a:bodyPr/>
          <a:lstStyle/>
          <a:p>
            <a:pPr>
              <a:defRPr sz="2000">
                <a:latin typeface="Kokila" pitchFamily="34" charset="0"/>
                <a:cs typeface="Kokila" pitchFamily="34" charset="0"/>
              </a:defRPr>
            </a:pPr>
            <a:endParaRPr lang="en-US"/>
          </a:p>
        </c:txPr>
        <c:crossAx val="68822912"/>
        <c:crosses val="autoZero"/>
        <c:auto val="1"/>
        <c:lblAlgn val="ctr"/>
        <c:lblOffset val="100"/>
      </c:catAx>
      <c:valAx>
        <c:axId val="68822912"/>
        <c:scaling>
          <c:orientation val="minMax"/>
          <c:max val="1"/>
        </c:scaling>
        <c:axPos val="l"/>
        <c:majorGridlines/>
        <c:numFmt formatCode="0%" sourceLinked="1"/>
        <c:tickLblPos val="nextTo"/>
        <c:txPr>
          <a:bodyPr/>
          <a:lstStyle/>
          <a:p>
            <a:pPr>
              <a:defRPr sz="2400">
                <a:latin typeface="Kokila" pitchFamily="34" charset="0"/>
                <a:cs typeface="Kokila" pitchFamily="34" charset="0"/>
              </a:defRPr>
            </a:pPr>
            <a:endParaRPr lang="en-US"/>
          </a:p>
        </c:txPr>
        <c:crossAx val="68821376"/>
        <c:crosses val="autoZero"/>
        <c:crossBetween val="between"/>
      </c:valAx>
    </c:plotArea>
    <c:legend>
      <c:legendPos val="b"/>
      <c:layout/>
      <c:txPr>
        <a:bodyPr/>
        <a:lstStyle/>
        <a:p>
          <a:pPr>
            <a:defRPr sz="2400">
              <a:latin typeface="Kokila" pitchFamily="34" charset="0"/>
              <a:cs typeface="Kokila" pitchFamily="34" charset="0"/>
            </a:defRPr>
          </a:pPr>
          <a:endParaRPr lang="en-US"/>
        </a:p>
      </c:txPr>
    </c:legend>
    <c:plotVisOnly val="1"/>
    <c:dispBlanksAs val="gap"/>
  </c:chart>
  <c:externalData r:id="rId2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plotArea>
      <c:layout>
        <c:manualLayout>
          <c:layoutTarget val="inner"/>
          <c:xMode val="edge"/>
          <c:yMode val="edge"/>
          <c:x val="0.118157045655917"/>
          <c:y val="6.8242610977975612E-2"/>
          <c:w val="0.8711440560375846"/>
          <c:h val="0.617363865184131"/>
        </c:manualLayout>
      </c:layout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Total</c:v>
                </c:pt>
              </c:strCache>
            </c:strRef>
          </c:tx>
          <c:spPr>
            <a:solidFill>
              <a:schemeClr val="tx1"/>
            </a:solidFill>
          </c:spPr>
          <c:dLbls>
            <c:txPr>
              <a:bodyPr/>
              <a:lstStyle/>
              <a:p>
                <a:pPr>
                  <a:defRPr sz="1800" b="1">
                    <a:latin typeface="Kokila" pitchFamily="34" charset="0"/>
                    <a:cs typeface="Kokila" pitchFamily="34" charset="0"/>
                  </a:defRPr>
                </a:pPr>
                <a:endParaRPr lang="en-US"/>
              </a:p>
            </c:txPr>
            <c:showVal val="1"/>
          </c:dLbls>
          <c:cat>
            <c:strRef>
              <c:f>Sheet1!$A$2:$A$3</c:f>
              <c:strCache>
                <c:ptCount val="2"/>
                <c:pt idx="0">
                  <c:v>Support decision, federal government should run exchange</c:v>
                </c:pt>
                <c:pt idx="1">
                  <c:v>Support decision not to expand Medicaid</c:v>
                </c:pt>
              </c:strCache>
            </c:strRef>
          </c:cat>
          <c:val>
            <c:numRef>
              <c:f>Sheet1!$B$2:$B$3</c:f>
              <c:numCache>
                <c:formatCode>0%</c:formatCode>
                <c:ptCount val="2"/>
                <c:pt idx="0">
                  <c:v>0.40886699507389229</c:v>
                </c:pt>
                <c:pt idx="1">
                  <c:v>0.32673267326732713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Democrats</c:v>
                </c:pt>
              </c:strCache>
            </c:strRef>
          </c:tx>
          <c:spPr>
            <a:solidFill>
              <a:srgbClr val="0070C0"/>
            </a:solidFill>
          </c:spPr>
          <c:dLbls>
            <c:txPr>
              <a:bodyPr/>
              <a:lstStyle/>
              <a:p>
                <a:pPr>
                  <a:defRPr sz="1800" b="1">
                    <a:latin typeface="Kokila" pitchFamily="34" charset="0"/>
                    <a:cs typeface="Kokila" pitchFamily="34" charset="0"/>
                  </a:defRPr>
                </a:pPr>
                <a:endParaRPr lang="en-US"/>
              </a:p>
            </c:txPr>
            <c:showVal val="1"/>
          </c:dLbls>
          <c:cat>
            <c:strRef>
              <c:f>Sheet1!$A$2:$A$3</c:f>
              <c:strCache>
                <c:ptCount val="2"/>
                <c:pt idx="0">
                  <c:v>Support decision, federal government should run exchange</c:v>
                </c:pt>
                <c:pt idx="1">
                  <c:v>Support decision not to expand Medicaid</c:v>
                </c:pt>
              </c:strCache>
            </c:strRef>
          </c:cat>
          <c:val>
            <c:numRef>
              <c:f>Sheet1!$C$2:$C$3</c:f>
              <c:numCache>
                <c:formatCode>0%</c:formatCode>
                <c:ptCount val="2"/>
                <c:pt idx="0">
                  <c:v>0.51739130434782599</c:v>
                </c:pt>
                <c:pt idx="1">
                  <c:v>0.12663755458515297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Independents</c:v>
                </c:pt>
              </c:strCache>
            </c:strRef>
          </c:tx>
          <c:dLbls>
            <c:txPr>
              <a:bodyPr/>
              <a:lstStyle/>
              <a:p>
                <a:pPr>
                  <a:defRPr sz="1800" b="1">
                    <a:latin typeface="Kokila" pitchFamily="34" charset="0"/>
                    <a:cs typeface="Kokila" pitchFamily="34" charset="0"/>
                  </a:defRPr>
                </a:pPr>
                <a:endParaRPr lang="en-US"/>
              </a:p>
            </c:txPr>
            <c:showVal val="1"/>
          </c:dLbls>
          <c:cat>
            <c:strRef>
              <c:f>Sheet1!$A$2:$A$3</c:f>
              <c:strCache>
                <c:ptCount val="2"/>
                <c:pt idx="0">
                  <c:v>Support decision, federal government should run exchange</c:v>
                </c:pt>
                <c:pt idx="1">
                  <c:v>Support decision not to expand Medicaid</c:v>
                </c:pt>
              </c:strCache>
            </c:strRef>
          </c:cat>
          <c:val>
            <c:numRef>
              <c:f>Sheet1!$D$2:$D$3</c:f>
              <c:numCache>
                <c:formatCode>0%</c:formatCode>
                <c:ptCount val="2"/>
                <c:pt idx="0">
                  <c:v>0.44672131147541</c:v>
                </c:pt>
                <c:pt idx="1">
                  <c:v>0.31557377049180313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Republicans</c:v>
                </c:pt>
              </c:strCache>
            </c:strRef>
          </c:tx>
          <c:spPr>
            <a:solidFill>
              <a:srgbClr val="C00000"/>
            </a:solidFill>
          </c:spPr>
          <c:dLbls>
            <c:txPr>
              <a:bodyPr/>
              <a:lstStyle/>
              <a:p>
                <a:pPr>
                  <a:defRPr sz="1800" b="1">
                    <a:latin typeface="Kokila" pitchFamily="34" charset="0"/>
                    <a:cs typeface="Kokila" pitchFamily="34" charset="0"/>
                  </a:defRPr>
                </a:pPr>
                <a:endParaRPr lang="en-US"/>
              </a:p>
            </c:txPr>
            <c:showVal val="1"/>
          </c:dLbls>
          <c:cat>
            <c:strRef>
              <c:f>Sheet1!$A$2:$A$3</c:f>
              <c:strCache>
                <c:ptCount val="2"/>
                <c:pt idx="0">
                  <c:v>Support decision, federal government should run exchange</c:v>
                </c:pt>
                <c:pt idx="1">
                  <c:v>Support decision not to expand Medicaid</c:v>
                </c:pt>
              </c:strCache>
            </c:strRef>
          </c:cat>
          <c:val>
            <c:numRef>
              <c:f>Sheet1!$E$2:$E$3</c:f>
              <c:numCache>
                <c:formatCode>0%</c:formatCode>
                <c:ptCount val="2"/>
                <c:pt idx="0">
                  <c:v>0.29277566539924033</c:v>
                </c:pt>
                <c:pt idx="1">
                  <c:v>0.51145038167938883</c:v>
                </c:pt>
              </c:numCache>
            </c:numRef>
          </c:val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Tea Party</c:v>
                </c:pt>
              </c:strCache>
            </c:strRef>
          </c:tx>
          <c:spPr>
            <a:solidFill>
              <a:srgbClr val="FFC000"/>
            </a:solidFill>
          </c:spPr>
          <c:dLbls>
            <c:txPr>
              <a:bodyPr/>
              <a:lstStyle/>
              <a:p>
                <a:pPr>
                  <a:defRPr sz="1800" b="1">
                    <a:latin typeface="Kokila" pitchFamily="34" charset="0"/>
                    <a:cs typeface="Kokila" pitchFamily="34" charset="0"/>
                  </a:defRPr>
                </a:pPr>
                <a:endParaRPr lang="en-US"/>
              </a:p>
            </c:txPr>
            <c:showVal val="1"/>
          </c:dLbls>
          <c:cat>
            <c:strRef>
              <c:f>Sheet1!$A$2:$A$3</c:f>
              <c:strCache>
                <c:ptCount val="2"/>
                <c:pt idx="0">
                  <c:v>Support decision, federal government should run exchange</c:v>
                </c:pt>
                <c:pt idx="1">
                  <c:v>Support decision not to expand Medicaid</c:v>
                </c:pt>
              </c:strCache>
            </c:strRef>
          </c:cat>
          <c:val>
            <c:numRef>
              <c:f>Sheet1!$F$2:$F$3</c:f>
              <c:numCache>
                <c:formatCode>0%</c:formatCode>
                <c:ptCount val="2"/>
                <c:pt idx="0">
                  <c:v>0.35483870967742021</c:v>
                </c:pt>
                <c:pt idx="1">
                  <c:v>0.53968253968253999</c:v>
                </c:pt>
              </c:numCache>
            </c:numRef>
          </c:val>
        </c:ser>
        <c:axId val="68897792"/>
        <c:axId val="68924160"/>
      </c:barChart>
      <c:catAx>
        <c:axId val="68897792"/>
        <c:scaling>
          <c:orientation val="minMax"/>
        </c:scaling>
        <c:axPos val="b"/>
        <c:tickLblPos val="nextTo"/>
        <c:txPr>
          <a:bodyPr/>
          <a:lstStyle/>
          <a:p>
            <a:pPr>
              <a:defRPr sz="2000">
                <a:latin typeface="Kokila" pitchFamily="34" charset="0"/>
                <a:cs typeface="Kokila" pitchFamily="34" charset="0"/>
              </a:defRPr>
            </a:pPr>
            <a:endParaRPr lang="en-US"/>
          </a:p>
        </c:txPr>
        <c:crossAx val="68924160"/>
        <c:crosses val="autoZero"/>
        <c:auto val="1"/>
        <c:lblAlgn val="ctr"/>
        <c:lblOffset val="100"/>
      </c:catAx>
      <c:valAx>
        <c:axId val="68924160"/>
        <c:scaling>
          <c:orientation val="minMax"/>
          <c:max val="0.6000000000000002"/>
        </c:scaling>
        <c:axPos val="l"/>
        <c:majorGridlines/>
        <c:numFmt formatCode="0%" sourceLinked="1"/>
        <c:tickLblPos val="nextTo"/>
        <c:txPr>
          <a:bodyPr/>
          <a:lstStyle/>
          <a:p>
            <a:pPr>
              <a:defRPr sz="2400">
                <a:latin typeface="Kokila" pitchFamily="34" charset="0"/>
                <a:cs typeface="Kokila" pitchFamily="34" charset="0"/>
              </a:defRPr>
            </a:pPr>
            <a:endParaRPr lang="en-US"/>
          </a:p>
        </c:txPr>
        <c:crossAx val="68897792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21577103433523906"/>
          <c:y val="0.83306801323747626"/>
          <c:w val="0.77403787277518443"/>
          <c:h val="0.13458861120620796"/>
        </c:manualLayout>
      </c:layout>
      <c:txPr>
        <a:bodyPr/>
        <a:lstStyle/>
        <a:p>
          <a:pPr>
            <a:defRPr sz="2000">
              <a:latin typeface="Kokila" pitchFamily="34" charset="0"/>
              <a:cs typeface="Kokila" pitchFamily="34" charset="0"/>
            </a:defRPr>
          </a:pPr>
          <a:endParaRPr lang="en-US"/>
        </a:p>
      </c:txPr>
    </c:legend>
    <c:plotVisOnly val="1"/>
    <c:dispBlanksAs val="gap"/>
  </c:chart>
  <c:externalData r:id="rId1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title>
      <c:layout/>
    </c:title>
    <c:plotArea>
      <c:layout/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</c:strCache>
            </c:strRef>
          </c:tx>
          <c:dPt>
            <c:idx val="0"/>
            <c:spPr>
              <a:solidFill>
                <a:srgbClr val="7030A0"/>
              </a:solidFill>
            </c:spPr>
          </c:dPt>
          <c:dPt>
            <c:idx val="1"/>
            <c:spPr>
              <a:solidFill>
                <a:srgbClr val="7030A0"/>
              </a:solidFill>
            </c:spPr>
          </c:dPt>
          <c:dPt>
            <c:idx val="2"/>
            <c:spPr>
              <a:solidFill>
                <a:srgbClr val="7030A0"/>
              </a:solidFill>
            </c:spPr>
          </c:dPt>
          <c:dPt>
            <c:idx val="7"/>
            <c:spPr>
              <a:solidFill>
                <a:srgbClr val="00B050"/>
              </a:solidFill>
            </c:spPr>
          </c:dPt>
          <c:dPt>
            <c:idx val="8"/>
            <c:spPr>
              <a:solidFill>
                <a:srgbClr val="00B050"/>
              </a:solidFill>
            </c:spPr>
          </c:dPt>
          <c:dLbls>
            <c:txPr>
              <a:bodyPr/>
              <a:lstStyle/>
              <a:p>
                <a:pPr>
                  <a:defRPr sz="2000" b="1">
                    <a:latin typeface="Kokila" pitchFamily="34" charset="0"/>
                    <a:cs typeface="Kokila" pitchFamily="34" charset="0"/>
                  </a:defRPr>
                </a:pPr>
                <a:endParaRPr lang="en-US"/>
              </a:p>
            </c:txPr>
            <c:showVal val="1"/>
          </c:dLbls>
          <c:cat>
            <c:strRef>
              <c:f>Sheet1!$A$2:$A$10</c:f>
              <c:strCache>
                <c:ptCount val="9"/>
                <c:pt idx="0">
                  <c:v>Oppose Voucher Program</c:v>
                </c:pt>
                <c:pt idx="1">
                  <c:v>Favor Limited Voucher Program</c:v>
                </c:pt>
                <c:pt idx="2">
                  <c:v>Favor Statewide Voucher Program</c:v>
                </c:pt>
                <c:pt idx="4">
                  <c:v>Oppose Opening More Charter Schools</c:v>
                </c:pt>
                <c:pt idx="5">
                  <c:v>Favor Opening More Charter Schools</c:v>
                </c:pt>
                <c:pt idx="7">
                  <c:v>Give scholarships low/middle income students who maintain certain GPA</c:v>
                </c:pt>
                <c:pt idx="8">
                  <c:v>Give scholarships to best students, regardless of need</c:v>
                </c:pt>
              </c:strCache>
            </c:strRef>
          </c:cat>
          <c:val>
            <c:numRef>
              <c:f>Sheet1!$B$2:$B$10</c:f>
              <c:numCache>
                <c:formatCode>0%</c:formatCode>
                <c:ptCount val="9"/>
                <c:pt idx="0">
                  <c:v>0.26</c:v>
                </c:pt>
                <c:pt idx="1">
                  <c:v>0.35000000000000003</c:v>
                </c:pt>
                <c:pt idx="2">
                  <c:v>0.31000000000000005</c:v>
                </c:pt>
                <c:pt idx="4">
                  <c:v>0.24000000000000002</c:v>
                </c:pt>
                <c:pt idx="5">
                  <c:v>0.66000000000000014</c:v>
                </c:pt>
                <c:pt idx="7">
                  <c:v>0.62000000000000011</c:v>
                </c:pt>
                <c:pt idx="8">
                  <c:v>0.34</c:v>
                </c:pt>
              </c:numCache>
            </c:numRef>
          </c:val>
        </c:ser>
        <c:axId val="67001344"/>
        <c:axId val="67003136"/>
      </c:barChart>
      <c:catAx>
        <c:axId val="67001344"/>
        <c:scaling>
          <c:orientation val="minMax"/>
        </c:scaling>
        <c:axPos val="l"/>
        <c:tickLblPos val="nextTo"/>
        <c:txPr>
          <a:bodyPr/>
          <a:lstStyle/>
          <a:p>
            <a:pPr algn="l">
              <a:defRPr sz="1800">
                <a:latin typeface="Kokila" pitchFamily="34" charset="0"/>
                <a:cs typeface="Kokila" pitchFamily="34" charset="0"/>
              </a:defRPr>
            </a:pPr>
            <a:endParaRPr lang="en-US"/>
          </a:p>
        </c:txPr>
        <c:crossAx val="67003136"/>
        <c:crosses val="autoZero"/>
        <c:auto val="1"/>
        <c:lblAlgn val="ctr"/>
        <c:lblOffset val="100"/>
      </c:catAx>
      <c:valAx>
        <c:axId val="67003136"/>
        <c:scaling>
          <c:orientation val="minMax"/>
        </c:scaling>
        <c:axPos val="b"/>
        <c:majorGridlines/>
        <c:numFmt formatCode="0%" sourceLinked="1"/>
        <c:tickLblPos val="nextTo"/>
        <c:txPr>
          <a:bodyPr/>
          <a:lstStyle/>
          <a:p>
            <a:pPr>
              <a:defRPr sz="2000">
                <a:latin typeface="Kokila" pitchFamily="34" charset="0"/>
                <a:cs typeface="Kokila" pitchFamily="34" charset="0"/>
              </a:defRPr>
            </a:pPr>
            <a:endParaRPr lang="en-US"/>
          </a:p>
        </c:txPr>
        <c:crossAx val="67001344"/>
        <c:crosses val="autoZero"/>
        <c:crossBetween val="between"/>
      </c:valAx>
    </c:plotArea>
    <c:plotVisOnly val="1"/>
    <c:dispBlanksAs val="gap"/>
  </c:chart>
  <c:externalData r:id="rId1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style val="18"/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How do you think the amount of taxation in the state compares to that of other states in the U.S.? </c:v>
                </c:pt>
              </c:strCache>
            </c:strRef>
          </c:tx>
          <c:spPr>
            <a:solidFill>
              <a:srgbClr val="0070C0"/>
            </a:solidFill>
          </c:spPr>
          <c:dLbls>
            <c:txPr>
              <a:bodyPr/>
              <a:lstStyle/>
              <a:p>
                <a:pPr>
                  <a:defRPr sz="2400" b="1">
                    <a:latin typeface="Kokila" pitchFamily="34" charset="0"/>
                    <a:cs typeface="Kokila" pitchFamily="34" charset="0"/>
                  </a:defRPr>
                </a:pPr>
                <a:endParaRPr lang="en-US"/>
              </a:p>
            </c:txPr>
            <c:showVal val="1"/>
          </c:dLbls>
          <c:cat>
            <c:strRef>
              <c:f>Sheet1!$A$2:$A$6</c:f>
              <c:strCache>
                <c:ptCount val="5"/>
                <c:pt idx="0">
                  <c:v>One of most heavily taxed</c:v>
                </c:pt>
                <c:pt idx="1">
                  <c:v>Above average</c:v>
                </c:pt>
                <c:pt idx="2">
                  <c:v>About Average</c:v>
                </c:pt>
                <c:pt idx="3">
                  <c:v>Below average</c:v>
                </c:pt>
                <c:pt idx="4">
                  <c:v>One of the least taxed</c:v>
                </c:pt>
              </c:strCache>
            </c:strRef>
          </c:cat>
          <c:val>
            <c:numRef>
              <c:f>Sheet1!$B$2:$B$6</c:f>
              <c:numCache>
                <c:formatCode>0%</c:formatCode>
                <c:ptCount val="5"/>
                <c:pt idx="0">
                  <c:v>0.1</c:v>
                </c:pt>
                <c:pt idx="1">
                  <c:v>0.23</c:v>
                </c:pt>
                <c:pt idx="2">
                  <c:v>0.38000000000000012</c:v>
                </c:pt>
                <c:pt idx="3">
                  <c:v>0.15000000000000005</c:v>
                </c:pt>
                <c:pt idx="4">
                  <c:v>0.11</c:v>
                </c:pt>
              </c:numCache>
            </c:numRef>
          </c:val>
        </c:ser>
        <c:axId val="69289088"/>
        <c:axId val="69290624"/>
      </c:barChart>
      <c:catAx>
        <c:axId val="69289088"/>
        <c:scaling>
          <c:orientation val="minMax"/>
        </c:scaling>
        <c:axPos val="b"/>
        <c:tickLblPos val="nextTo"/>
        <c:txPr>
          <a:bodyPr/>
          <a:lstStyle/>
          <a:p>
            <a:pPr>
              <a:defRPr sz="2000">
                <a:latin typeface="Kokila" pitchFamily="34" charset="0"/>
                <a:cs typeface="Kokila" pitchFamily="34" charset="0"/>
              </a:defRPr>
            </a:pPr>
            <a:endParaRPr lang="en-US"/>
          </a:p>
        </c:txPr>
        <c:crossAx val="69290624"/>
        <c:crosses val="autoZero"/>
        <c:auto val="1"/>
        <c:lblAlgn val="ctr"/>
        <c:lblOffset val="100"/>
      </c:catAx>
      <c:valAx>
        <c:axId val="69290624"/>
        <c:scaling>
          <c:orientation val="minMax"/>
          <c:max val="0.4"/>
        </c:scaling>
        <c:axPos val="l"/>
        <c:majorGridlines/>
        <c:numFmt formatCode="0%" sourceLinked="1"/>
        <c:tickLblPos val="nextTo"/>
        <c:txPr>
          <a:bodyPr/>
          <a:lstStyle/>
          <a:p>
            <a:pPr>
              <a:defRPr sz="2400">
                <a:latin typeface="Kokila" pitchFamily="34" charset="0"/>
                <a:cs typeface="Kokila" pitchFamily="34" charset="0"/>
              </a:defRPr>
            </a:pPr>
            <a:endParaRPr lang="en-US"/>
          </a:p>
        </c:txPr>
        <c:crossAx val="69289088"/>
        <c:crosses val="autoZero"/>
        <c:crossBetween val="between"/>
      </c:valAx>
    </c:plotArea>
    <c:plotVisOnly val="1"/>
    <c:dispBlanksAs val="gap"/>
  </c:chart>
  <c:externalData r:id="rId2"/>
  <c:userShapes r:id="rId3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plotArea>
      <c:layout>
        <c:manualLayout>
          <c:layoutTarget val="inner"/>
          <c:xMode val="edge"/>
          <c:yMode val="edge"/>
          <c:x val="0.10212132043805804"/>
          <c:y val="5.5376884422110605E-2"/>
          <c:w val="0.88348363069402303"/>
          <c:h val="0.71640596779000698"/>
        </c:manualLayout>
      </c:layout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Total</c:v>
                </c:pt>
              </c:strCache>
            </c:strRef>
          </c:tx>
          <c:spPr>
            <a:solidFill>
              <a:schemeClr val="tx1"/>
            </a:solidFill>
          </c:spPr>
          <c:dLbls>
            <c:txPr>
              <a:bodyPr/>
              <a:lstStyle/>
              <a:p>
                <a:pPr>
                  <a:defRPr sz="1600" b="1">
                    <a:latin typeface="Kokila" pitchFamily="34" charset="0"/>
                    <a:cs typeface="Kokila" pitchFamily="34" charset="0"/>
                  </a:defRPr>
                </a:pPr>
                <a:endParaRPr lang="en-US"/>
              </a:p>
            </c:txPr>
            <c:showVal val="1"/>
          </c:dLbls>
          <c:cat>
            <c:strRef>
              <c:f>Sheet1!$A$2:$A$4</c:f>
              <c:strCache>
                <c:ptCount val="3"/>
                <c:pt idx="0">
                  <c:v>TN taxes are above average</c:v>
                </c:pt>
                <c:pt idx="1">
                  <c:v>TN taxes are average</c:v>
                </c:pt>
                <c:pt idx="2">
                  <c:v>TN taxes are below average</c:v>
                </c:pt>
              </c:strCache>
            </c:strRef>
          </c:cat>
          <c:val>
            <c:numRef>
              <c:f>Sheet1!$B$2:$B$4</c:f>
              <c:numCache>
                <c:formatCode>0%</c:formatCode>
                <c:ptCount val="3"/>
                <c:pt idx="0">
                  <c:v>0.32700000000000012</c:v>
                </c:pt>
                <c:pt idx="1">
                  <c:v>0.38300000000000012</c:v>
                </c:pt>
                <c:pt idx="2">
                  <c:v>0.25900000000000001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Democrats</c:v>
                </c:pt>
              </c:strCache>
            </c:strRef>
          </c:tx>
          <c:spPr>
            <a:solidFill>
              <a:srgbClr val="0070C0"/>
            </a:solidFill>
          </c:spPr>
          <c:dLbls>
            <c:txPr>
              <a:bodyPr/>
              <a:lstStyle/>
              <a:p>
                <a:pPr>
                  <a:defRPr sz="1600" b="1">
                    <a:latin typeface="Kokila" pitchFamily="34" charset="0"/>
                    <a:cs typeface="Kokila" pitchFamily="34" charset="0"/>
                  </a:defRPr>
                </a:pPr>
                <a:endParaRPr lang="en-US"/>
              </a:p>
            </c:txPr>
            <c:showVal val="1"/>
          </c:dLbls>
          <c:cat>
            <c:strRef>
              <c:f>Sheet1!$A$2:$A$4</c:f>
              <c:strCache>
                <c:ptCount val="3"/>
                <c:pt idx="0">
                  <c:v>TN taxes are above average</c:v>
                </c:pt>
                <c:pt idx="1">
                  <c:v>TN taxes are average</c:v>
                </c:pt>
                <c:pt idx="2">
                  <c:v>TN taxes are below average</c:v>
                </c:pt>
              </c:strCache>
            </c:strRef>
          </c:cat>
          <c:val>
            <c:numRef>
              <c:f>Sheet1!$C$2:$C$4</c:f>
              <c:numCache>
                <c:formatCode>0%</c:formatCode>
                <c:ptCount val="3"/>
                <c:pt idx="0">
                  <c:v>0.443</c:v>
                </c:pt>
                <c:pt idx="1">
                  <c:v>0.37800000000000011</c:v>
                </c:pt>
                <c:pt idx="2">
                  <c:v>0.14400000000000004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Independents</c:v>
                </c:pt>
              </c:strCache>
            </c:strRef>
          </c:tx>
          <c:dLbls>
            <c:txPr>
              <a:bodyPr/>
              <a:lstStyle/>
              <a:p>
                <a:pPr>
                  <a:defRPr sz="1600" b="1">
                    <a:latin typeface="Kokila" pitchFamily="34" charset="0"/>
                    <a:cs typeface="Kokila" pitchFamily="34" charset="0"/>
                  </a:defRPr>
                </a:pPr>
                <a:endParaRPr lang="en-US"/>
              </a:p>
            </c:txPr>
            <c:showVal val="1"/>
          </c:dLbls>
          <c:cat>
            <c:strRef>
              <c:f>Sheet1!$A$2:$A$4</c:f>
              <c:strCache>
                <c:ptCount val="3"/>
                <c:pt idx="0">
                  <c:v>TN taxes are above average</c:v>
                </c:pt>
                <c:pt idx="1">
                  <c:v>TN taxes are average</c:v>
                </c:pt>
                <c:pt idx="2">
                  <c:v>TN taxes are below average</c:v>
                </c:pt>
              </c:strCache>
            </c:strRef>
          </c:cat>
          <c:val>
            <c:numRef>
              <c:f>Sheet1!$D$2:$D$4</c:f>
              <c:numCache>
                <c:formatCode>0%</c:formatCode>
                <c:ptCount val="3"/>
                <c:pt idx="0">
                  <c:v>0.31500000000000011</c:v>
                </c:pt>
                <c:pt idx="1">
                  <c:v>0.39200000000000013</c:v>
                </c:pt>
                <c:pt idx="2">
                  <c:v>0.28500000000000009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Republicans</c:v>
                </c:pt>
              </c:strCache>
            </c:strRef>
          </c:tx>
          <c:spPr>
            <a:solidFill>
              <a:srgbClr val="C00000"/>
            </a:solidFill>
          </c:spPr>
          <c:dLbls>
            <c:txPr>
              <a:bodyPr/>
              <a:lstStyle/>
              <a:p>
                <a:pPr>
                  <a:defRPr sz="1600" b="1">
                    <a:latin typeface="Kokila" pitchFamily="34" charset="0"/>
                    <a:cs typeface="Kokila" pitchFamily="34" charset="0"/>
                  </a:defRPr>
                </a:pPr>
                <a:endParaRPr lang="en-US"/>
              </a:p>
            </c:txPr>
            <c:showVal val="1"/>
          </c:dLbls>
          <c:cat>
            <c:strRef>
              <c:f>Sheet1!$A$2:$A$4</c:f>
              <c:strCache>
                <c:ptCount val="3"/>
                <c:pt idx="0">
                  <c:v>TN taxes are above average</c:v>
                </c:pt>
                <c:pt idx="1">
                  <c:v>TN taxes are average</c:v>
                </c:pt>
                <c:pt idx="2">
                  <c:v>TN taxes are below average</c:v>
                </c:pt>
              </c:strCache>
            </c:strRef>
          </c:cat>
          <c:val>
            <c:numRef>
              <c:f>Sheet1!$E$2:$E$4</c:f>
              <c:numCache>
                <c:formatCode>0%</c:formatCode>
                <c:ptCount val="3"/>
                <c:pt idx="0">
                  <c:v>0.24000000000000005</c:v>
                </c:pt>
                <c:pt idx="1">
                  <c:v>0.38800000000000012</c:v>
                </c:pt>
                <c:pt idx="2">
                  <c:v>0.34600000000000009</c:v>
                </c:pt>
              </c:numCache>
            </c:numRef>
          </c:val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Tea Party</c:v>
                </c:pt>
              </c:strCache>
            </c:strRef>
          </c:tx>
          <c:spPr>
            <a:solidFill>
              <a:srgbClr val="FFC000"/>
            </a:solidFill>
          </c:spPr>
          <c:dLbls>
            <c:txPr>
              <a:bodyPr/>
              <a:lstStyle/>
              <a:p>
                <a:pPr>
                  <a:defRPr sz="1600" b="1">
                    <a:latin typeface="Kokila" pitchFamily="34" charset="0"/>
                    <a:cs typeface="Kokila" pitchFamily="34" charset="0"/>
                  </a:defRPr>
                </a:pPr>
                <a:endParaRPr lang="en-US"/>
              </a:p>
            </c:txPr>
            <c:showVal val="1"/>
          </c:dLbls>
          <c:cat>
            <c:strRef>
              <c:f>Sheet1!$A$2:$A$4</c:f>
              <c:strCache>
                <c:ptCount val="3"/>
                <c:pt idx="0">
                  <c:v>TN taxes are above average</c:v>
                </c:pt>
                <c:pt idx="1">
                  <c:v>TN taxes are average</c:v>
                </c:pt>
                <c:pt idx="2">
                  <c:v>TN taxes are below average</c:v>
                </c:pt>
              </c:strCache>
            </c:strRef>
          </c:cat>
          <c:val>
            <c:numRef>
              <c:f>Sheet1!$F$2:$F$4</c:f>
              <c:numCache>
                <c:formatCode>0%</c:formatCode>
                <c:ptCount val="3"/>
                <c:pt idx="0">
                  <c:v>0.26200000000000001</c:v>
                </c:pt>
                <c:pt idx="1">
                  <c:v>0.3570000000000001</c:v>
                </c:pt>
                <c:pt idx="2">
                  <c:v>0.3650000000000001</c:v>
                </c:pt>
              </c:numCache>
            </c:numRef>
          </c:val>
        </c:ser>
        <c:axId val="69348736"/>
        <c:axId val="69383296"/>
      </c:barChart>
      <c:catAx>
        <c:axId val="69348736"/>
        <c:scaling>
          <c:orientation val="minMax"/>
        </c:scaling>
        <c:axPos val="b"/>
        <c:tickLblPos val="nextTo"/>
        <c:txPr>
          <a:bodyPr/>
          <a:lstStyle/>
          <a:p>
            <a:pPr>
              <a:defRPr sz="2000">
                <a:latin typeface="Kokila" pitchFamily="34" charset="0"/>
                <a:cs typeface="Kokila" pitchFamily="34" charset="0"/>
              </a:defRPr>
            </a:pPr>
            <a:endParaRPr lang="en-US"/>
          </a:p>
        </c:txPr>
        <c:crossAx val="69383296"/>
        <c:crosses val="autoZero"/>
        <c:auto val="1"/>
        <c:lblAlgn val="ctr"/>
        <c:lblOffset val="100"/>
      </c:catAx>
      <c:valAx>
        <c:axId val="69383296"/>
        <c:scaling>
          <c:orientation val="minMax"/>
          <c:max val="0.5"/>
        </c:scaling>
        <c:axPos val="l"/>
        <c:majorGridlines/>
        <c:numFmt formatCode="0%" sourceLinked="1"/>
        <c:tickLblPos val="nextTo"/>
        <c:txPr>
          <a:bodyPr/>
          <a:lstStyle/>
          <a:p>
            <a:pPr>
              <a:defRPr sz="2000">
                <a:latin typeface="Kokila" pitchFamily="34" charset="0"/>
                <a:cs typeface="Kokila" pitchFamily="34" charset="0"/>
              </a:defRPr>
            </a:pPr>
            <a:endParaRPr lang="en-US"/>
          </a:p>
        </c:txPr>
        <c:crossAx val="69348736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10156070020834003"/>
          <c:y val="0.89387584756812244"/>
          <c:w val="0.88599037960721883"/>
          <c:h val="0.104343238502222"/>
        </c:manualLayout>
      </c:layout>
      <c:txPr>
        <a:bodyPr/>
        <a:lstStyle/>
        <a:p>
          <a:pPr>
            <a:defRPr sz="2000">
              <a:latin typeface="Kokila" pitchFamily="34" charset="0"/>
              <a:cs typeface="Kokila" pitchFamily="34" charset="0"/>
            </a:defRPr>
          </a:pPr>
          <a:endParaRPr lang="en-US"/>
        </a:p>
      </c:txPr>
    </c:legend>
    <c:plotVisOnly val="1"/>
    <c:dispBlanksAs val="gap"/>
  </c:chart>
  <c:externalData r:id="rId1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plotArea>
      <c:layout/>
      <c:barChart>
        <c:barDir val="col"/>
        <c:grouping val="clustered"/>
        <c:ser>
          <c:idx val="0"/>
          <c:order val="0"/>
          <c:dPt>
            <c:idx val="0"/>
            <c:spPr>
              <a:solidFill>
                <a:srgbClr val="00B050"/>
              </a:solidFill>
            </c:spPr>
          </c:dPt>
          <c:dPt>
            <c:idx val="1"/>
            <c:spPr>
              <a:solidFill>
                <a:srgbClr val="00B050"/>
              </a:solidFill>
            </c:spPr>
          </c:dPt>
          <c:dPt>
            <c:idx val="3"/>
            <c:spPr>
              <a:solidFill>
                <a:srgbClr val="7030A0"/>
              </a:solidFill>
            </c:spPr>
          </c:dPt>
          <c:dPt>
            <c:idx val="4"/>
            <c:spPr>
              <a:solidFill>
                <a:srgbClr val="7030A0"/>
              </a:solidFill>
            </c:spPr>
          </c:dPt>
          <c:dPt>
            <c:idx val="6"/>
            <c:spPr>
              <a:solidFill>
                <a:srgbClr val="FFC000"/>
              </a:solidFill>
            </c:spPr>
          </c:dPt>
          <c:dPt>
            <c:idx val="7"/>
            <c:spPr>
              <a:solidFill>
                <a:srgbClr val="FFC000"/>
              </a:solidFill>
            </c:spPr>
          </c:dPt>
          <c:dLbls>
            <c:txPr>
              <a:bodyPr/>
              <a:lstStyle/>
              <a:p>
                <a:pPr>
                  <a:defRPr sz="2000" b="1">
                    <a:latin typeface="Kokila" pitchFamily="34" charset="0"/>
                    <a:cs typeface="Kokila" pitchFamily="34" charset="0"/>
                  </a:defRPr>
                </a:pPr>
                <a:endParaRPr lang="en-US"/>
              </a:p>
            </c:txPr>
            <c:showVal val="1"/>
          </c:dLbls>
          <c:cat>
            <c:strRef>
              <c:f>Sheet1!$A$2:$A$9</c:f>
              <c:strCache>
                <c:ptCount val="8"/>
                <c:pt idx="0">
                  <c:v>Support</c:v>
                </c:pt>
                <c:pt idx="1">
                  <c:v>Oppose</c:v>
                </c:pt>
                <c:pt idx="3">
                  <c:v>Support</c:v>
                </c:pt>
                <c:pt idx="4">
                  <c:v>Oppose</c:v>
                </c:pt>
                <c:pt idx="6">
                  <c:v>Support</c:v>
                </c:pt>
                <c:pt idx="7">
                  <c:v>Oppose</c:v>
                </c:pt>
              </c:strCache>
            </c:strRef>
          </c:cat>
          <c:val>
            <c:numRef>
              <c:f>Sheet1!$B$2:$B$9</c:f>
              <c:numCache>
                <c:formatCode>0%</c:formatCode>
                <c:ptCount val="8"/>
                <c:pt idx="0">
                  <c:v>0.65000000000000024</c:v>
                </c:pt>
                <c:pt idx="1">
                  <c:v>0.32000000000000012</c:v>
                </c:pt>
                <c:pt idx="3">
                  <c:v>0.69000000000000017</c:v>
                </c:pt>
                <c:pt idx="4">
                  <c:v>0.28000000000000008</c:v>
                </c:pt>
                <c:pt idx="6">
                  <c:v>0.05</c:v>
                </c:pt>
                <c:pt idx="7">
                  <c:v>0.93</c:v>
                </c:pt>
              </c:numCache>
            </c:numRef>
          </c:val>
        </c:ser>
        <c:axId val="68981504"/>
        <c:axId val="68983040"/>
      </c:barChart>
      <c:catAx>
        <c:axId val="68981504"/>
        <c:scaling>
          <c:orientation val="minMax"/>
        </c:scaling>
        <c:axPos val="b"/>
        <c:tickLblPos val="nextTo"/>
        <c:txPr>
          <a:bodyPr/>
          <a:lstStyle/>
          <a:p>
            <a:pPr>
              <a:defRPr sz="2000">
                <a:latin typeface="Kokila" pitchFamily="34" charset="0"/>
                <a:cs typeface="Kokila" pitchFamily="34" charset="0"/>
              </a:defRPr>
            </a:pPr>
            <a:endParaRPr lang="en-US"/>
          </a:p>
        </c:txPr>
        <c:crossAx val="68983040"/>
        <c:crosses val="autoZero"/>
        <c:auto val="1"/>
        <c:lblAlgn val="ctr"/>
        <c:lblOffset val="100"/>
      </c:catAx>
      <c:valAx>
        <c:axId val="68983040"/>
        <c:scaling>
          <c:orientation val="minMax"/>
        </c:scaling>
        <c:axPos val="l"/>
        <c:majorGridlines/>
        <c:numFmt formatCode="0%" sourceLinked="1"/>
        <c:tickLblPos val="nextTo"/>
        <c:txPr>
          <a:bodyPr/>
          <a:lstStyle/>
          <a:p>
            <a:pPr>
              <a:defRPr sz="2400">
                <a:latin typeface="Kokila" pitchFamily="34" charset="0"/>
                <a:cs typeface="Kokila" pitchFamily="34" charset="0"/>
              </a:defRPr>
            </a:pPr>
            <a:endParaRPr lang="en-US"/>
          </a:p>
        </c:txPr>
        <c:crossAx val="68981504"/>
        <c:crosses val="autoZero"/>
        <c:crossBetween val="between"/>
      </c:valAx>
    </c:plotArea>
    <c:plotVisOnly val="1"/>
    <c:dispBlanksAs val="gap"/>
  </c:chart>
  <c:externalData r:id="rId1"/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style val="18"/>
  <c:clrMapOvr bg1="lt1" tx1="dk1" bg2="lt2" tx2="dk2" accent1="accent1" accent2="accent2" accent3="accent3" accent4="accent4" accent5="accent5" accent6="accent6" hlink="hlink" folHlink="folHlink"/>
  <c:chart>
    <c:plotArea>
      <c:layout>
        <c:manualLayout>
          <c:layoutTarget val="inner"/>
          <c:xMode val="edge"/>
          <c:yMode val="edge"/>
          <c:x val="0.102258829858676"/>
          <c:y val="6.0413975296855715E-2"/>
          <c:w val="0.88157145129071901"/>
          <c:h val="0.61945441621931541"/>
        </c:manualLayout>
      </c:layout>
      <c:barChart>
        <c:barDir val="col"/>
        <c:grouping val="clustered"/>
        <c:ser>
          <c:idx val="0"/>
          <c:order val="0"/>
          <c:spPr>
            <a:solidFill>
              <a:srgbClr val="0070C0"/>
            </a:solidFill>
          </c:spPr>
          <c:dLbls>
            <c:txPr>
              <a:bodyPr/>
              <a:lstStyle/>
              <a:p>
                <a:pPr>
                  <a:defRPr sz="2400" b="1">
                    <a:latin typeface="Kokila" pitchFamily="34" charset="0"/>
                    <a:cs typeface="Kokila" pitchFamily="34" charset="0"/>
                  </a:defRPr>
                </a:pPr>
                <a:endParaRPr lang="en-US"/>
              </a:p>
            </c:txPr>
            <c:showVal val="1"/>
          </c:dLbls>
          <c:cat>
            <c:strRef>
              <c:f>Sheet1!$B$1:$C$1</c:f>
              <c:strCache>
                <c:ptCount val="2"/>
                <c:pt idx="0">
                  <c:v>Do you think it is a good policy or a bad policy for Tennesseans to be charged sales tax for things they purchase online?</c:v>
                </c:pt>
                <c:pt idx="1">
                  <c:v>Do you think charging sales tax for things Tennesseans purchase online is fair or unfair to local businesses in Tennessee?</c:v>
                </c:pt>
              </c:strCache>
            </c:strRef>
          </c:cat>
          <c:val>
            <c:numRef>
              <c:f>Sheet1!$B$2:$C$2</c:f>
              <c:numCache>
                <c:formatCode>0%</c:formatCode>
                <c:ptCount val="2"/>
                <c:pt idx="0">
                  <c:v>0.38000000000000012</c:v>
                </c:pt>
                <c:pt idx="1">
                  <c:v>0.47000000000000008</c:v>
                </c:pt>
              </c:numCache>
            </c:numRef>
          </c:val>
        </c:ser>
        <c:ser>
          <c:idx val="1"/>
          <c:order val="1"/>
          <c:spPr>
            <a:solidFill>
              <a:srgbClr val="92D050"/>
            </a:solidFill>
          </c:spPr>
          <c:dLbls>
            <c:txPr>
              <a:bodyPr/>
              <a:lstStyle/>
              <a:p>
                <a:pPr>
                  <a:defRPr sz="2400" b="1">
                    <a:latin typeface="Kokila" pitchFamily="34" charset="0"/>
                    <a:cs typeface="Kokila" pitchFamily="34" charset="0"/>
                  </a:defRPr>
                </a:pPr>
                <a:endParaRPr lang="en-US"/>
              </a:p>
            </c:txPr>
            <c:showVal val="1"/>
          </c:dLbls>
          <c:cat>
            <c:strRef>
              <c:f>Sheet1!$B$1:$C$1</c:f>
              <c:strCache>
                <c:ptCount val="2"/>
                <c:pt idx="0">
                  <c:v>Do you think it is a good policy or a bad policy for Tennesseans to be charged sales tax for things they purchase online?</c:v>
                </c:pt>
                <c:pt idx="1">
                  <c:v>Do you think charging sales tax for things Tennesseans purchase online is fair or unfair to local businesses in Tennessee?</c:v>
                </c:pt>
              </c:strCache>
            </c:strRef>
          </c:cat>
          <c:val>
            <c:numRef>
              <c:f>Sheet1!$B$3:$C$3</c:f>
              <c:numCache>
                <c:formatCode>0%</c:formatCode>
                <c:ptCount val="2"/>
                <c:pt idx="0">
                  <c:v>0.55000000000000004</c:v>
                </c:pt>
                <c:pt idx="1">
                  <c:v>0.47000000000000008</c:v>
                </c:pt>
              </c:numCache>
            </c:numRef>
          </c:val>
        </c:ser>
        <c:axId val="69499520"/>
        <c:axId val="69509504"/>
      </c:barChart>
      <c:catAx>
        <c:axId val="69499520"/>
        <c:scaling>
          <c:orientation val="minMax"/>
        </c:scaling>
        <c:delete val="1"/>
        <c:axPos val="b"/>
        <c:tickLblPos val="none"/>
        <c:crossAx val="69509504"/>
        <c:crosses val="autoZero"/>
        <c:auto val="1"/>
        <c:lblAlgn val="ctr"/>
        <c:lblOffset val="100"/>
      </c:catAx>
      <c:valAx>
        <c:axId val="69509504"/>
        <c:scaling>
          <c:orientation val="minMax"/>
          <c:max val="0.6000000000000002"/>
        </c:scaling>
        <c:axPos val="l"/>
        <c:majorGridlines/>
        <c:numFmt formatCode="0%" sourceLinked="1"/>
        <c:tickLblPos val="nextTo"/>
        <c:txPr>
          <a:bodyPr/>
          <a:lstStyle/>
          <a:p>
            <a:pPr>
              <a:defRPr sz="2400">
                <a:latin typeface="Kokila" pitchFamily="34" charset="0"/>
                <a:cs typeface="Kokila" pitchFamily="34" charset="0"/>
              </a:defRPr>
            </a:pPr>
            <a:endParaRPr lang="en-US"/>
          </a:p>
        </c:txPr>
        <c:crossAx val="69499520"/>
        <c:crosses val="autoZero"/>
        <c:crossBetween val="between"/>
      </c:valAx>
    </c:plotArea>
    <c:plotVisOnly val="1"/>
    <c:dispBlanksAs val="gap"/>
  </c:chart>
  <c:externalData r:id="rId2"/>
  <c:userShapes r:id="rId3"/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style val="18"/>
  <c:clrMapOvr bg1="lt1" tx1="dk1" bg2="lt2" tx2="dk2" accent1="accent1" accent2="accent2" accent3="accent3" accent4="accent4" accent5="accent5" accent6="accent6" hlink="hlink" folHlink="folHlink"/>
  <c:chart>
    <c:title>
      <c:layout/>
    </c:title>
    <c:plotArea>
      <c:layout>
        <c:manualLayout>
          <c:layoutTarget val="inner"/>
          <c:xMode val="edge"/>
          <c:yMode val="edge"/>
          <c:x val="9.6618110236220425E-2"/>
          <c:y val="4.7157607563789117E-2"/>
          <c:w val="0.835326334208224"/>
          <c:h val="0.73941485844906418"/>
        </c:manualLayout>
      </c:layout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</c:strCache>
            </c:strRef>
          </c:tx>
          <c:spPr>
            <a:solidFill>
              <a:srgbClr val="0070C0"/>
            </a:solidFill>
          </c:spPr>
          <c:dPt>
            <c:idx val="0"/>
            <c:spPr>
              <a:solidFill>
                <a:srgbClr val="7030A0"/>
              </a:solidFill>
            </c:spPr>
          </c:dPt>
          <c:dPt>
            <c:idx val="1"/>
            <c:spPr>
              <a:solidFill>
                <a:srgbClr val="7030A0"/>
              </a:solidFill>
            </c:spPr>
          </c:dPt>
          <c:dPt>
            <c:idx val="2"/>
            <c:spPr>
              <a:solidFill>
                <a:srgbClr val="7030A0"/>
              </a:solidFill>
            </c:spPr>
          </c:dPt>
          <c:dPt>
            <c:idx val="4"/>
            <c:spPr>
              <a:solidFill>
                <a:srgbClr val="00B050"/>
              </a:solidFill>
            </c:spPr>
          </c:dPt>
          <c:dPt>
            <c:idx val="5"/>
            <c:spPr>
              <a:solidFill>
                <a:srgbClr val="00B050"/>
              </a:solidFill>
            </c:spPr>
          </c:dPt>
          <c:dLbls>
            <c:txPr>
              <a:bodyPr/>
              <a:lstStyle/>
              <a:p>
                <a:pPr>
                  <a:defRPr sz="2400" b="1">
                    <a:latin typeface="Kokila" pitchFamily="34" charset="0"/>
                    <a:cs typeface="Kokila" pitchFamily="34" charset="0"/>
                  </a:defRPr>
                </a:pPr>
                <a:endParaRPr lang="en-US"/>
              </a:p>
            </c:txPr>
            <c:showVal val="1"/>
          </c:dLbls>
          <c:cat>
            <c:strRef>
              <c:f>Sheet1!$A$2:$A$7</c:f>
              <c:strCache>
                <c:ptCount val="6"/>
                <c:pt idx="0">
                  <c:v>Support Gay Marriage</c:v>
                </c:pt>
                <c:pt idx="1">
                  <c:v>Support Civil Unions</c:v>
                </c:pt>
                <c:pt idx="2">
                  <c:v>Oppose Legal Recognition</c:v>
                </c:pt>
                <c:pt idx="4">
                  <c:v>Yes</c:v>
                </c:pt>
                <c:pt idx="5">
                  <c:v>No</c:v>
                </c:pt>
              </c:strCache>
            </c:strRef>
          </c:cat>
          <c:val>
            <c:numRef>
              <c:f>Sheet1!$B$2:$B$7</c:f>
              <c:numCache>
                <c:formatCode>0%</c:formatCode>
                <c:ptCount val="6"/>
                <c:pt idx="0">
                  <c:v>0.32000000000000012</c:v>
                </c:pt>
                <c:pt idx="1">
                  <c:v>0.17</c:v>
                </c:pt>
                <c:pt idx="2">
                  <c:v>0.46</c:v>
                </c:pt>
                <c:pt idx="4">
                  <c:v>0.62000000000000022</c:v>
                </c:pt>
                <c:pt idx="5">
                  <c:v>0.31000000000000011</c:v>
                </c:pt>
              </c:numCache>
            </c:numRef>
          </c:val>
        </c:ser>
        <c:axId val="70650112"/>
        <c:axId val="70733824"/>
      </c:barChart>
      <c:catAx>
        <c:axId val="70650112"/>
        <c:scaling>
          <c:orientation val="minMax"/>
        </c:scaling>
        <c:axPos val="b"/>
        <c:tickLblPos val="nextTo"/>
        <c:txPr>
          <a:bodyPr/>
          <a:lstStyle/>
          <a:p>
            <a:pPr>
              <a:defRPr sz="1800">
                <a:latin typeface="Kokila" pitchFamily="34" charset="0"/>
                <a:cs typeface="Kokila" pitchFamily="34" charset="0"/>
              </a:defRPr>
            </a:pPr>
            <a:endParaRPr lang="en-US"/>
          </a:p>
        </c:txPr>
        <c:crossAx val="70733824"/>
        <c:crosses val="autoZero"/>
        <c:auto val="1"/>
        <c:lblAlgn val="ctr"/>
        <c:lblOffset val="100"/>
      </c:catAx>
      <c:valAx>
        <c:axId val="70733824"/>
        <c:scaling>
          <c:orientation val="minMax"/>
          <c:max val="0.70000000000000018"/>
        </c:scaling>
        <c:axPos val="l"/>
        <c:majorGridlines/>
        <c:numFmt formatCode="0%" sourceLinked="1"/>
        <c:tickLblPos val="nextTo"/>
        <c:txPr>
          <a:bodyPr/>
          <a:lstStyle/>
          <a:p>
            <a:pPr>
              <a:defRPr sz="2400">
                <a:latin typeface="Kokila" pitchFamily="34" charset="0"/>
                <a:cs typeface="Kokila" pitchFamily="34" charset="0"/>
              </a:defRPr>
            </a:pPr>
            <a:endParaRPr lang="en-US"/>
          </a:p>
        </c:txPr>
        <c:crossAx val="70650112"/>
        <c:crosses val="autoZero"/>
        <c:crossBetween val="between"/>
      </c:valAx>
    </c:plotArea>
    <c:plotVisOnly val="1"/>
    <c:dispBlanksAs val="gap"/>
  </c:chart>
  <c:externalData r:id="rId2"/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plotArea>
      <c:layout>
        <c:manualLayout>
          <c:layoutTarget val="inner"/>
          <c:xMode val="edge"/>
          <c:yMode val="edge"/>
          <c:x val="9.3073222989983551E-2"/>
          <c:y val="5.5516372795969805E-2"/>
          <c:w val="0.87967046976270802"/>
          <c:h val="0.74120887481639619"/>
        </c:manualLayout>
      </c:layout>
      <c:lineChart>
        <c:grouping val="standard"/>
        <c:ser>
          <c:idx val="0"/>
          <c:order val="0"/>
          <c:tx>
            <c:strRef>
              <c:f>Sheet1!$B$1</c:f>
              <c:strCache>
                <c:ptCount val="1"/>
                <c:pt idx="0">
                  <c:v>Corker</c:v>
                </c:pt>
              </c:strCache>
            </c:strRef>
          </c:tx>
          <c:dLbls>
            <c:dLbl>
              <c:idx val="2"/>
              <c:layout>
                <c:manualLayout>
                  <c:x val="6.6514726703125421E-17"/>
                  <c:y val="2.6868178001679309E-2"/>
                </c:manualLayout>
              </c:layout>
              <c:showVal val="1"/>
            </c:dLbl>
            <c:dLbl>
              <c:idx val="3"/>
              <c:layout>
                <c:manualLayout>
                  <c:x val="0"/>
                  <c:y val="-3.0226700251889196E-2"/>
                </c:manualLayout>
              </c:layout>
              <c:showVal val="1"/>
            </c:dLbl>
            <c:dLbl>
              <c:idx val="4"/>
              <c:layout>
                <c:manualLayout>
                  <c:x val="0"/>
                  <c:y val="-3.6943744752309007E-2"/>
                </c:manualLayout>
              </c:layout>
              <c:showVal val="1"/>
            </c:dLbl>
            <c:txPr>
              <a:bodyPr/>
              <a:lstStyle/>
              <a:p>
                <a:pPr>
                  <a:defRPr sz="1800" b="1">
                    <a:latin typeface="Kokila" pitchFamily="34" charset="0"/>
                    <a:cs typeface="Kokila" pitchFamily="34" charset="0"/>
                  </a:defRPr>
                </a:pPr>
                <a:endParaRPr lang="en-US"/>
              </a:p>
            </c:txPr>
            <c:showVal val="1"/>
          </c:dLbls>
          <c:cat>
            <c:strRef>
              <c:f>Sheet1!$A$2:$A$6</c:f>
              <c:strCache>
                <c:ptCount val="5"/>
                <c:pt idx="0">
                  <c:v>November 2011</c:v>
                </c:pt>
                <c:pt idx="1">
                  <c:v>February 2012</c:v>
                </c:pt>
                <c:pt idx="2">
                  <c:v>May 2012</c:v>
                </c:pt>
                <c:pt idx="3">
                  <c:v>December 2012</c:v>
                </c:pt>
                <c:pt idx="4">
                  <c:v>May 2013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 formatCode="0%">
                  <c:v>0.47000000000000008</c:v>
                </c:pt>
                <c:pt idx="2" formatCode="0%">
                  <c:v>0.52</c:v>
                </c:pt>
                <c:pt idx="3" formatCode="0%">
                  <c:v>0.6000000000000002</c:v>
                </c:pt>
                <c:pt idx="4" formatCode="0%">
                  <c:v>0.55000000000000004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Alexander</c:v>
                </c:pt>
              </c:strCache>
            </c:strRef>
          </c:tx>
          <c:dLbls>
            <c:dLbl>
              <c:idx val="3"/>
              <c:layout>
                <c:manualLayout>
                  <c:x val="0"/>
                  <c:y val="3.3585222502099096E-2"/>
                </c:manualLayout>
              </c:layout>
              <c:showVal val="1"/>
            </c:dLbl>
            <c:txPr>
              <a:bodyPr/>
              <a:lstStyle/>
              <a:p>
                <a:pPr>
                  <a:defRPr sz="1800" b="1">
                    <a:latin typeface="Kokila" pitchFamily="34" charset="0"/>
                    <a:cs typeface="Kokila" pitchFamily="34" charset="0"/>
                  </a:defRPr>
                </a:pPr>
                <a:endParaRPr lang="en-US"/>
              </a:p>
            </c:txPr>
            <c:showVal val="1"/>
          </c:dLbls>
          <c:cat>
            <c:strRef>
              <c:f>Sheet1!$A$2:$A$6</c:f>
              <c:strCache>
                <c:ptCount val="5"/>
                <c:pt idx="0">
                  <c:v>November 2011</c:v>
                </c:pt>
                <c:pt idx="1">
                  <c:v>February 2012</c:v>
                </c:pt>
                <c:pt idx="2">
                  <c:v>May 2012</c:v>
                </c:pt>
                <c:pt idx="3">
                  <c:v>December 2012</c:v>
                </c:pt>
                <c:pt idx="4">
                  <c:v>May 2013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 formatCode="0%">
                  <c:v>0.53</c:v>
                </c:pt>
                <c:pt idx="2" formatCode="0%">
                  <c:v>0.57000000000000017</c:v>
                </c:pt>
                <c:pt idx="3" formatCode="0%">
                  <c:v>0.56000000000000005</c:v>
                </c:pt>
                <c:pt idx="4" formatCode="0%">
                  <c:v>0.53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U.S. Congress</c:v>
                </c:pt>
              </c:strCache>
            </c:strRef>
          </c:tx>
          <c:dLbls>
            <c:dLbl>
              <c:idx val="2"/>
              <c:layout>
                <c:manualLayout>
                  <c:x val="6.6514726703125421E-17"/>
                  <c:y val="4.0302267002518932E-2"/>
                </c:manualLayout>
              </c:layout>
              <c:showVal val="1"/>
            </c:dLbl>
            <c:dLbl>
              <c:idx val="3"/>
              <c:layout>
                <c:manualLayout>
                  <c:x val="0"/>
                  <c:y val="4.3660789252728816E-2"/>
                </c:manualLayout>
              </c:layout>
              <c:showVal val="1"/>
            </c:dLbl>
            <c:txPr>
              <a:bodyPr/>
              <a:lstStyle/>
              <a:p>
                <a:pPr>
                  <a:defRPr sz="1800" b="1">
                    <a:latin typeface="Kokila" pitchFamily="34" charset="0"/>
                    <a:cs typeface="Kokila" pitchFamily="34" charset="0"/>
                  </a:defRPr>
                </a:pPr>
                <a:endParaRPr lang="en-US"/>
              </a:p>
            </c:txPr>
            <c:showVal val="1"/>
          </c:dLbls>
          <c:cat>
            <c:strRef>
              <c:f>Sheet1!$A$2:$A$6</c:f>
              <c:strCache>
                <c:ptCount val="5"/>
                <c:pt idx="0">
                  <c:v>November 2011</c:v>
                </c:pt>
                <c:pt idx="1">
                  <c:v>February 2012</c:v>
                </c:pt>
                <c:pt idx="2">
                  <c:v>May 2012</c:v>
                </c:pt>
                <c:pt idx="3">
                  <c:v>December 2012</c:v>
                </c:pt>
                <c:pt idx="4">
                  <c:v>May 2013</c:v>
                </c:pt>
              </c:strCache>
            </c:strRef>
          </c:cat>
          <c:val>
            <c:numRef>
              <c:f>Sheet1!$D$2:$D$6</c:f>
              <c:numCache>
                <c:formatCode>General</c:formatCode>
                <c:ptCount val="5"/>
                <c:pt idx="0" formatCode="0%">
                  <c:v>0.19</c:v>
                </c:pt>
                <c:pt idx="2" formatCode="0%">
                  <c:v>0.21000000000000005</c:v>
                </c:pt>
                <c:pt idx="3" formatCode="0%">
                  <c:v>0.21000000000000005</c:v>
                </c:pt>
                <c:pt idx="4" formatCode="0%">
                  <c:v>0.21000000000000005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Obama</c:v>
                </c:pt>
              </c:strCache>
            </c:strRef>
          </c:tx>
          <c:dLbls>
            <c:dLbl>
              <c:idx val="0"/>
              <c:layout>
                <c:manualLayout>
                  <c:x val="0"/>
                  <c:y val="3.3585222502099096E-2"/>
                </c:manualLayout>
              </c:layout>
              <c:showVal val="1"/>
            </c:dLbl>
            <c:dLbl>
              <c:idx val="1"/>
              <c:layout>
                <c:manualLayout>
                  <c:x val="0"/>
                  <c:y val="3.6943744752309007E-2"/>
                </c:manualLayout>
              </c:layout>
              <c:showVal val="1"/>
            </c:dLbl>
            <c:dLbl>
              <c:idx val="2"/>
              <c:layout>
                <c:manualLayout>
                  <c:x val="6.6514726703125421E-17"/>
                  <c:y val="2.6868178001679309E-2"/>
                </c:manualLayout>
              </c:layout>
              <c:showVal val="1"/>
            </c:dLbl>
            <c:dLbl>
              <c:idx val="3"/>
              <c:layout>
                <c:manualLayout>
                  <c:x val="0"/>
                  <c:y val="5.7094878253568418E-2"/>
                </c:manualLayout>
              </c:layout>
              <c:showVal val="1"/>
            </c:dLbl>
            <c:txPr>
              <a:bodyPr/>
              <a:lstStyle/>
              <a:p>
                <a:pPr>
                  <a:defRPr sz="1800" b="1">
                    <a:latin typeface="Kokila" pitchFamily="34" charset="0"/>
                    <a:cs typeface="Kokila" pitchFamily="34" charset="0"/>
                  </a:defRPr>
                </a:pPr>
                <a:endParaRPr lang="en-US"/>
              </a:p>
            </c:txPr>
            <c:showVal val="1"/>
          </c:dLbls>
          <c:cat>
            <c:strRef>
              <c:f>Sheet1!$A$2:$A$6</c:f>
              <c:strCache>
                <c:ptCount val="5"/>
                <c:pt idx="0">
                  <c:v>November 2011</c:v>
                </c:pt>
                <c:pt idx="1">
                  <c:v>February 2012</c:v>
                </c:pt>
                <c:pt idx="2">
                  <c:v>May 2012</c:v>
                </c:pt>
                <c:pt idx="3">
                  <c:v>December 2012</c:v>
                </c:pt>
                <c:pt idx="4">
                  <c:v>May 2013</c:v>
                </c:pt>
              </c:strCache>
            </c:strRef>
          </c:cat>
          <c:val>
            <c:numRef>
              <c:f>Sheet1!$E$2:$E$6</c:f>
              <c:numCache>
                <c:formatCode>0%</c:formatCode>
                <c:ptCount val="5"/>
                <c:pt idx="0">
                  <c:v>0.38000000000000012</c:v>
                </c:pt>
                <c:pt idx="1">
                  <c:v>0.37000000000000011</c:v>
                </c:pt>
                <c:pt idx="2">
                  <c:v>0.39000000000000012</c:v>
                </c:pt>
                <c:pt idx="3">
                  <c:v>0.45</c:v>
                </c:pt>
                <c:pt idx="4">
                  <c:v>0.4</c:v>
                </c:pt>
              </c:numCache>
            </c:numRef>
          </c:val>
        </c:ser>
        <c:marker val="1"/>
        <c:axId val="67579904"/>
        <c:axId val="67581440"/>
      </c:lineChart>
      <c:catAx>
        <c:axId val="67579904"/>
        <c:scaling>
          <c:orientation val="minMax"/>
        </c:scaling>
        <c:axPos val="b"/>
        <c:tickLblPos val="nextTo"/>
        <c:txPr>
          <a:bodyPr/>
          <a:lstStyle/>
          <a:p>
            <a:pPr>
              <a:defRPr sz="2000">
                <a:latin typeface="Kokila" pitchFamily="34" charset="0"/>
                <a:cs typeface="Kokila" pitchFamily="34" charset="0"/>
              </a:defRPr>
            </a:pPr>
            <a:endParaRPr lang="en-US"/>
          </a:p>
        </c:txPr>
        <c:crossAx val="67581440"/>
        <c:crosses val="autoZero"/>
        <c:auto val="1"/>
        <c:lblAlgn val="ctr"/>
        <c:lblOffset val="100"/>
      </c:catAx>
      <c:valAx>
        <c:axId val="67581440"/>
        <c:scaling>
          <c:orientation val="minMax"/>
        </c:scaling>
        <c:axPos val="l"/>
        <c:majorGridlines/>
        <c:numFmt formatCode="0%" sourceLinked="1"/>
        <c:tickLblPos val="nextTo"/>
        <c:txPr>
          <a:bodyPr/>
          <a:lstStyle/>
          <a:p>
            <a:pPr>
              <a:defRPr sz="2000">
                <a:latin typeface="Kokila" pitchFamily="34" charset="0"/>
                <a:cs typeface="Kokila" pitchFamily="34" charset="0"/>
              </a:defRPr>
            </a:pPr>
            <a:endParaRPr lang="en-US"/>
          </a:p>
        </c:txPr>
        <c:crossAx val="67579904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16548742344706907"/>
          <c:y val="0.91320180580642696"/>
          <c:w val="0.82181413037656004"/>
          <c:h val="8.5028263154763223E-2"/>
        </c:manualLayout>
      </c:layout>
      <c:txPr>
        <a:bodyPr/>
        <a:lstStyle/>
        <a:p>
          <a:pPr>
            <a:defRPr sz="2000">
              <a:latin typeface="Kokila" pitchFamily="34" charset="0"/>
              <a:cs typeface="Kokila" pitchFamily="34" charset="0"/>
            </a:defRPr>
          </a:pPr>
          <a:endParaRPr lang="en-US"/>
        </a:p>
      </c:txPr>
    </c:legend>
    <c:plotVisOnly val="1"/>
    <c:dispBlanksAs val="gap"/>
  </c:chart>
  <c:externalData r:id="rId1"/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plotArea>
      <c:layout>
        <c:manualLayout>
          <c:layoutTarget val="inner"/>
          <c:xMode val="edge"/>
          <c:yMode val="edge"/>
          <c:x val="0.10067516296202003"/>
          <c:y val="3.4684935887628894E-2"/>
          <c:w val="0.88340553615624196"/>
          <c:h val="0.70047071341360523"/>
        </c:manualLayout>
      </c:layout>
      <c:lineChart>
        <c:grouping val="standard"/>
        <c:ser>
          <c:idx val="0"/>
          <c:order val="0"/>
          <c:tx>
            <c:strRef>
              <c:f>Sheet1!$B$1</c:f>
              <c:strCache>
                <c:ptCount val="1"/>
                <c:pt idx="0">
                  <c:v>US Economy: Very or Fairly Good</c:v>
                </c:pt>
              </c:strCache>
            </c:strRef>
          </c:tx>
          <c:dLbls>
            <c:txPr>
              <a:bodyPr/>
              <a:lstStyle/>
              <a:p>
                <a:pPr>
                  <a:defRPr sz="2400" b="1">
                    <a:latin typeface="Kokila" pitchFamily="34" charset="0"/>
                    <a:cs typeface="Kokila" pitchFamily="34" charset="0"/>
                  </a:defRPr>
                </a:pPr>
                <a:endParaRPr lang="en-US"/>
              </a:p>
            </c:txPr>
            <c:dLblPos val="b"/>
            <c:showVal val="1"/>
          </c:dLbls>
          <c:cat>
            <c:strRef>
              <c:f>Sheet1!$A$2:$A$6</c:f>
              <c:strCache>
                <c:ptCount val="5"/>
                <c:pt idx="0">
                  <c:v>November 2011</c:v>
                </c:pt>
                <c:pt idx="1">
                  <c:v>February 2012</c:v>
                </c:pt>
                <c:pt idx="2">
                  <c:v>May 2012</c:v>
                </c:pt>
                <c:pt idx="3">
                  <c:v>December 2012</c:v>
                </c:pt>
                <c:pt idx="4">
                  <c:v>May 2013</c:v>
                </c:pt>
              </c:strCache>
            </c:strRef>
          </c:cat>
          <c:val>
            <c:numRef>
              <c:f>Sheet1!$B$2:$B$6</c:f>
              <c:numCache>
                <c:formatCode>0%</c:formatCode>
                <c:ptCount val="5"/>
                <c:pt idx="0">
                  <c:v>0.17</c:v>
                </c:pt>
                <c:pt idx="1">
                  <c:v>0.24000000000000005</c:v>
                </c:pt>
                <c:pt idx="2">
                  <c:v>0.23</c:v>
                </c:pt>
                <c:pt idx="3">
                  <c:v>0.34</c:v>
                </c:pt>
                <c:pt idx="4">
                  <c:v>0.31000000000000011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US Economy: Very or Fairly Bad</c:v>
                </c:pt>
              </c:strCache>
            </c:strRef>
          </c:tx>
          <c:dLbls>
            <c:txPr>
              <a:bodyPr/>
              <a:lstStyle/>
              <a:p>
                <a:pPr>
                  <a:defRPr sz="2400" b="1">
                    <a:latin typeface="Kokila" pitchFamily="34" charset="0"/>
                    <a:cs typeface="Kokila" pitchFamily="34" charset="0"/>
                  </a:defRPr>
                </a:pPr>
                <a:endParaRPr lang="en-US"/>
              </a:p>
            </c:txPr>
            <c:dLblPos val="t"/>
            <c:showVal val="1"/>
          </c:dLbls>
          <c:cat>
            <c:strRef>
              <c:f>Sheet1!$A$2:$A$6</c:f>
              <c:strCache>
                <c:ptCount val="5"/>
                <c:pt idx="0">
                  <c:v>November 2011</c:v>
                </c:pt>
                <c:pt idx="1">
                  <c:v>February 2012</c:v>
                </c:pt>
                <c:pt idx="2">
                  <c:v>May 2012</c:v>
                </c:pt>
                <c:pt idx="3">
                  <c:v>December 2012</c:v>
                </c:pt>
                <c:pt idx="4">
                  <c:v>May 2013</c:v>
                </c:pt>
              </c:strCache>
            </c:strRef>
          </c:cat>
          <c:val>
            <c:numRef>
              <c:f>Sheet1!$C$2:$C$6</c:f>
              <c:numCache>
                <c:formatCode>0%</c:formatCode>
                <c:ptCount val="5"/>
                <c:pt idx="0">
                  <c:v>0.81</c:v>
                </c:pt>
                <c:pt idx="1">
                  <c:v>0.74000000000000021</c:v>
                </c:pt>
                <c:pt idx="2">
                  <c:v>0.76000000000000023</c:v>
                </c:pt>
                <c:pt idx="3">
                  <c:v>0.66000000000000025</c:v>
                </c:pt>
                <c:pt idx="4">
                  <c:v>0.67000000000000126</c:v>
                </c:pt>
              </c:numCache>
            </c:numRef>
          </c:val>
        </c:ser>
        <c:marker val="1"/>
        <c:axId val="67607552"/>
        <c:axId val="67617536"/>
      </c:lineChart>
      <c:catAx>
        <c:axId val="67607552"/>
        <c:scaling>
          <c:orientation val="minMax"/>
        </c:scaling>
        <c:axPos val="b"/>
        <c:tickLblPos val="nextTo"/>
        <c:txPr>
          <a:bodyPr/>
          <a:lstStyle/>
          <a:p>
            <a:pPr>
              <a:defRPr sz="1600">
                <a:latin typeface="Kokila" pitchFamily="34" charset="0"/>
                <a:cs typeface="Kokila" pitchFamily="34" charset="0"/>
              </a:defRPr>
            </a:pPr>
            <a:endParaRPr lang="en-US"/>
          </a:p>
        </c:txPr>
        <c:crossAx val="67617536"/>
        <c:crosses val="autoZero"/>
        <c:auto val="1"/>
        <c:lblAlgn val="ctr"/>
        <c:lblOffset val="100"/>
      </c:catAx>
      <c:valAx>
        <c:axId val="67617536"/>
        <c:scaling>
          <c:orientation val="minMax"/>
          <c:max val="1"/>
        </c:scaling>
        <c:axPos val="l"/>
        <c:majorGridlines/>
        <c:numFmt formatCode="0%" sourceLinked="1"/>
        <c:tickLblPos val="nextTo"/>
        <c:txPr>
          <a:bodyPr/>
          <a:lstStyle/>
          <a:p>
            <a:pPr>
              <a:defRPr sz="2000">
                <a:latin typeface="Kokila" pitchFamily="34" charset="0"/>
                <a:cs typeface="Kokila" pitchFamily="34" charset="0"/>
              </a:defRPr>
            </a:pPr>
            <a:endParaRPr lang="en-US"/>
          </a:p>
        </c:txPr>
        <c:crossAx val="67607552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9.3811744979865025E-2"/>
          <c:y val="0.8363232041281442"/>
          <c:w val="0.90499778303508505"/>
          <c:h val="0.16367679587185596"/>
        </c:manualLayout>
      </c:layout>
      <c:txPr>
        <a:bodyPr/>
        <a:lstStyle/>
        <a:p>
          <a:pPr>
            <a:defRPr sz="2000">
              <a:latin typeface="Kokila" pitchFamily="34" charset="0"/>
              <a:cs typeface="Kokila" pitchFamily="34" charset="0"/>
            </a:defRPr>
          </a:pPr>
          <a:endParaRPr lang="en-US"/>
        </a:p>
      </c:txPr>
    </c:legend>
    <c:plotVisOnly val="1"/>
    <c:dispBlanksAs val="gap"/>
  </c:chart>
  <c:externalData r:id="rId1"/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plotArea>
      <c:layout>
        <c:manualLayout>
          <c:layoutTarget val="inner"/>
          <c:xMode val="edge"/>
          <c:yMode val="edge"/>
          <c:x val="0.10067516296202003"/>
          <c:y val="3.4684935887628894E-2"/>
          <c:w val="0.88340553615624196"/>
          <c:h val="0.70047071341360523"/>
        </c:manualLayout>
      </c:layout>
      <c:lineChart>
        <c:grouping val="standard"/>
        <c:ser>
          <c:idx val="0"/>
          <c:order val="0"/>
          <c:tx>
            <c:strRef>
              <c:f>Sheet1!$B$1</c:f>
              <c:strCache>
                <c:ptCount val="1"/>
                <c:pt idx="0">
                  <c:v>US Economy: Very or Fairly Good</c:v>
                </c:pt>
              </c:strCache>
            </c:strRef>
          </c:tx>
          <c:dLbls>
            <c:txPr>
              <a:bodyPr/>
              <a:lstStyle/>
              <a:p>
                <a:pPr>
                  <a:defRPr sz="2400" b="1">
                    <a:latin typeface="Kokila" pitchFamily="34" charset="0"/>
                    <a:cs typeface="Kokila" pitchFamily="34" charset="0"/>
                  </a:defRPr>
                </a:pPr>
                <a:endParaRPr lang="en-US"/>
              </a:p>
            </c:txPr>
            <c:dLblPos val="b"/>
            <c:showVal val="1"/>
          </c:dLbls>
          <c:cat>
            <c:strRef>
              <c:f>Sheet1!$A$2:$A$6</c:f>
              <c:strCache>
                <c:ptCount val="5"/>
                <c:pt idx="0">
                  <c:v>November 2011</c:v>
                </c:pt>
                <c:pt idx="1">
                  <c:v>February 2012</c:v>
                </c:pt>
                <c:pt idx="2">
                  <c:v>May 2012</c:v>
                </c:pt>
                <c:pt idx="3">
                  <c:v>December 2012</c:v>
                </c:pt>
                <c:pt idx="4">
                  <c:v>May 2013</c:v>
                </c:pt>
              </c:strCache>
            </c:strRef>
          </c:cat>
          <c:val>
            <c:numRef>
              <c:f>Sheet1!$B$2:$B$6</c:f>
              <c:numCache>
                <c:formatCode>0%</c:formatCode>
                <c:ptCount val="5"/>
                <c:pt idx="0">
                  <c:v>0.17</c:v>
                </c:pt>
                <c:pt idx="1">
                  <c:v>0.24000000000000005</c:v>
                </c:pt>
                <c:pt idx="2">
                  <c:v>0.23</c:v>
                </c:pt>
                <c:pt idx="3">
                  <c:v>0.34</c:v>
                </c:pt>
                <c:pt idx="4">
                  <c:v>0.31000000000000011</c:v>
                </c:pt>
              </c:numCache>
            </c:numRef>
          </c:val>
        </c:ser>
        <c:ser>
          <c:idx val="2"/>
          <c:order val="1"/>
          <c:tx>
            <c:strRef>
              <c:f>Sheet1!$D$1</c:f>
              <c:strCache>
                <c:ptCount val="1"/>
                <c:pt idx="0">
                  <c:v>TN Economy: Very or Fairly Good</c:v>
                </c:pt>
              </c:strCache>
            </c:strRef>
          </c:tx>
          <c:marker>
            <c:spPr>
              <a:solidFill>
                <a:srgbClr val="003300"/>
              </a:solidFill>
            </c:spPr>
          </c:marker>
          <c:dLbls>
            <c:txPr>
              <a:bodyPr/>
              <a:lstStyle/>
              <a:p>
                <a:pPr>
                  <a:defRPr sz="2400" b="1">
                    <a:latin typeface="Kokila" pitchFamily="34" charset="0"/>
                    <a:cs typeface="Kokila" pitchFamily="34" charset="0"/>
                  </a:defRPr>
                </a:pPr>
                <a:endParaRPr lang="en-US"/>
              </a:p>
            </c:txPr>
            <c:dLblPos val="t"/>
            <c:showVal val="1"/>
          </c:dLbls>
          <c:cat>
            <c:strRef>
              <c:f>Sheet1!$A$2:$A$6</c:f>
              <c:strCache>
                <c:ptCount val="5"/>
                <c:pt idx="0">
                  <c:v>November 2011</c:v>
                </c:pt>
                <c:pt idx="1">
                  <c:v>February 2012</c:v>
                </c:pt>
                <c:pt idx="2">
                  <c:v>May 2012</c:v>
                </c:pt>
                <c:pt idx="3">
                  <c:v>December 2012</c:v>
                </c:pt>
                <c:pt idx="4">
                  <c:v>May 2013</c:v>
                </c:pt>
              </c:strCache>
            </c:strRef>
          </c:cat>
          <c:val>
            <c:numRef>
              <c:f>Sheet1!$D$2:$D$6</c:f>
              <c:numCache>
                <c:formatCode>General</c:formatCode>
                <c:ptCount val="5"/>
                <c:pt idx="2" formatCode="0%">
                  <c:v>0.4300000000000001</c:v>
                </c:pt>
                <c:pt idx="3" formatCode="0%">
                  <c:v>0.48000000000000009</c:v>
                </c:pt>
                <c:pt idx="4" formatCode="0%">
                  <c:v>0.52</c:v>
                </c:pt>
              </c:numCache>
            </c:numRef>
          </c:val>
        </c:ser>
        <c:marker val="1"/>
        <c:axId val="70813952"/>
        <c:axId val="70823936"/>
      </c:lineChart>
      <c:catAx>
        <c:axId val="70813952"/>
        <c:scaling>
          <c:orientation val="minMax"/>
        </c:scaling>
        <c:axPos val="b"/>
        <c:tickLblPos val="nextTo"/>
        <c:txPr>
          <a:bodyPr/>
          <a:lstStyle/>
          <a:p>
            <a:pPr>
              <a:defRPr sz="1600">
                <a:latin typeface="Kokila" pitchFamily="34" charset="0"/>
                <a:cs typeface="Kokila" pitchFamily="34" charset="0"/>
              </a:defRPr>
            </a:pPr>
            <a:endParaRPr lang="en-US"/>
          </a:p>
        </c:txPr>
        <c:crossAx val="70823936"/>
        <c:crosses val="autoZero"/>
        <c:auto val="1"/>
        <c:lblAlgn val="ctr"/>
        <c:lblOffset val="100"/>
      </c:catAx>
      <c:valAx>
        <c:axId val="70823936"/>
        <c:scaling>
          <c:orientation val="minMax"/>
          <c:max val="1"/>
        </c:scaling>
        <c:axPos val="l"/>
        <c:majorGridlines/>
        <c:numFmt formatCode="0%" sourceLinked="1"/>
        <c:tickLblPos val="nextTo"/>
        <c:txPr>
          <a:bodyPr/>
          <a:lstStyle/>
          <a:p>
            <a:pPr>
              <a:defRPr sz="2000">
                <a:latin typeface="Kokila" pitchFamily="34" charset="0"/>
                <a:cs typeface="Kokila" pitchFamily="34" charset="0"/>
              </a:defRPr>
            </a:pPr>
            <a:endParaRPr lang="en-US"/>
          </a:p>
        </c:txPr>
        <c:crossAx val="70813952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9.3811744979865025E-2"/>
          <c:y val="0.8363232041281442"/>
          <c:w val="0.90499778303508505"/>
          <c:h val="0.16367679587185596"/>
        </c:manualLayout>
      </c:layout>
      <c:txPr>
        <a:bodyPr/>
        <a:lstStyle/>
        <a:p>
          <a:pPr>
            <a:defRPr sz="2000">
              <a:latin typeface="Kokila" pitchFamily="34" charset="0"/>
              <a:cs typeface="Kokila" pitchFamily="34" charset="0"/>
            </a:defRPr>
          </a:pPr>
          <a:endParaRPr lang="en-US"/>
        </a:p>
      </c:txPr>
    </c:legend>
    <c:plotVisOnly val="1"/>
    <c:dispBlanksAs val="gap"/>
  </c:chart>
  <c:externalData r:id="rId1"/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plotArea>
      <c:layout>
        <c:manualLayout>
          <c:layoutTarget val="inner"/>
          <c:xMode val="edge"/>
          <c:yMode val="edge"/>
          <c:x val="9.8843788437884425E-2"/>
          <c:y val="5.5315596563645417E-2"/>
          <c:w val="0.87602470355412343"/>
          <c:h val="0.60521326904621375"/>
        </c:manualLayout>
      </c:layout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Total</c:v>
                </c:pt>
              </c:strCache>
            </c:strRef>
          </c:tx>
          <c:spPr>
            <a:solidFill>
              <a:schemeClr val="tx1"/>
            </a:solidFill>
          </c:spPr>
          <c:dLbls>
            <c:txPr>
              <a:bodyPr/>
              <a:lstStyle/>
              <a:p>
                <a:pPr>
                  <a:defRPr sz="1600" b="1">
                    <a:latin typeface="Kokila" pitchFamily="34" charset="0"/>
                    <a:cs typeface="Kokila" pitchFamily="34" charset="0"/>
                  </a:defRPr>
                </a:pPr>
                <a:endParaRPr lang="en-US"/>
              </a:p>
            </c:txPr>
            <c:showVal val="1"/>
          </c:dLbls>
          <c:cat>
            <c:strRef>
              <c:f>Sheet1!$A$2:$A$4</c:f>
              <c:strCache>
                <c:ptCount val="3"/>
                <c:pt idx="0">
                  <c:v>Stay and apply for citizenship</c:v>
                </c:pt>
                <c:pt idx="1">
                  <c:v>Stay as temporary guest workers</c:v>
                </c:pt>
                <c:pt idx="2">
                  <c:v>Required to leave jobs and U.S.</c:v>
                </c:pt>
              </c:strCache>
            </c:strRef>
          </c:cat>
          <c:val>
            <c:numRef>
              <c:f>Sheet1!$B$2:$B$4</c:f>
              <c:numCache>
                <c:formatCode>0%</c:formatCode>
                <c:ptCount val="3"/>
                <c:pt idx="0">
                  <c:v>0.43103448275862111</c:v>
                </c:pt>
                <c:pt idx="1">
                  <c:v>0.17610837438423604</c:v>
                </c:pt>
                <c:pt idx="2">
                  <c:v>0.3460591133004931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Democrats</c:v>
                </c:pt>
              </c:strCache>
            </c:strRef>
          </c:tx>
          <c:spPr>
            <a:solidFill>
              <a:srgbClr val="0070C0"/>
            </a:solidFill>
          </c:spPr>
          <c:dLbls>
            <c:txPr>
              <a:bodyPr/>
              <a:lstStyle/>
              <a:p>
                <a:pPr>
                  <a:defRPr sz="1600" b="1">
                    <a:latin typeface="Kokila" pitchFamily="34" charset="0"/>
                    <a:cs typeface="Kokila" pitchFamily="34" charset="0"/>
                  </a:defRPr>
                </a:pPr>
                <a:endParaRPr lang="en-US"/>
              </a:p>
            </c:txPr>
            <c:showVal val="1"/>
          </c:dLbls>
          <c:cat>
            <c:strRef>
              <c:f>Sheet1!$A$2:$A$4</c:f>
              <c:strCache>
                <c:ptCount val="3"/>
                <c:pt idx="0">
                  <c:v>Stay and apply for citizenship</c:v>
                </c:pt>
                <c:pt idx="1">
                  <c:v>Stay as temporary guest workers</c:v>
                </c:pt>
                <c:pt idx="2">
                  <c:v>Required to leave jobs and U.S.</c:v>
                </c:pt>
              </c:strCache>
            </c:strRef>
          </c:cat>
          <c:val>
            <c:numRef>
              <c:f>Sheet1!$C$2:$C$4</c:f>
              <c:numCache>
                <c:formatCode>0%</c:formatCode>
                <c:ptCount val="3"/>
                <c:pt idx="0">
                  <c:v>0.55895196506550204</c:v>
                </c:pt>
                <c:pt idx="1">
                  <c:v>0.16157205240174696</c:v>
                </c:pt>
                <c:pt idx="2">
                  <c:v>0.22270742358078605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Independents</c:v>
                </c:pt>
              </c:strCache>
            </c:strRef>
          </c:tx>
          <c:dLbls>
            <c:txPr>
              <a:bodyPr/>
              <a:lstStyle/>
              <a:p>
                <a:pPr>
                  <a:defRPr sz="1600" b="1">
                    <a:latin typeface="Kokila" pitchFamily="34" charset="0"/>
                    <a:cs typeface="Kokila" pitchFamily="34" charset="0"/>
                  </a:defRPr>
                </a:pPr>
                <a:endParaRPr lang="en-US"/>
              </a:p>
            </c:txPr>
            <c:showVal val="1"/>
          </c:dLbls>
          <c:cat>
            <c:strRef>
              <c:f>Sheet1!$A$2:$A$4</c:f>
              <c:strCache>
                <c:ptCount val="3"/>
                <c:pt idx="0">
                  <c:v>Stay and apply for citizenship</c:v>
                </c:pt>
                <c:pt idx="1">
                  <c:v>Stay as temporary guest workers</c:v>
                </c:pt>
                <c:pt idx="2">
                  <c:v>Required to leave jobs and U.S.</c:v>
                </c:pt>
              </c:strCache>
            </c:strRef>
          </c:cat>
          <c:val>
            <c:numRef>
              <c:f>Sheet1!$D$2:$D$4</c:f>
              <c:numCache>
                <c:formatCode>0%</c:formatCode>
                <c:ptCount val="3"/>
                <c:pt idx="0">
                  <c:v>0.41463414634146301</c:v>
                </c:pt>
                <c:pt idx="1">
                  <c:v>0.22357723577235805</c:v>
                </c:pt>
                <c:pt idx="2">
                  <c:v>0.3170731707317071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Republicans</c:v>
                </c:pt>
              </c:strCache>
            </c:strRef>
          </c:tx>
          <c:spPr>
            <a:solidFill>
              <a:srgbClr val="C00000"/>
            </a:solidFill>
          </c:spPr>
          <c:dLbls>
            <c:txPr>
              <a:bodyPr/>
              <a:lstStyle/>
              <a:p>
                <a:pPr>
                  <a:defRPr sz="1600" b="1">
                    <a:latin typeface="Kokila" pitchFamily="34" charset="0"/>
                    <a:cs typeface="Kokila" pitchFamily="34" charset="0"/>
                  </a:defRPr>
                </a:pPr>
                <a:endParaRPr lang="en-US"/>
              </a:p>
            </c:txPr>
            <c:showVal val="1"/>
          </c:dLbls>
          <c:cat>
            <c:strRef>
              <c:f>Sheet1!$A$2:$A$4</c:f>
              <c:strCache>
                <c:ptCount val="3"/>
                <c:pt idx="0">
                  <c:v>Stay and apply for citizenship</c:v>
                </c:pt>
                <c:pt idx="1">
                  <c:v>Stay as temporary guest workers</c:v>
                </c:pt>
                <c:pt idx="2">
                  <c:v>Required to leave jobs and U.S.</c:v>
                </c:pt>
              </c:strCache>
            </c:strRef>
          </c:cat>
          <c:val>
            <c:numRef>
              <c:f>Sheet1!$E$2:$E$4</c:f>
              <c:numCache>
                <c:formatCode>0%</c:formatCode>
                <c:ptCount val="3"/>
                <c:pt idx="0">
                  <c:v>0.3358778625954203</c:v>
                </c:pt>
                <c:pt idx="1">
                  <c:v>0.16793893129771006</c:v>
                </c:pt>
                <c:pt idx="2">
                  <c:v>0.45801526717557312</c:v>
                </c:pt>
              </c:numCache>
            </c:numRef>
          </c:val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Tea Party</c:v>
                </c:pt>
              </c:strCache>
            </c:strRef>
          </c:tx>
          <c:spPr>
            <a:solidFill>
              <a:srgbClr val="FFC000"/>
            </a:solidFill>
          </c:spPr>
          <c:dLbls>
            <c:txPr>
              <a:bodyPr/>
              <a:lstStyle/>
              <a:p>
                <a:pPr>
                  <a:defRPr sz="1600" b="1">
                    <a:latin typeface="Kokila" pitchFamily="34" charset="0"/>
                    <a:cs typeface="Kokila" pitchFamily="34" charset="0"/>
                  </a:defRPr>
                </a:pPr>
                <a:endParaRPr lang="en-US"/>
              </a:p>
            </c:txPr>
            <c:showVal val="1"/>
          </c:dLbls>
          <c:cat>
            <c:strRef>
              <c:f>Sheet1!$A$2:$A$4</c:f>
              <c:strCache>
                <c:ptCount val="3"/>
                <c:pt idx="0">
                  <c:v>Stay and apply for citizenship</c:v>
                </c:pt>
                <c:pt idx="1">
                  <c:v>Stay as temporary guest workers</c:v>
                </c:pt>
                <c:pt idx="2">
                  <c:v>Required to leave jobs and U.S.</c:v>
                </c:pt>
              </c:strCache>
            </c:strRef>
          </c:cat>
          <c:val>
            <c:numRef>
              <c:f>Sheet1!$F$2:$F$4</c:f>
              <c:numCache>
                <c:formatCode>0%</c:formatCode>
                <c:ptCount val="3"/>
                <c:pt idx="0">
                  <c:v>0.31451612903225823</c:v>
                </c:pt>
                <c:pt idx="1">
                  <c:v>0.1774193548387101</c:v>
                </c:pt>
                <c:pt idx="2">
                  <c:v>0.45967741935483913</c:v>
                </c:pt>
              </c:numCache>
            </c:numRef>
          </c:val>
        </c:ser>
        <c:axId val="71025792"/>
        <c:axId val="71027328"/>
      </c:barChart>
      <c:catAx>
        <c:axId val="71025792"/>
        <c:scaling>
          <c:orientation val="minMax"/>
        </c:scaling>
        <c:axPos val="b"/>
        <c:tickLblPos val="nextTo"/>
        <c:txPr>
          <a:bodyPr/>
          <a:lstStyle/>
          <a:p>
            <a:pPr>
              <a:defRPr sz="2400">
                <a:latin typeface="Kokila" pitchFamily="34" charset="0"/>
                <a:cs typeface="Kokila" pitchFamily="34" charset="0"/>
              </a:defRPr>
            </a:pPr>
            <a:endParaRPr lang="en-US"/>
          </a:p>
        </c:txPr>
        <c:crossAx val="71027328"/>
        <c:crosses val="autoZero"/>
        <c:auto val="1"/>
        <c:lblAlgn val="ctr"/>
        <c:lblOffset val="100"/>
      </c:catAx>
      <c:valAx>
        <c:axId val="71027328"/>
        <c:scaling>
          <c:orientation val="minMax"/>
          <c:max val="0.6000000000000002"/>
        </c:scaling>
        <c:axPos val="l"/>
        <c:majorGridlines/>
        <c:numFmt formatCode="0%" sourceLinked="1"/>
        <c:tickLblPos val="nextTo"/>
        <c:txPr>
          <a:bodyPr/>
          <a:lstStyle/>
          <a:p>
            <a:pPr>
              <a:defRPr sz="2400">
                <a:latin typeface="Kokila" pitchFamily="34" charset="0"/>
                <a:cs typeface="Kokila" pitchFamily="34" charset="0"/>
              </a:defRPr>
            </a:pPr>
            <a:endParaRPr lang="en-US"/>
          </a:p>
        </c:txPr>
        <c:crossAx val="71025792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9.4179685103937608E-2"/>
          <c:y val="0.858081561390729"/>
          <c:w val="0.89106016729458704"/>
          <c:h val="0.135525570316926"/>
        </c:manualLayout>
      </c:layout>
      <c:txPr>
        <a:bodyPr/>
        <a:lstStyle/>
        <a:p>
          <a:pPr>
            <a:defRPr sz="2000">
              <a:latin typeface="Kokila" pitchFamily="34" charset="0"/>
              <a:cs typeface="Kokila" pitchFamily="34" charset="0"/>
            </a:defRPr>
          </a:pPr>
          <a:endParaRPr lang="en-US"/>
        </a:p>
      </c:txPr>
    </c:legend>
    <c:plotVisOnly val="1"/>
    <c:dispBlanksAs val="gap"/>
  </c:chart>
  <c:externalData r:id="rId1"/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style val="18"/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Support</c:v>
                </c:pt>
              </c:strCache>
            </c:strRef>
          </c:tx>
          <c:spPr>
            <a:solidFill>
              <a:srgbClr val="C0504D"/>
            </a:solidFill>
          </c:spPr>
          <c:dLbls>
            <c:txPr>
              <a:bodyPr/>
              <a:lstStyle/>
              <a:p>
                <a:pPr>
                  <a:defRPr sz="2400" b="1">
                    <a:latin typeface="Kokila" pitchFamily="34" charset="0"/>
                    <a:cs typeface="Kokila" pitchFamily="34" charset="0"/>
                  </a:defRPr>
                </a:pPr>
                <a:endParaRPr lang="en-US"/>
              </a:p>
            </c:txPr>
            <c:showVal val="1"/>
          </c:dLbls>
          <c:cat>
            <c:strRef>
              <c:f>Sheet1!$A$2:$A$6</c:f>
              <c:strCache>
                <c:ptCount val="5"/>
                <c:pt idx="0">
                  <c:v>Owns a Gun</c:v>
                </c:pt>
                <c:pt idx="1">
                  <c:v>Support Requiring Background Checks</c:v>
                </c:pt>
                <c:pt idx="2">
                  <c:v>Support Armed Guards in Schools</c:v>
                </c:pt>
                <c:pt idx="3">
                  <c:v>Support  High Capacity Ammunition Clips Ban</c:v>
                </c:pt>
                <c:pt idx="4">
                  <c:v>Support  Assualt Weapons Ban</c:v>
                </c:pt>
              </c:strCache>
            </c:strRef>
          </c:cat>
          <c:val>
            <c:numRef>
              <c:f>Sheet1!$B$2:$B$6</c:f>
              <c:numCache>
                <c:formatCode>0%</c:formatCode>
                <c:ptCount val="5"/>
                <c:pt idx="0">
                  <c:v>0.59</c:v>
                </c:pt>
                <c:pt idx="1">
                  <c:v>0.88</c:v>
                </c:pt>
                <c:pt idx="2">
                  <c:v>0.7200000000000002</c:v>
                </c:pt>
                <c:pt idx="3">
                  <c:v>0.4300000000000001</c:v>
                </c:pt>
                <c:pt idx="4">
                  <c:v>0.45</c:v>
                </c:pt>
              </c:numCache>
            </c:numRef>
          </c:val>
        </c:ser>
        <c:axId val="70921216"/>
        <c:axId val="70943488"/>
      </c:barChart>
      <c:catAx>
        <c:axId val="70921216"/>
        <c:scaling>
          <c:orientation val="minMax"/>
        </c:scaling>
        <c:axPos val="b"/>
        <c:tickLblPos val="nextTo"/>
        <c:txPr>
          <a:bodyPr/>
          <a:lstStyle/>
          <a:p>
            <a:pPr>
              <a:defRPr sz="2000">
                <a:latin typeface="Kokila" pitchFamily="34" charset="0"/>
                <a:cs typeface="Kokila" pitchFamily="34" charset="0"/>
              </a:defRPr>
            </a:pPr>
            <a:endParaRPr lang="en-US"/>
          </a:p>
        </c:txPr>
        <c:crossAx val="70943488"/>
        <c:crosses val="autoZero"/>
        <c:auto val="1"/>
        <c:lblAlgn val="ctr"/>
        <c:lblOffset val="100"/>
      </c:catAx>
      <c:valAx>
        <c:axId val="70943488"/>
        <c:scaling>
          <c:orientation val="minMax"/>
          <c:max val="0.9"/>
          <c:min val="0"/>
        </c:scaling>
        <c:axPos val="l"/>
        <c:majorGridlines>
          <c:spPr>
            <a:ln>
              <a:gradFill>
                <a:gsLst>
                  <a:gs pos="0">
                    <a:srgbClr val="4F81BD">
                      <a:tint val="66000"/>
                      <a:satMod val="160000"/>
                    </a:srgbClr>
                  </a:gs>
                  <a:gs pos="50000">
                    <a:srgbClr val="4F81BD">
                      <a:tint val="44500"/>
                      <a:satMod val="160000"/>
                    </a:srgbClr>
                  </a:gs>
                  <a:gs pos="100000">
                    <a:srgbClr val="4F81BD">
                      <a:tint val="23500"/>
                      <a:satMod val="160000"/>
                    </a:srgbClr>
                  </a:gs>
                </a:gsLst>
                <a:lin ang="5400000" scaled="0"/>
              </a:gradFill>
            </a:ln>
          </c:spPr>
        </c:majorGridlines>
        <c:numFmt formatCode="0%" sourceLinked="1"/>
        <c:tickLblPos val="nextTo"/>
        <c:txPr>
          <a:bodyPr/>
          <a:lstStyle/>
          <a:p>
            <a:pPr>
              <a:defRPr sz="2400">
                <a:latin typeface="Kokila" pitchFamily="34" charset="0"/>
                <a:cs typeface="Kokila" pitchFamily="34" charset="0"/>
              </a:defRPr>
            </a:pPr>
            <a:endParaRPr lang="en-US"/>
          </a:p>
        </c:txPr>
        <c:crossAx val="70921216"/>
        <c:crosses val="autoZero"/>
        <c:crossBetween val="between"/>
      </c:valAx>
    </c:plotArea>
    <c:plotVisOnly val="1"/>
    <c:dispBlanksAs val="gap"/>
  </c:chart>
  <c:externalData r:id="rId2"/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plotArea>
      <c:layout>
        <c:manualLayout>
          <c:layoutTarget val="inner"/>
          <c:xMode val="edge"/>
          <c:yMode val="edge"/>
          <c:x val="0.10409326424870503"/>
          <c:y val="6.3417375858320801E-2"/>
          <c:w val="0.87980321760298241"/>
          <c:h val="0.66749198016914624"/>
        </c:manualLayout>
      </c:layout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Total</c:v>
                </c:pt>
              </c:strCache>
            </c:strRef>
          </c:tx>
          <c:spPr>
            <a:solidFill>
              <a:schemeClr val="tx1"/>
            </a:solidFill>
          </c:spPr>
          <c:dLbls>
            <c:txPr>
              <a:bodyPr/>
              <a:lstStyle/>
              <a:p>
                <a:pPr>
                  <a:defRPr sz="1600" b="1">
                    <a:latin typeface="Kokila" pitchFamily="34" charset="0"/>
                    <a:cs typeface="Kokila" pitchFamily="34" charset="0"/>
                  </a:defRPr>
                </a:pPr>
                <a:endParaRPr lang="en-US"/>
              </a:p>
            </c:txPr>
            <c:showVal val="1"/>
          </c:dLbls>
          <c:cat>
            <c:strRef>
              <c:f>Sheet1!$A$2:$A$4</c:f>
              <c:strCache>
                <c:ptCount val="3"/>
                <c:pt idx="0">
                  <c:v>Good for country</c:v>
                </c:pt>
                <c:pt idx="1">
                  <c:v>Bad for country</c:v>
                </c:pt>
                <c:pt idx="2">
                  <c:v>No real impact</c:v>
                </c:pt>
              </c:strCache>
            </c:strRef>
          </c:cat>
          <c:val>
            <c:numRef>
              <c:f>Sheet1!$B$2:$B$4</c:f>
              <c:numCache>
                <c:formatCode>0%</c:formatCode>
                <c:ptCount val="3"/>
                <c:pt idx="0">
                  <c:v>0.20900000000000005</c:v>
                </c:pt>
                <c:pt idx="1">
                  <c:v>0.51200000000000001</c:v>
                </c:pt>
                <c:pt idx="2">
                  <c:v>0.20200000000000001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Democrats</c:v>
                </c:pt>
              </c:strCache>
            </c:strRef>
          </c:tx>
          <c:spPr>
            <a:solidFill>
              <a:srgbClr val="0070C0"/>
            </a:solidFill>
          </c:spPr>
          <c:dLbls>
            <c:txPr>
              <a:bodyPr/>
              <a:lstStyle/>
              <a:p>
                <a:pPr>
                  <a:defRPr sz="1600" b="1">
                    <a:latin typeface="Kokila" pitchFamily="34" charset="0"/>
                    <a:cs typeface="Kokila" pitchFamily="34" charset="0"/>
                  </a:defRPr>
                </a:pPr>
                <a:endParaRPr lang="en-US"/>
              </a:p>
            </c:txPr>
            <c:showVal val="1"/>
          </c:dLbls>
          <c:cat>
            <c:strRef>
              <c:f>Sheet1!$A$2:$A$4</c:f>
              <c:strCache>
                <c:ptCount val="3"/>
                <c:pt idx="0">
                  <c:v>Good for country</c:v>
                </c:pt>
                <c:pt idx="1">
                  <c:v>Bad for country</c:v>
                </c:pt>
                <c:pt idx="2">
                  <c:v>No real impact</c:v>
                </c:pt>
              </c:strCache>
            </c:strRef>
          </c:cat>
          <c:val>
            <c:numRef>
              <c:f>Sheet1!$C$2:$C$4</c:f>
              <c:numCache>
                <c:formatCode>0%</c:formatCode>
                <c:ptCount val="3"/>
                <c:pt idx="0">
                  <c:v>0.192</c:v>
                </c:pt>
                <c:pt idx="1">
                  <c:v>0.58499999999999996</c:v>
                </c:pt>
                <c:pt idx="2">
                  <c:v>0.13100000000000001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Independents</c:v>
                </c:pt>
              </c:strCache>
            </c:strRef>
          </c:tx>
          <c:dLbls>
            <c:txPr>
              <a:bodyPr/>
              <a:lstStyle/>
              <a:p>
                <a:pPr>
                  <a:defRPr sz="1600" b="1">
                    <a:latin typeface="Kokila" pitchFamily="34" charset="0"/>
                    <a:cs typeface="Kokila" pitchFamily="34" charset="0"/>
                  </a:defRPr>
                </a:pPr>
                <a:endParaRPr lang="en-US"/>
              </a:p>
            </c:txPr>
            <c:showVal val="1"/>
          </c:dLbls>
          <c:cat>
            <c:strRef>
              <c:f>Sheet1!$A$2:$A$4</c:f>
              <c:strCache>
                <c:ptCount val="3"/>
                <c:pt idx="0">
                  <c:v>Good for country</c:v>
                </c:pt>
                <c:pt idx="1">
                  <c:v>Bad for country</c:v>
                </c:pt>
                <c:pt idx="2">
                  <c:v>No real impact</c:v>
                </c:pt>
              </c:strCache>
            </c:strRef>
          </c:cat>
          <c:val>
            <c:numRef>
              <c:f>Sheet1!$D$2:$D$4</c:f>
              <c:numCache>
                <c:formatCode>0%</c:formatCode>
                <c:ptCount val="3"/>
                <c:pt idx="0">
                  <c:v>0.19900000000000001</c:v>
                </c:pt>
                <c:pt idx="1">
                  <c:v>0.4840000000000001</c:v>
                </c:pt>
                <c:pt idx="2">
                  <c:v>0.26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Republicans</c:v>
                </c:pt>
              </c:strCache>
            </c:strRef>
          </c:tx>
          <c:spPr>
            <a:solidFill>
              <a:srgbClr val="C00000"/>
            </a:solidFill>
          </c:spPr>
          <c:dLbls>
            <c:txPr>
              <a:bodyPr/>
              <a:lstStyle/>
              <a:p>
                <a:pPr>
                  <a:defRPr sz="1600" b="1">
                    <a:latin typeface="Kokila" pitchFamily="34" charset="0"/>
                    <a:cs typeface="Kokila" pitchFamily="34" charset="0"/>
                  </a:defRPr>
                </a:pPr>
                <a:endParaRPr lang="en-US"/>
              </a:p>
            </c:txPr>
            <c:showVal val="1"/>
          </c:dLbls>
          <c:cat>
            <c:strRef>
              <c:f>Sheet1!$A$2:$A$4</c:f>
              <c:strCache>
                <c:ptCount val="3"/>
                <c:pt idx="0">
                  <c:v>Good for country</c:v>
                </c:pt>
                <c:pt idx="1">
                  <c:v>Bad for country</c:v>
                </c:pt>
                <c:pt idx="2">
                  <c:v>No real impact</c:v>
                </c:pt>
              </c:strCache>
            </c:strRef>
          </c:cat>
          <c:val>
            <c:numRef>
              <c:f>Sheet1!$E$2:$E$4</c:f>
              <c:numCache>
                <c:formatCode>0%</c:formatCode>
                <c:ptCount val="3"/>
                <c:pt idx="0">
                  <c:v>0.22800000000000001</c:v>
                </c:pt>
                <c:pt idx="1">
                  <c:v>0.47500000000000009</c:v>
                </c:pt>
                <c:pt idx="2">
                  <c:v>0.221</c:v>
                </c:pt>
              </c:numCache>
            </c:numRef>
          </c:val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Tea Party</c:v>
                </c:pt>
              </c:strCache>
            </c:strRef>
          </c:tx>
          <c:spPr>
            <a:solidFill>
              <a:srgbClr val="FFC000"/>
            </a:solidFill>
          </c:spPr>
          <c:dLbls>
            <c:txPr>
              <a:bodyPr/>
              <a:lstStyle/>
              <a:p>
                <a:pPr>
                  <a:defRPr sz="1600" b="1">
                    <a:latin typeface="Kokila" pitchFamily="34" charset="0"/>
                    <a:cs typeface="Kokila" pitchFamily="34" charset="0"/>
                  </a:defRPr>
                </a:pPr>
                <a:endParaRPr lang="en-US"/>
              </a:p>
            </c:txPr>
            <c:showVal val="1"/>
          </c:dLbls>
          <c:cat>
            <c:strRef>
              <c:f>Sheet1!$A$2:$A$4</c:f>
              <c:strCache>
                <c:ptCount val="3"/>
                <c:pt idx="0">
                  <c:v>Good for country</c:v>
                </c:pt>
                <c:pt idx="1">
                  <c:v>Bad for country</c:v>
                </c:pt>
                <c:pt idx="2">
                  <c:v>No real impact</c:v>
                </c:pt>
              </c:strCache>
            </c:strRef>
          </c:cat>
          <c:val>
            <c:numRef>
              <c:f>Sheet1!$F$2:$F$4</c:f>
              <c:numCache>
                <c:formatCode>0%</c:formatCode>
                <c:ptCount val="3"/>
                <c:pt idx="0">
                  <c:v>0.29400000000000009</c:v>
                </c:pt>
                <c:pt idx="1">
                  <c:v>0.40500000000000008</c:v>
                </c:pt>
                <c:pt idx="2">
                  <c:v>0.27800000000000002</c:v>
                </c:pt>
              </c:numCache>
            </c:numRef>
          </c:val>
        </c:ser>
        <c:axId val="72140288"/>
        <c:axId val="72141824"/>
      </c:barChart>
      <c:catAx>
        <c:axId val="72140288"/>
        <c:scaling>
          <c:orientation val="minMax"/>
        </c:scaling>
        <c:axPos val="b"/>
        <c:tickLblPos val="nextTo"/>
        <c:txPr>
          <a:bodyPr/>
          <a:lstStyle/>
          <a:p>
            <a:pPr>
              <a:defRPr sz="2400">
                <a:latin typeface="Kokila" pitchFamily="34" charset="0"/>
                <a:cs typeface="Kokila" pitchFamily="34" charset="0"/>
              </a:defRPr>
            </a:pPr>
            <a:endParaRPr lang="en-US"/>
          </a:p>
        </c:txPr>
        <c:crossAx val="72141824"/>
        <c:crosses val="autoZero"/>
        <c:auto val="1"/>
        <c:lblAlgn val="ctr"/>
        <c:lblOffset val="100"/>
      </c:catAx>
      <c:valAx>
        <c:axId val="72141824"/>
        <c:scaling>
          <c:orientation val="minMax"/>
          <c:max val="0.6000000000000002"/>
        </c:scaling>
        <c:axPos val="l"/>
        <c:majorGridlines/>
        <c:numFmt formatCode="0%" sourceLinked="1"/>
        <c:tickLblPos val="nextTo"/>
        <c:txPr>
          <a:bodyPr/>
          <a:lstStyle/>
          <a:p>
            <a:pPr>
              <a:defRPr sz="2400">
                <a:latin typeface="Kokila" pitchFamily="34" charset="0"/>
                <a:cs typeface="Kokila" pitchFamily="34" charset="0"/>
              </a:defRPr>
            </a:pPr>
            <a:endParaRPr lang="en-US"/>
          </a:p>
        </c:txPr>
        <c:crossAx val="72140288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10652169774115006"/>
          <c:y val="0.86675680691428825"/>
          <c:w val="0.88311560795833199"/>
          <c:h val="0.10487022455526403"/>
        </c:manualLayout>
      </c:layout>
      <c:txPr>
        <a:bodyPr/>
        <a:lstStyle/>
        <a:p>
          <a:pPr>
            <a:defRPr sz="2000">
              <a:latin typeface="Kokila" pitchFamily="34" charset="0"/>
              <a:cs typeface="Kokila" pitchFamily="34" charset="0"/>
            </a:defRPr>
          </a:pPr>
          <a:endParaRPr lang="en-US"/>
        </a:p>
      </c:txPr>
    </c:legend>
    <c:plotVisOnly val="1"/>
    <c:dispBlanksAs val="gap"/>
  </c:chart>
  <c:externalData r:id="rId1"/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style val="18"/>
  <c:clrMapOvr bg1="lt1" tx1="dk1" bg2="lt2" tx2="dk2" accent1="accent1" accent2="accent2" accent3="accent3" accent4="accent4" accent5="accent5" accent6="accent6" hlink="hlink" folHlink="folHlink"/>
  <c:chart>
    <c:plotArea>
      <c:layout/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Affordable Care Act</c:v>
                </c:pt>
              </c:strCache>
            </c:strRef>
          </c:tx>
          <c:spPr>
            <a:solidFill>
              <a:srgbClr val="0070C0"/>
            </a:solidFill>
          </c:spPr>
          <c:dLbls>
            <c:txPr>
              <a:bodyPr/>
              <a:lstStyle/>
              <a:p>
                <a:pPr>
                  <a:defRPr sz="2400" b="1">
                    <a:latin typeface="Kokila" pitchFamily="34" charset="0"/>
                    <a:cs typeface="Kokila" pitchFamily="34" charset="0"/>
                  </a:defRPr>
                </a:pPr>
                <a:endParaRPr lang="en-US"/>
              </a:p>
            </c:txPr>
            <c:showVal val="1"/>
          </c:dLbls>
          <c:cat>
            <c:strRef>
              <c:f>Sheet1!$A$2:$A$4</c:f>
              <c:strCache>
                <c:ptCount val="3"/>
                <c:pt idx="0">
                  <c:v>Generally Favorable</c:v>
                </c:pt>
                <c:pt idx="1">
                  <c:v>Generally Unfavorable</c:v>
                </c:pt>
                <c:pt idx="2">
                  <c:v>Haven't heard enough about it</c:v>
                </c:pt>
              </c:strCache>
            </c:strRef>
          </c:cat>
          <c:val>
            <c:numRef>
              <c:f>Sheet1!$B$2:$B$4</c:f>
              <c:numCache>
                <c:formatCode>0%</c:formatCode>
                <c:ptCount val="3"/>
                <c:pt idx="0">
                  <c:v>0.15000000000000005</c:v>
                </c:pt>
                <c:pt idx="1">
                  <c:v>0.27</c:v>
                </c:pt>
                <c:pt idx="2">
                  <c:v>0.57000000000000017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Obamacare</c:v>
                </c:pt>
              </c:strCache>
            </c:strRef>
          </c:tx>
          <c:spPr>
            <a:solidFill>
              <a:srgbClr val="C00000"/>
            </a:solidFill>
          </c:spPr>
          <c:dLbls>
            <c:txPr>
              <a:bodyPr/>
              <a:lstStyle/>
              <a:p>
                <a:pPr>
                  <a:defRPr sz="2400" b="1">
                    <a:latin typeface="Kokila" pitchFamily="34" charset="0"/>
                    <a:cs typeface="Kokila" pitchFamily="34" charset="0"/>
                  </a:defRPr>
                </a:pPr>
                <a:endParaRPr lang="en-US"/>
              </a:p>
            </c:txPr>
            <c:showVal val="1"/>
          </c:dLbls>
          <c:cat>
            <c:strRef>
              <c:f>Sheet1!$A$2:$A$4</c:f>
              <c:strCache>
                <c:ptCount val="3"/>
                <c:pt idx="0">
                  <c:v>Generally Favorable</c:v>
                </c:pt>
                <c:pt idx="1">
                  <c:v>Generally Unfavorable</c:v>
                </c:pt>
                <c:pt idx="2">
                  <c:v>Haven't heard enough about it</c:v>
                </c:pt>
              </c:strCache>
            </c:strRef>
          </c:cat>
          <c:val>
            <c:numRef>
              <c:f>Sheet1!$C$2:$C$4</c:f>
              <c:numCache>
                <c:formatCode>0%</c:formatCode>
                <c:ptCount val="3"/>
                <c:pt idx="0">
                  <c:v>0.17</c:v>
                </c:pt>
                <c:pt idx="1">
                  <c:v>0.52</c:v>
                </c:pt>
                <c:pt idx="2">
                  <c:v>0.29000000000000009</c:v>
                </c:pt>
              </c:numCache>
            </c:numRef>
          </c:val>
        </c:ser>
        <c:axId val="72217344"/>
        <c:axId val="72218880"/>
      </c:barChart>
      <c:catAx>
        <c:axId val="72217344"/>
        <c:scaling>
          <c:orientation val="minMax"/>
        </c:scaling>
        <c:axPos val="b"/>
        <c:tickLblPos val="nextTo"/>
        <c:txPr>
          <a:bodyPr/>
          <a:lstStyle/>
          <a:p>
            <a:pPr>
              <a:defRPr sz="2000">
                <a:latin typeface="Kokila" pitchFamily="34" charset="0"/>
                <a:cs typeface="Kokila" pitchFamily="34" charset="0"/>
              </a:defRPr>
            </a:pPr>
            <a:endParaRPr lang="en-US"/>
          </a:p>
        </c:txPr>
        <c:crossAx val="72218880"/>
        <c:crosses val="autoZero"/>
        <c:auto val="1"/>
        <c:lblAlgn val="ctr"/>
        <c:lblOffset val="100"/>
      </c:catAx>
      <c:valAx>
        <c:axId val="72218880"/>
        <c:scaling>
          <c:orientation val="minMax"/>
          <c:max val="0.6000000000000002"/>
        </c:scaling>
        <c:axPos val="l"/>
        <c:majorGridlines/>
        <c:numFmt formatCode="0%" sourceLinked="1"/>
        <c:tickLblPos val="nextTo"/>
        <c:txPr>
          <a:bodyPr/>
          <a:lstStyle/>
          <a:p>
            <a:pPr>
              <a:defRPr sz="2400">
                <a:latin typeface="Kokila" pitchFamily="34" charset="0"/>
                <a:cs typeface="Kokila" pitchFamily="34" charset="0"/>
              </a:defRPr>
            </a:pPr>
            <a:endParaRPr lang="en-US"/>
          </a:p>
        </c:txPr>
        <c:crossAx val="72217344"/>
        <c:crosses val="autoZero"/>
        <c:crossBetween val="between"/>
      </c:valAx>
    </c:plotArea>
    <c:legend>
      <c:legendPos val="b"/>
      <c:layout/>
      <c:txPr>
        <a:bodyPr/>
        <a:lstStyle/>
        <a:p>
          <a:pPr>
            <a:defRPr sz="2400">
              <a:latin typeface="Kokila" pitchFamily="34" charset="0"/>
              <a:cs typeface="Kokila" pitchFamily="34" charset="0"/>
            </a:defRPr>
          </a:pPr>
          <a:endParaRPr lang="en-US"/>
        </a:p>
      </c:txPr>
    </c:legend>
    <c:plotVisOnly val="1"/>
    <c:dispBlanksAs val="gap"/>
  </c:chart>
  <c:externalData r:id="rId2"/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plotArea>
      <c:layout>
        <c:manualLayout>
          <c:layoutTarget val="inner"/>
          <c:xMode val="edge"/>
          <c:yMode val="edge"/>
          <c:x val="8.2321081705941906E-2"/>
          <c:y val="4.9977324263038622E-2"/>
          <c:w val="0.90596776485971675"/>
          <c:h val="0.56820857008927517"/>
        </c:manualLayout>
      </c:layout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Total</c:v>
                </c:pt>
              </c:strCache>
            </c:strRef>
          </c:tx>
          <c:spPr>
            <a:solidFill>
              <a:schemeClr val="tx1"/>
            </a:solidFill>
          </c:spPr>
          <c:dLbls>
            <c:txPr>
              <a:bodyPr/>
              <a:lstStyle/>
              <a:p>
                <a:pPr>
                  <a:defRPr sz="1600" b="1">
                    <a:latin typeface="Kokila" pitchFamily="34" charset="0"/>
                    <a:cs typeface="Kokila" pitchFamily="34" charset="0"/>
                  </a:defRPr>
                </a:pPr>
                <a:endParaRPr lang="en-US"/>
              </a:p>
            </c:txPr>
            <c:showVal val="1"/>
          </c:dLbls>
          <c:cat>
            <c:strRef>
              <c:f>Sheet1!$A$2:$A$5</c:f>
              <c:strCache>
                <c:ptCount val="4"/>
                <c:pt idx="0">
                  <c:v>Give scholarships to best students, regardless of need</c:v>
                </c:pt>
                <c:pt idx="1">
                  <c:v>Give scholarships to low/middle income students who maintain certain GPA</c:v>
                </c:pt>
                <c:pt idx="3">
                  <c:v>Favor opening more charter schools</c:v>
                </c:pt>
              </c:strCache>
            </c:strRef>
          </c:cat>
          <c:val>
            <c:numRef>
              <c:f>Sheet1!$B$2:$B$5</c:f>
              <c:numCache>
                <c:formatCode>0%</c:formatCode>
                <c:ptCount val="4"/>
                <c:pt idx="0">
                  <c:v>0.34</c:v>
                </c:pt>
                <c:pt idx="1">
                  <c:v>0.62400000000000022</c:v>
                </c:pt>
                <c:pt idx="3">
                  <c:v>0.65900000000000025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Democrats</c:v>
                </c:pt>
              </c:strCache>
            </c:strRef>
          </c:tx>
          <c:spPr>
            <a:solidFill>
              <a:srgbClr val="0070C0"/>
            </a:solidFill>
          </c:spPr>
          <c:dLbls>
            <c:txPr>
              <a:bodyPr/>
              <a:lstStyle/>
              <a:p>
                <a:pPr>
                  <a:defRPr sz="1600" b="1">
                    <a:latin typeface="Kokila" pitchFamily="34" charset="0"/>
                    <a:cs typeface="Kokila" pitchFamily="34" charset="0"/>
                  </a:defRPr>
                </a:pPr>
                <a:endParaRPr lang="en-US"/>
              </a:p>
            </c:txPr>
            <c:showVal val="1"/>
          </c:dLbls>
          <c:cat>
            <c:strRef>
              <c:f>Sheet1!$A$2:$A$5</c:f>
              <c:strCache>
                <c:ptCount val="4"/>
                <c:pt idx="0">
                  <c:v>Give scholarships to best students, regardless of need</c:v>
                </c:pt>
                <c:pt idx="1">
                  <c:v>Give scholarships to low/middle income students who maintain certain GPA</c:v>
                </c:pt>
                <c:pt idx="3">
                  <c:v>Favor opening more charter schools</c:v>
                </c:pt>
              </c:strCache>
            </c:strRef>
          </c:cat>
          <c:val>
            <c:numRef>
              <c:f>Sheet1!$C$2:$C$5</c:f>
              <c:numCache>
                <c:formatCode>0%</c:formatCode>
                <c:ptCount val="4"/>
                <c:pt idx="0">
                  <c:v>0.24500000000000005</c:v>
                </c:pt>
                <c:pt idx="1">
                  <c:v>0.73400000000000021</c:v>
                </c:pt>
                <c:pt idx="3">
                  <c:v>0.63500000000000023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Independents</c:v>
                </c:pt>
              </c:strCache>
            </c:strRef>
          </c:tx>
          <c:dLbls>
            <c:txPr>
              <a:bodyPr/>
              <a:lstStyle/>
              <a:p>
                <a:pPr>
                  <a:defRPr sz="1600" b="1">
                    <a:latin typeface="Kokila" pitchFamily="34" charset="0"/>
                    <a:cs typeface="Kokila" pitchFamily="34" charset="0"/>
                  </a:defRPr>
                </a:pPr>
                <a:endParaRPr lang="en-US"/>
              </a:p>
            </c:txPr>
            <c:showVal val="1"/>
          </c:dLbls>
          <c:cat>
            <c:strRef>
              <c:f>Sheet1!$A$2:$A$5</c:f>
              <c:strCache>
                <c:ptCount val="4"/>
                <c:pt idx="0">
                  <c:v>Give scholarships to best students, regardless of need</c:v>
                </c:pt>
                <c:pt idx="1">
                  <c:v>Give scholarships to low/middle income students who maintain certain GPA</c:v>
                </c:pt>
                <c:pt idx="3">
                  <c:v>Favor opening more charter schools</c:v>
                </c:pt>
              </c:strCache>
            </c:strRef>
          </c:cat>
          <c:val>
            <c:numRef>
              <c:f>Sheet1!$D$2:$D$5</c:f>
              <c:numCache>
                <c:formatCode>0%</c:formatCode>
                <c:ptCount val="4"/>
                <c:pt idx="0">
                  <c:v>0.32500000000000012</c:v>
                </c:pt>
                <c:pt idx="1">
                  <c:v>0.63800000000000023</c:v>
                </c:pt>
                <c:pt idx="3">
                  <c:v>0.64800000000000024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Republicans</c:v>
                </c:pt>
              </c:strCache>
            </c:strRef>
          </c:tx>
          <c:spPr>
            <a:solidFill>
              <a:srgbClr val="C00000"/>
            </a:solidFill>
          </c:spPr>
          <c:dLbls>
            <c:txPr>
              <a:bodyPr/>
              <a:lstStyle/>
              <a:p>
                <a:pPr>
                  <a:defRPr sz="1600" b="1">
                    <a:latin typeface="Kokila" pitchFamily="34" charset="0"/>
                    <a:cs typeface="Kokila" pitchFamily="34" charset="0"/>
                  </a:defRPr>
                </a:pPr>
                <a:endParaRPr lang="en-US"/>
              </a:p>
            </c:txPr>
            <c:showVal val="1"/>
          </c:dLbls>
          <c:cat>
            <c:strRef>
              <c:f>Sheet1!$A$2:$A$5</c:f>
              <c:strCache>
                <c:ptCount val="4"/>
                <c:pt idx="0">
                  <c:v>Give scholarships to best students, regardless of need</c:v>
                </c:pt>
                <c:pt idx="1">
                  <c:v>Give scholarships to low/middle income students who maintain certain GPA</c:v>
                </c:pt>
                <c:pt idx="3">
                  <c:v>Favor opening more charter schools</c:v>
                </c:pt>
              </c:strCache>
            </c:strRef>
          </c:cat>
          <c:val>
            <c:numRef>
              <c:f>Sheet1!$E$2:$E$5</c:f>
              <c:numCache>
                <c:formatCode>0%</c:formatCode>
                <c:ptCount val="4"/>
                <c:pt idx="0">
                  <c:v>0.4300000000000001</c:v>
                </c:pt>
                <c:pt idx="1">
                  <c:v>0.52500000000000002</c:v>
                </c:pt>
                <c:pt idx="3">
                  <c:v>0.70700000000000018</c:v>
                </c:pt>
              </c:numCache>
            </c:numRef>
          </c:val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Tea Party</c:v>
                </c:pt>
              </c:strCache>
            </c:strRef>
          </c:tx>
          <c:spPr>
            <a:solidFill>
              <a:srgbClr val="FFC000"/>
            </a:solidFill>
          </c:spPr>
          <c:dLbls>
            <c:txPr>
              <a:bodyPr/>
              <a:lstStyle/>
              <a:p>
                <a:pPr>
                  <a:defRPr sz="1600" b="1">
                    <a:latin typeface="Kokila" pitchFamily="34" charset="0"/>
                    <a:cs typeface="Kokila" pitchFamily="34" charset="0"/>
                  </a:defRPr>
                </a:pPr>
                <a:endParaRPr lang="en-US"/>
              </a:p>
            </c:txPr>
            <c:showVal val="1"/>
          </c:dLbls>
          <c:cat>
            <c:strRef>
              <c:f>Sheet1!$A$2:$A$5</c:f>
              <c:strCache>
                <c:ptCount val="4"/>
                <c:pt idx="0">
                  <c:v>Give scholarships to best students, regardless of need</c:v>
                </c:pt>
                <c:pt idx="1">
                  <c:v>Give scholarships to low/middle income students who maintain certain GPA</c:v>
                </c:pt>
                <c:pt idx="3">
                  <c:v>Favor opening more charter schools</c:v>
                </c:pt>
              </c:strCache>
            </c:strRef>
          </c:cat>
          <c:val>
            <c:numRef>
              <c:f>Sheet1!$F$2:$F$5</c:f>
              <c:numCache>
                <c:formatCode>0%</c:formatCode>
                <c:ptCount val="4"/>
                <c:pt idx="0">
                  <c:v>0.51600000000000001</c:v>
                </c:pt>
                <c:pt idx="1">
                  <c:v>0.45200000000000001</c:v>
                </c:pt>
                <c:pt idx="3">
                  <c:v>0.61100000000000021</c:v>
                </c:pt>
              </c:numCache>
            </c:numRef>
          </c:val>
        </c:ser>
        <c:axId val="72236416"/>
        <c:axId val="72254592"/>
      </c:barChart>
      <c:catAx>
        <c:axId val="72236416"/>
        <c:scaling>
          <c:orientation val="minMax"/>
        </c:scaling>
        <c:axPos val="b"/>
        <c:tickLblPos val="nextTo"/>
        <c:txPr>
          <a:bodyPr/>
          <a:lstStyle/>
          <a:p>
            <a:pPr>
              <a:defRPr sz="1800">
                <a:latin typeface="Kokila" pitchFamily="34" charset="0"/>
                <a:cs typeface="Kokila" pitchFamily="34" charset="0"/>
              </a:defRPr>
            </a:pPr>
            <a:endParaRPr lang="en-US"/>
          </a:p>
        </c:txPr>
        <c:crossAx val="72254592"/>
        <c:crosses val="autoZero"/>
        <c:auto val="1"/>
        <c:lblAlgn val="ctr"/>
        <c:lblOffset val="100"/>
      </c:catAx>
      <c:valAx>
        <c:axId val="72254592"/>
        <c:scaling>
          <c:orientation val="minMax"/>
          <c:max val="0.8"/>
        </c:scaling>
        <c:axPos val="l"/>
        <c:majorGridlines/>
        <c:numFmt formatCode="0%" sourceLinked="1"/>
        <c:tickLblPos val="nextTo"/>
        <c:txPr>
          <a:bodyPr/>
          <a:lstStyle/>
          <a:p>
            <a:pPr>
              <a:defRPr sz="2000">
                <a:latin typeface="Kokila" pitchFamily="34" charset="0"/>
                <a:cs typeface="Kokila" pitchFamily="34" charset="0"/>
              </a:defRPr>
            </a:pPr>
            <a:endParaRPr lang="en-US"/>
          </a:p>
        </c:txPr>
        <c:crossAx val="72236416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24710032202434601"/>
          <c:y val="0.8734553348743932"/>
          <c:w val="0.74166820413785617"/>
          <c:h val="0.10749156331618603"/>
        </c:manualLayout>
      </c:layout>
      <c:txPr>
        <a:bodyPr/>
        <a:lstStyle/>
        <a:p>
          <a:pPr>
            <a:defRPr sz="1800">
              <a:latin typeface="Kokila" pitchFamily="34" charset="0"/>
              <a:cs typeface="Kokila" pitchFamily="34" charset="0"/>
            </a:defRPr>
          </a:pPr>
          <a:endParaRPr lang="en-US"/>
        </a:p>
      </c:txPr>
    </c:legend>
    <c:plotVisOnly val="1"/>
    <c:dispBlanksAs val="gap"/>
  </c:chart>
  <c:externalData r:id="rId1"/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plotArea>
      <c:layout>
        <c:manualLayout>
          <c:layoutTarget val="inner"/>
          <c:xMode val="edge"/>
          <c:yMode val="edge"/>
          <c:x val="9.8419291338582723E-2"/>
          <c:y val="5.6512820512820514E-2"/>
          <c:w val="0.88608241469816318"/>
          <c:h val="0.6933216625628652"/>
        </c:manualLayout>
      </c:layout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Total</c:v>
                </c:pt>
              </c:strCache>
            </c:strRef>
          </c:tx>
          <c:spPr>
            <a:solidFill>
              <a:schemeClr val="tx1"/>
            </a:solidFill>
          </c:spPr>
          <c:dLbls>
            <c:txPr>
              <a:bodyPr/>
              <a:lstStyle/>
              <a:p>
                <a:pPr>
                  <a:defRPr sz="1600" b="1">
                    <a:latin typeface="Kokila" pitchFamily="34" charset="0"/>
                    <a:cs typeface="Kokila" pitchFamily="34" charset="0"/>
                  </a:defRPr>
                </a:pPr>
                <a:endParaRPr lang="en-US"/>
              </a:p>
            </c:txPr>
            <c:showVal val="1"/>
          </c:dLbls>
          <c:cat>
            <c:strRef>
              <c:f>Sheet1!$A$2:$A$4</c:f>
              <c:strCache>
                <c:ptCount val="3"/>
                <c:pt idx="0">
                  <c:v>Favor statewide voucher program</c:v>
                </c:pt>
                <c:pt idx="1">
                  <c:v>Favor limited voucher program</c:v>
                </c:pt>
                <c:pt idx="2">
                  <c:v>Oppose voucher program</c:v>
                </c:pt>
              </c:strCache>
            </c:strRef>
          </c:cat>
          <c:val>
            <c:numRef>
              <c:f>Sheet1!$B$2:$B$4</c:f>
              <c:numCache>
                <c:formatCode>0%</c:formatCode>
                <c:ptCount val="3"/>
                <c:pt idx="0">
                  <c:v>0.31000000000000011</c:v>
                </c:pt>
                <c:pt idx="1">
                  <c:v>0.35100000000000009</c:v>
                </c:pt>
                <c:pt idx="2">
                  <c:v>0.26200000000000001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Democrat</c:v>
                </c:pt>
              </c:strCache>
            </c:strRef>
          </c:tx>
          <c:spPr>
            <a:solidFill>
              <a:srgbClr val="0070C0"/>
            </a:solidFill>
          </c:spPr>
          <c:dLbls>
            <c:txPr>
              <a:bodyPr/>
              <a:lstStyle/>
              <a:p>
                <a:pPr>
                  <a:defRPr sz="1600" b="1">
                    <a:latin typeface="Kokila" pitchFamily="34" charset="0"/>
                    <a:cs typeface="Kokila" pitchFamily="34" charset="0"/>
                  </a:defRPr>
                </a:pPr>
                <a:endParaRPr lang="en-US"/>
              </a:p>
            </c:txPr>
            <c:showVal val="1"/>
          </c:dLbls>
          <c:cat>
            <c:strRef>
              <c:f>Sheet1!$A$2:$A$4</c:f>
              <c:strCache>
                <c:ptCount val="3"/>
                <c:pt idx="0">
                  <c:v>Favor statewide voucher program</c:v>
                </c:pt>
                <c:pt idx="1">
                  <c:v>Favor limited voucher program</c:v>
                </c:pt>
                <c:pt idx="2">
                  <c:v>Oppose voucher program</c:v>
                </c:pt>
              </c:strCache>
            </c:strRef>
          </c:cat>
          <c:val>
            <c:numRef>
              <c:f>Sheet1!$C$2:$C$4</c:f>
              <c:numCache>
                <c:formatCode>0%</c:formatCode>
                <c:ptCount val="3"/>
                <c:pt idx="0">
                  <c:v>0.23300000000000001</c:v>
                </c:pt>
                <c:pt idx="1">
                  <c:v>0.41400000000000009</c:v>
                </c:pt>
                <c:pt idx="2">
                  <c:v>0.30800000000000011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Independent</c:v>
                </c:pt>
              </c:strCache>
            </c:strRef>
          </c:tx>
          <c:dLbls>
            <c:txPr>
              <a:bodyPr/>
              <a:lstStyle/>
              <a:p>
                <a:pPr>
                  <a:defRPr sz="1600" b="1">
                    <a:latin typeface="Kokila" pitchFamily="34" charset="0"/>
                    <a:cs typeface="Kokila" pitchFamily="34" charset="0"/>
                  </a:defRPr>
                </a:pPr>
                <a:endParaRPr lang="en-US"/>
              </a:p>
            </c:txPr>
            <c:showVal val="1"/>
          </c:dLbls>
          <c:cat>
            <c:strRef>
              <c:f>Sheet1!$A$2:$A$4</c:f>
              <c:strCache>
                <c:ptCount val="3"/>
                <c:pt idx="0">
                  <c:v>Favor statewide voucher program</c:v>
                </c:pt>
                <c:pt idx="1">
                  <c:v>Favor limited voucher program</c:v>
                </c:pt>
                <c:pt idx="2">
                  <c:v>Oppose voucher program</c:v>
                </c:pt>
              </c:strCache>
            </c:strRef>
          </c:cat>
          <c:val>
            <c:numRef>
              <c:f>Sheet1!$D$2:$D$4</c:f>
              <c:numCache>
                <c:formatCode>0%</c:formatCode>
                <c:ptCount val="3"/>
                <c:pt idx="0">
                  <c:v>0.39000000000000012</c:v>
                </c:pt>
                <c:pt idx="1">
                  <c:v>0.255</c:v>
                </c:pt>
                <c:pt idx="2">
                  <c:v>0.26200000000000001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Republican</c:v>
                </c:pt>
              </c:strCache>
            </c:strRef>
          </c:tx>
          <c:spPr>
            <a:solidFill>
              <a:srgbClr val="C00000"/>
            </a:solidFill>
          </c:spPr>
          <c:dLbls>
            <c:txPr>
              <a:bodyPr/>
              <a:lstStyle/>
              <a:p>
                <a:pPr>
                  <a:defRPr sz="1600" b="1">
                    <a:latin typeface="Kokila" pitchFamily="34" charset="0"/>
                    <a:cs typeface="Kokila" pitchFamily="34" charset="0"/>
                  </a:defRPr>
                </a:pPr>
                <a:endParaRPr lang="en-US"/>
              </a:p>
            </c:txPr>
            <c:showVal val="1"/>
          </c:dLbls>
          <c:cat>
            <c:strRef>
              <c:f>Sheet1!$A$2:$A$4</c:f>
              <c:strCache>
                <c:ptCount val="3"/>
                <c:pt idx="0">
                  <c:v>Favor statewide voucher program</c:v>
                </c:pt>
                <c:pt idx="1">
                  <c:v>Favor limited voucher program</c:v>
                </c:pt>
                <c:pt idx="2">
                  <c:v>Oppose voucher program</c:v>
                </c:pt>
              </c:strCache>
            </c:strRef>
          </c:cat>
          <c:val>
            <c:numRef>
              <c:f>Sheet1!$E$2:$E$4</c:f>
              <c:numCache>
                <c:formatCode>0%</c:formatCode>
                <c:ptCount val="3"/>
                <c:pt idx="0">
                  <c:v>0.28800000000000009</c:v>
                </c:pt>
                <c:pt idx="1">
                  <c:v>0.37400000000000011</c:v>
                </c:pt>
                <c:pt idx="2">
                  <c:v>0.24500000000000005</c:v>
                </c:pt>
              </c:numCache>
            </c:numRef>
          </c:val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Tea Party</c:v>
                </c:pt>
              </c:strCache>
            </c:strRef>
          </c:tx>
          <c:spPr>
            <a:solidFill>
              <a:srgbClr val="FFC000"/>
            </a:solidFill>
          </c:spPr>
          <c:dLbls>
            <c:txPr>
              <a:bodyPr/>
              <a:lstStyle/>
              <a:p>
                <a:pPr>
                  <a:defRPr sz="1600" b="1">
                    <a:latin typeface="Kokila" pitchFamily="34" charset="0"/>
                    <a:cs typeface="Kokila" pitchFamily="34" charset="0"/>
                  </a:defRPr>
                </a:pPr>
                <a:endParaRPr lang="en-US"/>
              </a:p>
            </c:txPr>
            <c:showVal val="1"/>
          </c:dLbls>
          <c:cat>
            <c:strRef>
              <c:f>Sheet1!$A$2:$A$4</c:f>
              <c:strCache>
                <c:ptCount val="3"/>
                <c:pt idx="0">
                  <c:v>Favor statewide voucher program</c:v>
                </c:pt>
                <c:pt idx="1">
                  <c:v>Favor limited voucher program</c:v>
                </c:pt>
                <c:pt idx="2">
                  <c:v>Oppose voucher program</c:v>
                </c:pt>
              </c:strCache>
            </c:strRef>
          </c:cat>
          <c:val>
            <c:numRef>
              <c:f>Sheet1!$F$2:$F$4</c:f>
              <c:numCache>
                <c:formatCode>0%</c:formatCode>
                <c:ptCount val="3"/>
                <c:pt idx="0">
                  <c:v>0.35200000000000009</c:v>
                </c:pt>
                <c:pt idx="1">
                  <c:v>0.28200000000000008</c:v>
                </c:pt>
                <c:pt idx="2">
                  <c:v>0.32400000000000012</c:v>
                </c:pt>
              </c:numCache>
            </c:numRef>
          </c:val>
        </c:ser>
        <c:axId val="76110080"/>
        <c:axId val="76115968"/>
      </c:barChart>
      <c:catAx>
        <c:axId val="76110080"/>
        <c:scaling>
          <c:orientation val="minMax"/>
        </c:scaling>
        <c:axPos val="b"/>
        <c:tickLblPos val="nextTo"/>
        <c:txPr>
          <a:bodyPr/>
          <a:lstStyle/>
          <a:p>
            <a:pPr>
              <a:defRPr sz="2000">
                <a:latin typeface="Kokila" pitchFamily="34" charset="0"/>
                <a:cs typeface="Kokila" pitchFamily="34" charset="0"/>
              </a:defRPr>
            </a:pPr>
            <a:endParaRPr lang="en-US"/>
          </a:p>
        </c:txPr>
        <c:crossAx val="76115968"/>
        <c:crosses val="autoZero"/>
        <c:auto val="1"/>
        <c:lblAlgn val="ctr"/>
        <c:lblOffset val="100"/>
      </c:catAx>
      <c:valAx>
        <c:axId val="76115968"/>
        <c:scaling>
          <c:orientation val="minMax"/>
          <c:max val="0.5"/>
        </c:scaling>
        <c:axPos val="l"/>
        <c:majorGridlines/>
        <c:numFmt formatCode="0%" sourceLinked="1"/>
        <c:tickLblPos val="nextTo"/>
        <c:txPr>
          <a:bodyPr/>
          <a:lstStyle/>
          <a:p>
            <a:pPr>
              <a:defRPr sz="2000">
                <a:latin typeface="Kokila" pitchFamily="34" charset="0"/>
                <a:cs typeface="Kokila" pitchFamily="34" charset="0"/>
              </a:defRPr>
            </a:pPr>
            <a:endParaRPr lang="en-US"/>
          </a:p>
        </c:txPr>
        <c:crossAx val="76110080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22629400412561501"/>
          <c:y val="0.87581802274715703"/>
          <c:w val="0.75870605400944424"/>
          <c:h val="8.9389595531327803E-2"/>
        </c:manualLayout>
      </c:layout>
      <c:txPr>
        <a:bodyPr/>
        <a:lstStyle/>
        <a:p>
          <a:pPr>
            <a:defRPr sz="2000">
              <a:latin typeface="Kokila" pitchFamily="34" charset="0"/>
              <a:cs typeface="Kokila" pitchFamily="34" charset="0"/>
            </a:defRPr>
          </a:pPr>
          <a:endParaRPr lang="en-US"/>
        </a:p>
      </c:txPr>
    </c:legend>
    <c:plotVisOnly val="1"/>
    <c:dispBlanksAs val="gap"/>
  </c:chart>
  <c:externalData r:id="rId1"/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lrMapOvr bg1="lt1" tx1="dk1" bg2="lt2" tx2="dk2" accent1="accent1" accent2="accent2" accent3="accent3" accent4="accent4" accent5="accent5" accent6="accent6" hlink="hlink" folHlink="folHlink"/>
  <c:chart>
    <c:plotArea>
      <c:layout/>
      <c:lineChart>
        <c:grouping val="standard"/>
        <c:ser>
          <c:idx val="0"/>
          <c:order val="0"/>
          <c:tx>
            <c:strRef>
              <c:f>Sheet1!$B$1</c:f>
              <c:strCache>
                <c:ptCount val="1"/>
                <c:pt idx="0">
                  <c:v>Give scholarships  to low-middle income students who maintain a certain GPA</c:v>
                </c:pt>
              </c:strCache>
            </c:strRef>
          </c:tx>
          <c:dLbls>
            <c:txPr>
              <a:bodyPr/>
              <a:lstStyle/>
              <a:p>
                <a:pPr>
                  <a:defRPr sz="2400" b="1">
                    <a:latin typeface="Kokila" pitchFamily="34" charset="0"/>
                    <a:cs typeface="Kokila" pitchFamily="34" charset="0"/>
                  </a:defRPr>
                </a:pPr>
                <a:endParaRPr lang="en-US"/>
              </a:p>
            </c:txPr>
            <c:dLblPos val="b"/>
            <c:showVal val="1"/>
          </c:dLbls>
          <c:cat>
            <c:strRef>
              <c:f>Sheet1!$A$2:$A$7</c:f>
              <c:strCache>
                <c:ptCount val="6"/>
                <c:pt idx="0">
                  <c:v>Under $15k</c:v>
                </c:pt>
                <c:pt idx="1">
                  <c:v>15 - 30k</c:v>
                </c:pt>
                <c:pt idx="2">
                  <c:v>30 - 45k</c:v>
                </c:pt>
                <c:pt idx="3">
                  <c:v>45 - 75k</c:v>
                </c:pt>
                <c:pt idx="4">
                  <c:v>75k - 100k</c:v>
                </c:pt>
                <c:pt idx="5">
                  <c:v>Above $100k</c:v>
                </c:pt>
              </c:strCache>
            </c:strRef>
          </c:cat>
          <c:val>
            <c:numRef>
              <c:f>Sheet1!$B$2:$B$7</c:f>
              <c:numCache>
                <c:formatCode>0%</c:formatCode>
                <c:ptCount val="6"/>
                <c:pt idx="0">
                  <c:v>0.77000000000000024</c:v>
                </c:pt>
                <c:pt idx="1">
                  <c:v>0.71000000000000019</c:v>
                </c:pt>
                <c:pt idx="2">
                  <c:v>0.75000000000000022</c:v>
                </c:pt>
                <c:pt idx="3">
                  <c:v>0.6000000000000002</c:v>
                </c:pt>
                <c:pt idx="4">
                  <c:v>0.46</c:v>
                </c:pt>
                <c:pt idx="5">
                  <c:v>0.38000000000000012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Give scholarships to best students, regardless of need</c:v>
                </c:pt>
              </c:strCache>
            </c:strRef>
          </c:tx>
          <c:dLbls>
            <c:dLbl>
              <c:idx val="4"/>
              <c:layout>
                <c:manualLayout>
                  <c:x val="-4.0268096514745319E-2"/>
                  <c:y val="-5.9283328547463217E-2"/>
                </c:manualLayout>
              </c:layout>
              <c:dLblPos val="r"/>
              <c:showVal val="1"/>
            </c:dLbl>
            <c:dLbl>
              <c:idx val="5"/>
              <c:layout>
                <c:manualLayout>
                  <c:x val="-4.2055406613047422E-2"/>
                  <c:y val="-5.9283328547463314E-2"/>
                </c:manualLayout>
              </c:layout>
              <c:dLblPos val="r"/>
              <c:showVal val="1"/>
            </c:dLbl>
            <c:txPr>
              <a:bodyPr/>
              <a:lstStyle/>
              <a:p>
                <a:pPr>
                  <a:defRPr sz="2400" b="1">
                    <a:latin typeface="Kokila" pitchFamily="34" charset="0"/>
                    <a:cs typeface="Kokila" pitchFamily="34" charset="0"/>
                  </a:defRPr>
                </a:pPr>
                <a:endParaRPr lang="en-US"/>
              </a:p>
            </c:txPr>
            <c:dLblPos val="b"/>
            <c:showVal val="1"/>
          </c:dLbls>
          <c:cat>
            <c:strRef>
              <c:f>Sheet1!$A$2:$A$7</c:f>
              <c:strCache>
                <c:ptCount val="6"/>
                <c:pt idx="0">
                  <c:v>Under $15k</c:v>
                </c:pt>
                <c:pt idx="1">
                  <c:v>15 - 30k</c:v>
                </c:pt>
                <c:pt idx="2">
                  <c:v>30 - 45k</c:v>
                </c:pt>
                <c:pt idx="3">
                  <c:v>45 - 75k</c:v>
                </c:pt>
                <c:pt idx="4">
                  <c:v>75k - 100k</c:v>
                </c:pt>
                <c:pt idx="5">
                  <c:v>Above $100k</c:v>
                </c:pt>
              </c:strCache>
            </c:strRef>
          </c:cat>
          <c:val>
            <c:numRef>
              <c:f>Sheet1!$C$2:$C$7</c:f>
              <c:numCache>
                <c:formatCode>0%</c:formatCode>
                <c:ptCount val="6"/>
                <c:pt idx="0">
                  <c:v>0.18000000000000005</c:v>
                </c:pt>
                <c:pt idx="1">
                  <c:v>0.26</c:v>
                </c:pt>
                <c:pt idx="2">
                  <c:v>0.21000000000000005</c:v>
                </c:pt>
                <c:pt idx="3">
                  <c:v>0.35000000000000009</c:v>
                </c:pt>
                <c:pt idx="4">
                  <c:v>0.51</c:v>
                </c:pt>
                <c:pt idx="5">
                  <c:v>0.54</c:v>
                </c:pt>
              </c:numCache>
            </c:numRef>
          </c:val>
        </c:ser>
        <c:marker val="1"/>
        <c:axId val="72369664"/>
        <c:axId val="72371584"/>
      </c:lineChart>
      <c:catAx>
        <c:axId val="72369664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 sz="2000">
                    <a:latin typeface="Kokila" pitchFamily="34" charset="0"/>
                    <a:cs typeface="Kokila" pitchFamily="34" charset="0"/>
                  </a:rPr>
                  <a:t>Income of Respondent</a:t>
                </a:r>
              </a:p>
            </c:rich>
          </c:tx>
          <c:layout/>
        </c:title>
        <c:tickLblPos val="nextTo"/>
        <c:txPr>
          <a:bodyPr/>
          <a:lstStyle/>
          <a:p>
            <a:pPr>
              <a:defRPr sz="2000">
                <a:latin typeface="Kokila" pitchFamily="34" charset="0"/>
                <a:cs typeface="Kokila" pitchFamily="34" charset="0"/>
              </a:defRPr>
            </a:pPr>
            <a:endParaRPr lang="en-US"/>
          </a:p>
        </c:txPr>
        <c:crossAx val="72371584"/>
        <c:crosses val="autoZero"/>
        <c:auto val="1"/>
        <c:lblAlgn val="ctr"/>
        <c:lblOffset val="100"/>
      </c:catAx>
      <c:valAx>
        <c:axId val="72371584"/>
        <c:scaling>
          <c:orientation val="minMax"/>
          <c:max val="0.8"/>
        </c:scaling>
        <c:axPos val="l"/>
        <c:majorGridlines/>
        <c:numFmt formatCode="0%" sourceLinked="1"/>
        <c:tickLblPos val="nextTo"/>
        <c:txPr>
          <a:bodyPr/>
          <a:lstStyle/>
          <a:p>
            <a:pPr>
              <a:defRPr sz="2400">
                <a:latin typeface="Kokila" pitchFamily="34" charset="0"/>
                <a:cs typeface="Kokila" pitchFamily="34" charset="0"/>
              </a:defRPr>
            </a:pPr>
            <a:endParaRPr lang="en-US"/>
          </a:p>
        </c:txPr>
        <c:crossAx val="72369664"/>
        <c:crosses val="autoZero"/>
        <c:crossBetween val="between"/>
      </c:valAx>
    </c:plotArea>
    <c:legend>
      <c:legendPos val="b"/>
      <c:layout/>
      <c:txPr>
        <a:bodyPr/>
        <a:lstStyle/>
        <a:p>
          <a:pPr>
            <a:defRPr sz="2400">
              <a:latin typeface="Kokila" pitchFamily="34" charset="0"/>
              <a:cs typeface="Kokila" pitchFamily="34" charset="0"/>
            </a:defRPr>
          </a:pPr>
          <a:endParaRPr lang="en-US"/>
        </a:p>
      </c:txPr>
    </c:legend>
    <c:plotVisOnly val="1"/>
    <c:dispBlanksAs val="gap"/>
  </c:chart>
  <c:externalData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</cdr:x>
      <cdr:y>0.73797</cdr:y>
    </cdr:from>
    <cdr:to>
      <cdr:x>1</cdr:x>
      <cdr:y>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0" y="4013957"/>
          <a:ext cx="8229599" cy="105175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en-US" sz="1100" dirty="0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0.10584</cdr:x>
      <cdr:y>0.74928</cdr:y>
    </cdr:from>
    <cdr:to>
      <cdr:x>0.53709</cdr:x>
      <cdr:y>0.98196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914398" y="3968869"/>
          <a:ext cx="3725839" cy="123249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en-US" sz="1800" dirty="0">
              <a:latin typeface="Kokila" pitchFamily="34" charset="0"/>
              <a:cs typeface="Kokila" pitchFamily="34" charset="0"/>
            </a:rPr>
            <a:t>Do </a:t>
          </a:r>
          <a:r>
            <a:rPr lang="en-US" sz="1800" dirty="0" smtClean="0">
              <a:latin typeface="Kokila" pitchFamily="34" charset="0"/>
              <a:cs typeface="Kokila" pitchFamily="34" charset="0"/>
            </a:rPr>
            <a:t>you think it </a:t>
          </a:r>
          <a:r>
            <a:rPr lang="en-US" sz="1800" dirty="0">
              <a:latin typeface="Kokila" pitchFamily="34" charset="0"/>
              <a:cs typeface="Kokila" pitchFamily="34" charset="0"/>
            </a:rPr>
            <a:t>is </a:t>
          </a:r>
          <a:r>
            <a:rPr lang="en-US" sz="1800" dirty="0" smtClean="0">
              <a:latin typeface="Kokila" pitchFamily="34" charset="0"/>
              <a:cs typeface="Kokila" pitchFamily="34" charset="0"/>
            </a:rPr>
            <a:t>a good policy or </a:t>
          </a:r>
          <a:r>
            <a:rPr lang="en-US" sz="1800" dirty="0">
              <a:latin typeface="Kokila" pitchFamily="34" charset="0"/>
              <a:cs typeface="Kokila" pitchFamily="34" charset="0"/>
            </a:rPr>
            <a:t>a bad policy for Tennesseans to be charged sales tax for things they purchase online?</a:t>
          </a:r>
        </a:p>
      </cdr:txBody>
    </cdr:sp>
  </cdr:relSizeAnchor>
  <cdr:relSizeAnchor xmlns:cdr="http://schemas.openxmlformats.org/drawingml/2006/chartDrawing">
    <cdr:from>
      <cdr:x>0.56717</cdr:x>
      <cdr:y>0.75186</cdr:y>
    </cdr:from>
    <cdr:to>
      <cdr:x>0.99842</cdr:x>
      <cdr:y>0.98454</cdr:y>
    </cdr:to>
    <cdr:sp macro="" textlink="">
      <cdr:nvSpPr>
        <cdr:cNvPr id="3" name="TextBox 1"/>
        <cdr:cNvSpPr txBox="1"/>
      </cdr:nvSpPr>
      <cdr:spPr>
        <a:xfrm xmlns:a="http://schemas.openxmlformats.org/drawingml/2006/main">
          <a:off x="4900120" y="3982516"/>
          <a:ext cx="3725839" cy="123249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pPr algn="ctr"/>
          <a:r>
            <a:rPr lang="en-US" sz="1800" dirty="0" smtClean="0">
              <a:latin typeface="Kokila" pitchFamily="34" charset="0"/>
              <a:cs typeface="Kokila" pitchFamily="34" charset="0"/>
            </a:rPr>
            <a:t>Do you think charging sales tax for things Tennesseans purchase online is fair or unfair to local businesses in Tennessee?</a:t>
          </a:r>
          <a:endParaRPr lang="en-US" sz="1800" dirty="0">
            <a:latin typeface="Kokila" pitchFamily="34" charset="0"/>
            <a:cs typeface="Kokila" pitchFamily="34" charset="0"/>
          </a:endParaRPr>
        </a:p>
      </cdr:txBody>
    </cdr:sp>
  </cdr:relSizeAnchor>
  <cdr:relSizeAnchor xmlns:cdr="http://schemas.openxmlformats.org/drawingml/2006/chartDrawing">
    <cdr:from>
      <cdr:x>0.217</cdr:x>
      <cdr:y>0.67154</cdr:y>
    </cdr:from>
    <cdr:to>
      <cdr:x>0.38129</cdr:x>
      <cdr:y>0.7978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1874770" y="3557100"/>
          <a:ext cx="1419401" cy="66878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2200" b="1" dirty="0" smtClean="0">
              <a:latin typeface="Kokila" pitchFamily="34" charset="0"/>
              <a:cs typeface="Kokila" pitchFamily="34" charset="0"/>
            </a:rPr>
            <a:t>Good</a:t>
          </a:r>
          <a:endParaRPr lang="en-US" sz="2200" b="1" dirty="0">
            <a:latin typeface="Kokila" pitchFamily="34" charset="0"/>
            <a:cs typeface="Kokila" pitchFamily="34" charset="0"/>
          </a:endParaRPr>
        </a:p>
      </cdr:txBody>
    </cdr:sp>
  </cdr:relSizeAnchor>
  <cdr:relSizeAnchor xmlns:cdr="http://schemas.openxmlformats.org/drawingml/2006/chartDrawing">
    <cdr:from>
      <cdr:x>0.36033</cdr:x>
      <cdr:y>0.67506</cdr:y>
    </cdr:from>
    <cdr:to>
      <cdr:x>0.52146</cdr:x>
      <cdr:y>0.80418</cdr:y>
    </cdr:to>
    <cdr:sp macro="" textlink="">
      <cdr:nvSpPr>
        <cdr:cNvPr id="5" name="TextBox 1"/>
        <cdr:cNvSpPr txBox="1"/>
      </cdr:nvSpPr>
      <cdr:spPr>
        <a:xfrm xmlns:a="http://schemas.openxmlformats.org/drawingml/2006/main">
          <a:off x="3113141" y="3575723"/>
          <a:ext cx="1392100" cy="68393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r>
            <a:rPr lang="en-US" sz="2200" b="1" dirty="0" smtClean="0">
              <a:latin typeface="Kokila" pitchFamily="34" charset="0"/>
              <a:cs typeface="Kokila" pitchFamily="34" charset="0"/>
            </a:rPr>
            <a:t>Bad</a:t>
          </a:r>
          <a:endParaRPr lang="en-US" sz="2200" b="1" dirty="0">
            <a:latin typeface="Kokila" pitchFamily="34" charset="0"/>
            <a:cs typeface="Kokila" pitchFamily="34" charset="0"/>
          </a:endParaRPr>
        </a:p>
      </cdr:txBody>
    </cdr:sp>
  </cdr:relSizeAnchor>
  <cdr:relSizeAnchor xmlns:cdr="http://schemas.openxmlformats.org/drawingml/2006/chartDrawing">
    <cdr:from>
      <cdr:x>0.66978</cdr:x>
      <cdr:y>0.68051</cdr:y>
    </cdr:from>
    <cdr:to>
      <cdr:x>0.80405</cdr:x>
      <cdr:y>0.74234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5786651" y="3604572"/>
          <a:ext cx="1160060" cy="32754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2200" b="1" dirty="0" smtClean="0">
              <a:latin typeface="Kokila" pitchFamily="34" charset="0"/>
              <a:cs typeface="Kokila" pitchFamily="34" charset="0"/>
            </a:rPr>
            <a:t>Fair</a:t>
          </a:r>
          <a:endParaRPr lang="en-US" sz="2200" b="1" dirty="0">
            <a:latin typeface="Kokila" pitchFamily="34" charset="0"/>
            <a:cs typeface="Kokila" pitchFamily="34" charset="0"/>
          </a:endParaRPr>
        </a:p>
      </cdr:txBody>
    </cdr:sp>
  </cdr:relSizeAnchor>
  <cdr:relSizeAnchor xmlns:cdr="http://schemas.openxmlformats.org/drawingml/2006/chartDrawing">
    <cdr:from>
      <cdr:x>0.79063</cdr:x>
      <cdr:y>0.68536</cdr:y>
    </cdr:from>
    <cdr:to>
      <cdr:x>0.9249</cdr:x>
      <cdr:y>0.7472</cdr:y>
    </cdr:to>
    <cdr:sp macro="" textlink="">
      <cdr:nvSpPr>
        <cdr:cNvPr id="7" name="TextBox 1"/>
        <cdr:cNvSpPr txBox="1"/>
      </cdr:nvSpPr>
      <cdr:spPr>
        <a:xfrm xmlns:a="http://schemas.openxmlformats.org/drawingml/2006/main">
          <a:off x="6830704" y="3630305"/>
          <a:ext cx="1160060" cy="32754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r>
            <a:rPr lang="en-US" sz="2200" b="1" dirty="0" smtClean="0">
              <a:latin typeface="Kokila" pitchFamily="34" charset="0"/>
              <a:cs typeface="Kokila" pitchFamily="34" charset="0"/>
            </a:rPr>
            <a:t>Unfair</a:t>
          </a:r>
          <a:endParaRPr lang="en-US" sz="2200" b="1" dirty="0">
            <a:latin typeface="Kokila" pitchFamily="34" charset="0"/>
            <a:cs typeface="Kokila" pitchFamily="34" charset="0"/>
          </a:endParaRPr>
        </a:p>
      </cdr:txBody>
    </cdr:sp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DFCB0-3C24-0D42-A223-C080ED3A4E8D}" type="datetimeFigureOut">
              <a:rPr lang="en-US" smtClean="0"/>
              <a:pPr/>
              <a:t>5/21/2013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0F7D3C-070C-974A-B5BE-8EB778221EF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1345960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DFCB0-3C24-0D42-A223-C080ED3A4E8D}" type="datetimeFigureOut">
              <a:rPr lang="en-US" smtClean="0"/>
              <a:pPr/>
              <a:t>5/21/2013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0F7D3C-070C-974A-B5BE-8EB778221EF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7197516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DFCB0-3C24-0D42-A223-C080ED3A4E8D}" type="datetimeFigureOut">
              <a:rPr lang="en-US" smtClean="0"/>
              <a:pPr/>
              <a:t>5/21/2013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0F7D3C-070C-974A-B5BE-8EB778221EF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2090050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DFCB0-3C24-0D42-A223-C080ED3A4E8D}" type="datetimeFigureOut">
              <a:rPr lang="en-US" smtClean="0"/>
              <a:pPr/>
              <a:t>5/21/2013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0F7D3C-070C-974A-B5BE-8EB778221EF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7091594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DFCB0-3C24-0D42-A223-C080ED3A4E8D}" type="datetimeFigureOut">
              <a:rPr lang="en-US" smtClean="0"/>
              <a:pPr/>
              <a:t>5/21/2013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0F7D3C-070C-974A-B5BE-8EB778221EF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2319221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DFCB0-3C24-0D42-A223-C080ED3A4E8D}" type="datetimeFigureOut">
              <a:rPr lang="en-US" smtClean="0"/>
              <a:pPr/>
              <a:t>5/21/2013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0F7D3C-070C-974A-B5BE-8EB778221EF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0958412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DFCB0-3C24-0D42-A223-C080ED3A4E8D}" type="datetimeFigureOut">
              <a:rPr lang="en-US" smtClean="0"/>
              <a:pPr/>
              <a:t>5/21/2013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0F7D3C-070C-974A-B5BE-8EB778221EF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2007900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DFCB0-3C24-0D42-A223-C080ED3A4E8D}" type="datetimeFigureOut">
              <a:rPr lang="en-US" smtClean="0"/>
              <a:pPr/>
              <a:t>5/21/2013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0F7D3C-070C-974A-B5BE-8EB778221EF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0092737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DFCB0-3C24-0D42-A223-C080ED3A4E8D}" type="datetimeFigureOut">
              <a:rPr lang="en-US" smtClean="0"/>
              <a:pPr/>
              <a:t>5/21/2013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0F7D3C-070C-974A-B5BE-8EB778221EF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354351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DFCB0-3C24-0D42-A223-C080ED3A4E8D}" type="datetimeFigureOut">
              <a:rPr lang="en-US" smtClean="0"/>
              <a:pPr/>
              <a:t>5/21/2013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0F7D3C-070C-974A-B5BE-8EB778221EF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8370906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DFCB0-3C24-0D42-A223-C080ED3A4E8D}" type="datetimeFigureOut">
              <a:rPr lang="en-US" smtClean="0"/>
              <a:pPr/>
              <a:t>5/21/2013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0F7D3C-070C-974A-B5BE-8EB778221EF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1672914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3DFCB0-3C24-0D42-A223-C080ED3A4E8D}" type="datetimeFigureOut">
              <a:rPr lang="en-US" smtClean="0"/>
              <a:pPr/>
              <a:t>5/21/2013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0F7D3C-070C-974A-B5BE-8EB778221EF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12960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4.xml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5.xml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6.xml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7.xml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8.xml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9.xml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0.xml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1.xml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2.xml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3.xml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203126"/>
            <a:ext cx="8229600" cy="1143000"/>
          </a:xfrm>
        </p:spPr>
        <p:txBody>
          <a:bodyPr>
            <a:normAutofit/>
          </a:bodyPr>
          <a:lstStyle/>
          <a:p>
            <a:r>
              <a:rPr lang="en-US" b="1" dirty="0" smtClean="0"/>
              <a:t>Vanderbilt University Poll</a:t>
            </a:r>
            <a:endParaRPr lang="en-US" b="1" dirty="0"/>
          </a:p>
        </p:txBody>
      </p:sp>
      <p:pic>
        <p:nvPicPr>
          <p:cNvPr id="4" name="Picture 3" descr="CSDI Page Header_P3V3.eps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7228" r="12693"/>
          <a:stretch/>
        </p:blipFill>
        <p:spPr>
          <a:xfrm>
            <a:off x="-89294" y="2831645"/>
            <a:ext cx="9346152" cy="10541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264898" y="4698610"/>
            <a:ext cx="4572000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/>
              <a:t>May 6 – May 13, 2013</a:t>
            </a:r>
          </a:p>
          <a:p>
            <a:pPr algn="ctr"/>
            <a:endParaRPr lang="en-US" dirty="0" smtClean="0"/>
          </a:p>
          <a:p>
            <a:pPr algn="ctr"/>
            <a:r>
              <a:rPr lang="en-US" sz="2200" b="1" dirty="0" smtClean="0"/>
              <a:t>1,000 Tennessee Residents</a:t>
            </a:r>
          </a:p>
          <a:p>
            <a:pPr algn="ctr"/>
            <a:r>
              <a:rPr lang="en-US" sz="2200" b="1" dirty="0" smtClean="0"/>
              <a:t>813 Tennessee Registered Voters</a:t>
            </a:r>
            <a:endParaRPr lang="en-US" sz="2200" b="1" dirty="0"/>
          </a:p>
        </p:txBody>
      </p:sp>
    </p:spTree>
    <p:extLst>
      <p:ext uri="{BB962C8B-B14F-4D97-AF65-F5344CB8AC3E}">
        <p14:creationId xmlns="" xmlns:p14="http://schemas.microsoft.com/office/powerpoint/2010/main" val="3117227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387" y="5964952"/>
            <a:ext cx="9219129" cy="724015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" y="68240"/>
            <a:ext cx="7656394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latin typeface="Georgia" pitchFamily="18" charset="0"/>
                <a:cs typeface="David" pitchFamily="34" charset="-79"/>
              </a:rPr>
              <a:t>Approval of State Figures by Party ID</a:t>
            </a:r>
          </a:p>
          <a:p>
            <a:pPr algn="ctr"/>
            <a:r>
              <a:rPr lang="en-US" dirty="0" smtClean="0">
                <a:latin typeface="Georgia" pitchFamily="18" charset="0"/>
                <a:cs typeface="David" pitchFamily="34" charset="-79"/>
              </a:rPr>
              <a:t>Among TN Registered Voters</a:t>
            </a:r>
            <a:endParaRPr lang="en-US" dirty="0">
              <a:latin typeface="Georgia" pitchFamily="18" charset="0"/>
              <a:cs typeface="David" pitchFamily="34" charset="-79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165075" y="0"/>
            <a:ext cx="1978925" cy="646331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200" dirty="0" smtClean="0">
                <a:latin typeface="Georgia" pitchFamily="18" charset="0"/>
                <a:cs typeface="Arial" pitchFamily="34" charset="0"/>
              </a:rPr>
              <a:t>Source : VU Poll</a:t>
            </a:r>
          </a:p>
          <a:p>
            <a:pPr algn="r"/>
            <a:r>
              <a:rPr lang="en-US" sz="1200" dirty="0" smtClean="0">
                <a:latin typeface="Georgia" pitchFamily="18" charset="0"/>
                <a:cs typeface="Arial" pitchFamily="34" charset="0"/>
              </a:rPr>
              <a:t>May 2013 </a:t>
            </a:r>
          </a:p>
          <a:p>
            <a:pPr algn="r"/>
            <a:r>
              <a:rPr lang="en-US" sz="1200" dirty="0" smtClean="0">
                <a:latin typeface="Georgia" pitchFamily="18" charset="0"/>
                <a:cs typeface="Arial" pitchFamily="34" charset="0"/>
              </a:rPr>
              <a:t>N = 813; </a:t>
            </a:r>
            <a:r>
              <a:rPr lang="en-US" sz="1200" dirty="0" err="1" smtClean="0">
                <a:latin typeface="Georgia" pitchFamily="18" charset="0"/>
                <a:cs typeface="Arial" pitchFamily="34" charset="0"/>
              </a:rPr>
              <a:t>MoE</a:t>
            </a:r>
            <a:r>
              <a:rPr lang="en-US" sz="1200" dirty="0" smtClean="0">
                <a:latin typeface="Georgia" pitchFamily="18" charset="0"/>
                <a:cs typeface="Arial" pitchFamily="34" charset="0"/>
              </a:rPr>
              <a:t>: +/- 4.0%</a:t>
            </a:r>
            <a:endParaRPr lang="en-US" sz="1200" dirty="0">
              <a:latin typeface="Georgia" pitchFamily="18" charset="0"/>
              <a:cs typeface="Arial" pitchFamily="34" charset="0"/>
            </a:endParaRPr>
          </a:p>
        </p:txBody>
      </p:sp>
      <p:graphicFrame>
        <p:nvGraphicFramePr>
          <p:cNvPr id="7" name="Chart 6"/>
          <p:cNvGraphicFramePr/>
          <p:nvPr/>
        </p:nvGraphicFramePr>
        <p:xfrm>
          <a:off x="1" y="890032"/>
          <a:ext cx="9143999" cy="50749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="" xmlns:p14="http://schemas.microsoft.com/office/powerpoint/2010/main" val="887015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387" y="5964952"/>
            <a:ext cx="9219129" cy="724015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-19387" y="288205"/>
            <a:ext cx="7615941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latin typeface="Georgia" pitchFamily="18" charset="0"/>
                <a:cs typeface="David" pitchFamily="34" charset="-79"/>
              </a:rPr>
              <a:t>Approval of </a:t>
            </a:r>
            <a:r>
              <a:rPr lang="en-US" sz="2800" dirty="0" err="1" smtClean="0">
                <a:latin typeface="Georgia" pitchFamily="18" charset="0"/>
                <a:cs typeface="David" pitchFamily="34" charset="-79"/>
              </a:rPr>
              <a:t>Haslam</a:t>
            </a:r>
            <a:r>
              <a:rPr lang="en-US" sz="2800" dirty="0" smtClean="0">
                <a:latin typeface="Georgia" pitchFamily="18" charset="0"/>
                <a:cs typeface="David" pitchFamily="34" charset="-79"/>
              </a:rPr>
              <a:t> and Knowledge of Department of Children Services Investigation</a:t>
            </a:r>
          </a:p>
          <a:p>
            <a:pPr algn="ctr"/>
            <a:r>
              <a:rPr lang="en-US" dirty="0" smtClean="0">
                <a:latin typeface="Georgia" pitchFamily="18" charset="0"/>
                <a:cs typeface="David" pitchFamily="34" charset="-79"/>
              </a:rPr>
              <a:t>Among TN Registered Voters</a:t>
            </a:r>
            <a:endParaRPr lang="en-US" dirty="0">
              <a:latin typeface="Georgia" pitchFamily="18" charset="0"/>
              <a:cs typeface="David" pitchFamily="34" charset="-79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216726" y="68240"/>
            <a:ext cx="1983016" cy="646331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200" dirty="0" smtClean="0">
                <a:latin typeface="Georgia" pitchFamily="18" charset="0"/>
                <a:cs typeface="Arial" pitchFamily="34" charset="0"/>
              </a:rPr>
              <a:t>Source : VU Poll</a:t>
            </a:r>
          </a:p>
          <a:p>
            <a:pPr algn="r"/>
            <a:r>
              <a:rPr lang="en-US" sz="1200" dirty="0" smtClean="0">
                <a:latin typeface="Georgia" pitchFamily="18" charset="0"/>
                <a:cs typeface="Arial" pitchFamily="34" charset="0"/>
              </a:rPr>
              <a:t>May 2013 </a:t>
            </a:r>
          </a:p>
          <a:p>
            <a:pPr algn="r"/>
            <a:r>
              <a:rPr lang="en-US" sz="1200" dirty="0" smtClean="0">
                <a:latin typeface="Georgia" pitchFamily="18" charset="0"/>
                <a:cs typeface="Arial" pitchFamily="34" charset="0"/>
              </a:rPr>
              <a:t>N = 813; </a:t>
            </a:r>
            <a:r>
              <a:rPr lang="en-US" sz="1200" dirty="0" err="1" smtClean="0">
                <a:latin typeface="Georgia" pitchFamily="18" charset="0"/>
                <a:cs typeface="Arial" pitchFamily="34" charset="0"/>
              </a:rPr>
              <a:t>MoE</a:t>
            </a:r>
            <a:r>
              <a:rPr lang="en-US" sz="1200" dirty="0" smtClean="0">
                <a:latin typeface="Georgia" pitchFamily="18" charset="0"/>
                <a:cs typeface="Arial" pitchFamily="34" charset="0"/>
              </a:rPr>
              <a:t>: +/- 4.0%</a:t>
            </a:r>
            <a:endParaRPr lang="en-US" sz="1200" dirty="0">
              <a:latin typeface="Georgia" pitchFamily="18" charset="0"/>
              <a:cs typeface="Arial" pitchFamily="34" charset="0"/>
            </a:endParaRPr>
          </a:p>
        </p:txBody>
      </p:sp>
      <p:graphicFrame>
        <p:nvGraphicFramePr>
          <p:cNvPr id="7" name="Chart 6"/>
          <p:cNvGraphicFramePr/>
          <p:nvPr/>
        </p:nvGraphicFramePr>
        <p:xfrm>
          <a:off x="0" y="1296327"/>
          <a:ext cx="9144000" cy="46686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="" xmlns:p14="http://schemas.microsoft.com/office/powerpoint/2010/main" val="887015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387" y="5964952"/>
            <a:ext cx="9219129" cy="724015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910687" y="104578"/>
            <a:ext cx="57457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latin typeface="Georgia" pitchFamily="18" charset="0"/>
                <a:cs typeface="David" pitchFamily="34" charset="-79"/>
              </a:rPr>
              <a:t>Approval of Republican Governors</a:t>
            </a:r>
            <a:endParaRPr lang="en-US" dirty="0">
              <a:latin typeface="Georgia" pitchFamily="18" charset="0"/>
              <a:cs typeface="David" pitchFamily="34" charset="-79"/>
            </a:endParaRPr>
          </a:p>
        </p:txBody>
      </p:sp>
      <p:graphicFrame>
        <p:nvGraphicFramePr>
          <p:cNvPr id="8" name="Chart 7"/>
          <p:cNvGraphicFramePr/>
          <p:nvPr>
            <p:extLst>
              <p:ext uri="{D42A27DB-BD31-4B8C-83A1-F6EECF244321}">
                <p14:modId xmlns="" xmlns:p14="http://schemas.microsoft.com/office/powerpoint/2010/main" val="723414450"/>
              </p:ext>
            </p:extLst>
          </p:nvPr>
        </p:nvGraphicFramePr>
        <p:xfrm>
          <a:off x="114300" y="627798"/>
          <a:ext cx="8915400" cy="53371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="" xmlns:p14="http://schemas.microsoft.com/office/powerpoint/2010/main" val="887015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387" y="5964952"/>
            <a:ext cx="9219129" cy="724015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910687" y="68240"/>
            <a:ext cx="574570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latin typeface="Georgia" pitchFamily="18" charset="0"/>
                <a:cs typeface="David" pitchFamily="34" charset="-79"/>
              </a:rPr>
              <a:t>Approval of Federal Figures</a:t>
            </a:r>
          </a:p>
          <a:p>
            <a:pPr algn="ctr"/>
            <a:r>
              <a:rPr lang="en-US" dirty="0" smtClean="0">
                <a:latin typeface="Georgia" pitchFamily="18" charset="0"/>
                <a:cs typeface="David" pitchFamily="34" charset="-79"/>
              </a:rPr>
              <a:t>By Party ID Among TN Registered Voters</a:t>
            </a:r>
            <a:endParaRPr lang="en-US" dirty="0">
              <a:latin typeface="Georgia" pitchFamily="18" charset="0"/>
              <a:cs typeface="David" pitchFamily="34" charset="-79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165075" y="0"/>
            <a:ext cx="1978925" cy="646331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200" dirty="0" smtClean="0">
                <a:latin typeface="Georgia" pitchFamily="18" charset="0"/>
                <a:cs typeface="Arial" pitchFamily="34" charset="0"/>
              </a:rPr>
              <a:t>Source : VU Poll</a:t>
            </a:r>
          </a:p>
          <a:p>
            <a:pPr algn="r"/>
            <a:r>
              <a:rPr lang="en-US" sz="1200" dirty="0" smtClean="0">
                <a:latin typeface="Georgia" pitchFamily="18" charset="0"/>
                <a:cs typeface="Arial" pitchFamily="34" charset="0"/>
              </a:rPr>
              <a:t>May 2013 </a:t>
            </a:r>
          </a:p>
          <a:p>
            <a:pPr algn="r"/>
            <a:r>
              <a:rPr lang="en-US" sz="1200" dirty="0" smtClean="0">
                <a:latin typeface="Georgia" pitchFamily="18" charset="0"/>
                <a:cs typeface="Arial" pitchFamily="34" charset="0"/>
              </a:rPr>
              <a:t>N = 813; </a:t>
            </a:r>
            <a:r>
              <a:rPr lang="en-US" sz="1200" dirty="0" err="1" smtClean="0">
                <a:latin typeface="Georgia" pitchFamily="18" charset="0"/>
                <a:cs typeface="Arial" pitchFamily="34" charset="0"/>
              </a:rPr>
              <a:t>MoE</a:t>
            </a:r>
            <a:r>
              <a:rPr lang="en-US" sz="1200" dirty="0" smtClean="0">
                <a:latin typeface="Georgia" pitchFamily="18" charset="0"/>
                <a:cs typeface="Arial" pitchFamily="34" charset="0"/>
              </a:rPr>
              <a:t>: +/- 4.0%</a:t>
            </a:r>
            <a:endParaRPr lang="en-US" sz="1200" dirty="0">
              <a:latin typeface="Georgia" pitchFamily="18" charset="0"/>
              <a:cs typeface="Arial" pitchFamily="34" charset="0"/>
            </a:endParaRPr>
          </a:p>
        </p:txBody>
      </p:sp>
      <p:graphicFrame>
        <p:nvGraphicFramePr>
          <p:cNvPr id="10" name="Chart 9"/>
          <p:cNvGraphicFramePr/>
          <p:nvPr>
            <p:extLst>
              <p:ext uri="{D42A27DB-BD31-4B8C-83A1-F6EECF244321}">
                <p14:modId xmlns="" xmlns:p14="http://schemas.microsoft.com/office/powerpoint/2010/main" val="842830912"/>
              </p:ext>
            </p:extLst>
          </p:nvPr>
        </p:nvGraphicFramePr>
        <p:xfrm>
          <a:off x="0" y="899237"/>
          <a:ext cx="9143999" cy="50657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="" xmlns:p14="http://schemas.microsoft.com/office/powerpoint/2010/main" val="887015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387" y="5964952"/>
            <a:ext cx="9219129" cy="724015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910687" y="68240"/>
            <a:ext cx="574570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latin typeface="Georgia" pitchFamily="18" charset="0"/>
                <a:cs typeface="David" pitchFamily="34" charset="-79"/>
              </a:rPr>
              <a:t>State Government Priorities</a:t>
            </a:r>
          </a:p>
          <a:p>
            <a:pPr algn="ctr"/>
            <a:r>
              <a:rPr lang="en-US" dirty="0" smtClean="0">
                <a:latin typeface="Georgia" pitchFamily="18" charset="0"/>
                <a:cs typeface="David" pitchFamily="34" charset="-79"/>
              </a:rPr>
              <a:t>Among TN Registered Voters</a:t>
            </a:r>
            <a:endParaRPr lang="en-US" dirty="0">
              <a:latin typeface="Georgia" pitchFamily="18" charset="0"/>
              <a:cs typeface="David" pitchFamily="34" charset="-79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165075" y="0"/>
            <a:ext cx="1978925" cy="646331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200" dirty="0" smtClean="0">
                <a:latin typeface="Georgia" pitchFamily="18" charset="0"/>
                <a:cs typeface="Arial" pitchFamily="34" charset="0"/>
              </a:rPr>
              <a:t>Source : VU Poll</a:t>
            </a:r>
          </a:p>
          <a:p>
            <a:pPr algn="r"/>
            <a:r>
              <a:rPr lang="en-US" sz="1200" dirty="0" smtClean="0">
                <a:latin typeface="Georgia" pitchFamily="18" charset="0"/>
                <a:cs typeface="Arial" pitchFamily="34" charset="0"/>
              </a:rPr>
              <a:t>May 2013 </a:t>
            </a:r>
          </a:p>
          <a:p>
            <a:pPr algn="r"/>
            <a:r>
              <a:rPr lang="en-US" sz="1200" dirty="0" smtClean="0">
                <a:latin typeface="Georgia" pitchFamily="18" charset="0"/>
                <a:cs typeface="Arial" pitchFamily="34" charset="0"/>
              </a:rPr>
              <a:t>N = 813; </a:t>
            </a:r>
            <a:r>
              <a:rPr lang="en-US" sz="1200" dirty="0" err="1" smtClean="0">
                <a:latin typeface="Georgia" pitchFamily="18" charset="0"/>
                <a:cs typeface="Arial" pitchFamily="34" charset="0"/>
              </a:rPr>
              <a:t>MoE</a:t>
            </a:r>
            <a:r>
              <a:rPr lang="en-US" sz="1200" dirty="0" smtClean="0">
                <a:latin typeface="Georgia" pitchFamily="18" charset="0"/>
                <a:cs typeface="Arial" pitchFamily="34" charset="0"/>
              </a:rPr>
              <a:t>: +/- 4.0%</a:t>
            </a:r>
            <a:endParaRPr lang="en-US" sz="1200" dirty="0">
              <a:latin typeface="Georgia" pitchFamily="18" charset="0"/>
              <a:cs typeface="Arial" pitchFamily="34" charset="0"/>
            </a:endParaRPr>
          </a:p>
        </p:txBody>
      </p:sp>
      <p:graphicFrame>
        <p:nvGraphicFramePr>
          <p:cNvPr id="6" name="Chart 5"/>
          <p:cNvGraphicFramePr/>
          <p:nvPr>
            <p:extLst>
              <p:ext uri="{D42A27DB-BD31-4B8C-83A1-F6EECF244321}">
                <p14:modId xmlns="" xmlns:p14="http://schemas.microsoft.com/office/powerpoint/2010/main" val="2845565547"/>
              </p:ext>
            </p:extLst>
          </p:nvPr>
        </p:nvGraphicFramePr>
        <p:xfrm>
          <a:off x="177421" y="899237"/>
          <a:ext cx="8775510" cy="50657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="" xmlns:p14="http://schemas.microsoft.com/office/powerpoint/2010/main" val="887015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387" y="5964952"/>
            <a:ext cx="9219129" cy="724015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910687" y="68240"/>
            <a:ext cx="574570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latin typeface="Georgia" pitchFamily="18" charset="0"/>
                <a:cs typeface="David" pitchFamily="34" charset="-79"/>
              </a:rPr>
              <a:t>Support for </a:t>
            </a:r>
            <a:r>
              <a:rPr lang="en-US" sz="2800" dirty="0" smtClean="0">
                <a:latin typeface="Georgia" pitchFamily="18" charset="0"/>
                <a:cs typeface="David" pitchFamily="34" charset="-79"/>
              </a:rPr>
              <a:t>Guns</a:t>
            </a:r>
            <a:endParaRPr lang="en-US" sz="2800" dirty="0" smtClean="0">
              <a:latin typeface="Georgia" pitchFamily="18" charset="0"/>
              <a:cs typeface="David" pitchFamily="34" charset="-79"/>
            </a:endParaRPr>
          </a:p>
          <a:p>
            <a:pPr algn="ctr"/>
            <a:r>
              <a:rPr lang="en-US" dirty="0" smtClean="0">
                <a:latin typeface="Georgia" pitchFamily="18" charset="0"/>
                <a:cs typeface="David" pitchFamily="34" charset="-79"/>
              </a:rPr>
              <a:t>Among TN Registered Voters</a:t>
            </a:r>
            <a:endParaRPr lang="en-US" dirty="0">
              <a:latin typeface="Georgia" pitchFamily="18" charset="0"/>
              <a:cs typeface="David" pitchFamily="34" charset="-79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165075" y="0"/>
            <a:ext cx="1978925" cy="646331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200" dirty="0" smtClean="0">
                <a:latin typeface="Georgia" pitchFamily="18" charset="0"/>
                <a:cs typeface="Arial" pitchFamily="34" charset="0"/>
              </a:rPr>
              <a:t>Source : VU Poll</a:t>
            </a:r>
          </a:p>
          <a:p>
            <a:pPr algn="r"/>
            <a:r>
              <a:rPr lang="en-US" sz="1200" dirty="0" smtClean="0">
                <a:latin typeface="Georgia" pitchFamily="18" charset="0"/>
                <a:cs typeface="Arial" pitchFamily="34" charset="0"/>
              </a:rPr>
              <a:t>May 2013 </a:t>
            </a:r>
          </a:p>
          <a:p>
            <a:pPr algn="r"/>
            <a:r>
              <a:rPr lang="en-US" sz="1200" dirty="0" smtClean="0">
                <a:latin typeface="Georgia" pitchFamily="18" charset="0"/>
                <a:cs typeface="Arial" pitchFamily="34" charset="0"/>
              </a:rPr>
              <a:t>N = 813; </a:t>
            </a:r>
            <a:r>
              <a:rPr lang="en-US" sz="1200" dirty="0" err="1" smtClean="0">
                <a:latin typeface="Georgia" pitchFamily="18" charset="0"/>
                <a:cs typeface="Arial" pitchFamily="34" charset="0"/>
              </a:rPr>
              <a:t>MoE</a:t>
            </a:r>
            <a:r>
              <a:rPr lang="en-US" sz="1200" dirty="0" smtClean="0">
                <a:latin typeface="Georgia" pitchFamily="18" charset="0"/>
                <a:cs typeface="Arial" pitchFamily="34" charset="0"/>
              </a:rPr>
              <a:t>: +/- 4.0%</a:t>
            </a:r>
            <a:endParaRPr lang="en-US" sz="1200" dirty="0">
              <a:latin typeface="Georgia" pitchFamily="18" charset="0"/>
              <a:cs typeface="Arial" pitchFamily="34" charset="0"/>
            </a:endParaRPr>
          </a:p>
        </p:txBody>
      </p:sp>
      <p:graphicFrame>
        <p:nvGraphicFramePr>
          <p:cNvPr id="7" name="Chart 6"/>
          <p:cNvGraphicFramePr/>
          <p:nvPr>
            <p:extLst>
              <p:ext uri="{D42A27DB-BD31-4B8C-83A1-F6EECF244321}">
                <p14:modId xmlns="" xmlns:p14="http://schemas.microsoft.com/office/powerpoint/2010/main" val="1240434000"/>
              </p:ext>
            </p:extLst>
          </p:nvPr>
        </p:nvGraphicFramePr>
        <p:xfrm>
          <a:off x="177420" y="1014412"/>
          <a:ext cx="8778239" cy="4829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="" xmlns:p14="http://schemas.microsoft.com/office/powerpoint/2010/main" val="887015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387" y="5964952"/>
            <a:ext cx="9219129" cy="724015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27797" y="68240"/>
            <a:ext cx="8327862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latin typeface="Georgia" pitchFamily="18" charset="0"/>
                <a:cs typeface="David" pitchFamily="34" charset="-79"/>
              </a:rPr>
              <a:t>Health Insurance Exchanges and Medicaid</a:t>
            </a:r>
          </a:p>
          <a:p>
            <a:pPr algn="ctr"/>
            <a:r>
              <a:rPr lang="en-US" dirty="0" smtClean="0">
                <a:latin typeface="Georgia" pitchFamily="18" charset="0"/>
                <a:cs typeface="David" pitchFamily="34" charset="-79"/>
              </a:rPr>
              <a:t>Among TN Registered Voters</a:t>
            </a:r>
            <a:endParaRPr lang="en-US" dirty="0">
              <a:latin typeface="Georgia" pitchFamily="18" charset="0"/>
              <a:cs typeface="David" pitchFamily="34" charset="-79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0" y="5318620"/>
            <a:ext cx="1978925" cy="646331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200" dirty="0" smtClean="0">
                <a:latin typeface="Georgia" pitchFamily="18" charset="0"/>
                <a:cs typeface="Arial" pitchFamily="34" charset="0"/>
              </a:rPr>
              <a:t>Source : VU Poll</a:t>
            </a:r>
          </a:p>
          <a:p>
            <a:pPr algn="r"/>
            <a:r>
              <a:rPr lang="en-US" sz="1200" dirty="0" smtClean="0">
                <a:latin typeface="Georgia" pitchFamily="18" charset="0"/>
                <a:cs typeface="Arial" pitchFamily="34" charset="0"/>
              </a:rPr>
              <a:t>May 2013 </a:t>
            </a:r>
          </a:p>
          <a:p>
            <a:pPr algn="r"/>
            <a:r>
              <a:rPr lang="en-US" sz="1200" dirty="0" smtClean="0">
                <a:latin typeface="Georgia" pitchFamily="18" charset="0"/>
                <a:cs typeface="Arial" pitchFamily="34" charset="0"/>
              </a:rPr>
              <a:t>N = 813; </a:t>
            </a:r>
            <a:r>
              <a:rPr lang="en-US" sz="1200" dirty="0" err="1" smtClean="0">
                <a:latin typeface="Georgia" pitchFamily="18" charset="0"/>
                <a:cs typeface="Arial" pitchFamily="34" charset="0"/>
              </a:rPr>
              <a:t>MoE</a:t>
            </a:r>
            <a:r>
              <a:rPr lang="en-US" sz="1200" dirty="0" smtClean="0">
                <a:latin typeface="Georgia" pitchFamily="18" charset="0"/>
                <a:cs typeface="Arial" pitchFamily="34" charset="0"/>
              </a:rPr>
              <a:t>: +/- 4.0%</a:t>
            </a:r>
            <a:endParaRPr lang="en-US" sz="1200" dirty="0">
              <a:latin typeface="Georgia" pitchFamily="18" charset="0"/>
              <a:cs typeface="Arial" pitchFamily="34" charset="0"/>
            </a:endParaRPr>
          </a:p>
        </p:txBody>
      </p:sp>
      <p:graphicFrame>
        <p:nvGraphicFramePr>
          <p:cNvPr id="7" name="Chart 6"/>
          <p:cNvGraphicFramePr/>
          <p:nvPr/>
        </p:nvGraphicFramePr>
        <p:xfrm>
          <a:off x="-19387" y="868458"/>
          <a:ext cx="9219129" cy="50964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="" xmlns:p14="http://schemas.microsoft.com/office/powerpoint/2010/main" val="887015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387" y="5964952"/>
            <a:ext cx="9219129" cy="724015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910687" y="68240"/>
            <a:ext cx="574570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latin typeface="Georgia" pitchFamily="18" charset="0"/>
                <a:cs typeface="David" pitchFamily="34" charset="-79"/>
              </a:rPr>
              <a:t>Education in Tennessee</a:t>
            </a:r>
          </a:p>
          <a:p>
            <a:pPr algn="ctr"/>
            <a:r>
              <a:rPr lang="en-US" dirty="0" smtClean="0">
                <a:latin typeface="Georgia" pitchFamily="18" charset="0"/>
                <a:cs typeface="David" pitchFamily="34" charset="-79"/>
              </a:rPr>
              <a:t>Among TN Registered Voters</a:t>
            </a:r>
            <a:endParaRPr lang="en-US" dirty="0">
              <a:latin typeface="Georgia" pitchFamily="18" charset="0"/>
              <a:cs typeface="David" pitchFamily="34" charset="-79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165075" y="0"/>
            <a:ext cx="1978925" cy="646331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200" dirty="0" smtClean="0">
                <a:latin typeface="Georgia" pitchFamily="18" charset="0"/>
                <a:cs typeface="Arial" pitchFamily="34" charset="0"/>
              </a:rPr>
              <a:t>Source : VU Poll</a:t>
            </a:r>
          </a:p>
          <a:p>
            <a:pPr algn="r"/>
            <a:r>
              <a:rPr lang="en-US" sz="1200" dirty="0" smtClean="0">
                <a:latin typeface="Georgia" pitchFamily="18" charset="0"/>
                <a:cs typeface="Arial" pitchFamily="34" charset="0"/>
              </a:rPr>
              <a:t>May 2013 </a:t>
            </a:r>
          </a:p>
          <a:p>
            <a:pPr algn="r"/>
            <a:r>
              <a:rPr lang="en-US" sz="1200" dirty="0" smtClean="0">
                <a:latin typeface="Georgia" pitchFamily="18" charset="0"/>
                <a:cs typeface="Arial" pitchFamily="34" charset="0"/>
              </a:rPr>
              <a:t>N = 813; </a:t>
            </a:r>
            <a:r>
              <a:rPr lang="en-US" sz="1200" dirty="0" err="1" smtClean="0">
                <a:latin typeface="Georgia" pitchFamily="18" charset="0"/>
                <a:cs typeface="Arial" pitchFamily="34" charset="0"/>
              </a:rPr>
              <a:t>MoE</a:t>
            </a:r>
            <a:r>
              <a:rPr lang="en-US" sz="1200" dirty="0" smtClean="0">
                <a:latin typeface="Georgia" pitchFamily="18" charset="0"/>
                <a:cs typeface="Arial" pitchFamily="34" charset="0"/>
              </a:rPr>
              <a:t>: +/- 4.0%</a:t>
            </a:r>
            <a:endParaRPr lang="en-US" sz="1200" dirty="0">
              <a:latin typeface="Georgia" pitchFamily="18" charset="0"/>
              <a:cs typeface="Arial" pitchFamily="34" charset="0"/>
            </a:endParaRPr>
          </a:p>
        </p:txBody>
      </p:sp>
      <p:graphicFrame>
        <p:nvGraphicFramePr>
          <p:cNvPr id="7" name="Chart 6"/>
          <p:cNvGraphicFramePr/>
          <p:nvPr>
            <p:extLst>
              <p:ext uri="{D42A27DB-BD31-4B8C-83A1-F6EECF244321}">
                <p14:modId xmlns="" xmlns:p14="http://schemas.microsoft.com/office/powerpoint/2010/main" val="258160988"/>
              </p:ext>
            </p:extLst>
          </p:nvPr>
        </p:nvGraphicFramePr>
        <p:xfrm>
          <a:off x="-1" y="646330"/>
          <a:ext cx="9116703" cy="53049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="" xmlns:p14="http://schemas.microsoft.com/office/powerpoint/2010/main" val="887015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387" y="5964952"/>
            <a:ext cx="9219129" cy="724015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910687" y="68240"/>
            <a:ext cx="574570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latin typeface="Georgia" pitchFamily="18" charset="0"/>
                <a:cs typeface="David" pitchFamily="34" charset="-79"/>
              </a:rPr>
              <a:t>Taxes in Tennessee</a:t>
            </a:r>
          </a:p>
          <a:p>
            <a:pPr algn="ctr"/>
            <a:r>
              <a:rPr lang="en-US" dirty="0" smtClean="0">
                <a:latin typeface="Georgia" pitchFamily="18" charset="0"/>
                <a:cs typeface="David" pitchFamily="34" charset="-79"/>
              </a:rPr>
              <a:t>Among TN Registered Voters</a:t>
            </a:r>
            <a:endParaRPr lang="en-US" dirty="0">
              <a:latin typeface="Georgia" pitchFamily="18" charset="0"/>
              <a:cs typeface="David" pitchFamily="34" charset="-79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165075" y="0"/>
            <a:ext cx="1978925" cy="646331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200" dirty="0" smtClean="0">
                <a:latin typeface="Georgia" pitchFamily="18" charset="0"/>
                <a:cs typeface="Arial" pitchFamily="34" charset="0"/>
              </a:rPr>
              <a:t>Source : VU Poll</a:t>
            </a:r>
          </a:p>
          <a:p>
            <a:pPr algn="r"/>
            <a:r>
              <a:rPr lang="en-US" sz="1200" dirty="0" smtClean="0">
                <a:latin typeface="Georgia" pitchFamily="18" charset="0"/>
                <a:cs typeface="Arial" pitchFamily="34" charset="0"/>
              </a:rPr>
              <a:t>May 2013 </a:t>
            </a:r>
          </a:p>
          <a:p>
            <a:pPr algn="r"/>
            <a:r>
              <a:rPr lang="en-US" sz="1200" dirty="0" smtClean="0">
                <a:latin typeface="Georgia" pitchFamily="18" charset="0"/>
                <a:cs typeface="Arial" pitchFamily="34" charset="0"/>
              </a:rPr>
              <a:t>N = 813; </a:t>
            </a:r>
            <a:r>
              <a:rPr lang="en-US" sz="1200" dirty="0" err="1" smtClean="0">
                <a:latin typeface="Georgia" pitchFamily="18" charset="0"/>
                <a:cs typeface="Arial" pitchFamily="34" charset="0"/>
              </a:rPr>
              <a:t>MoE</a:t>
            </a:r>
            <a:r>
              <a:rPr lang="en-US" sz="1200" dirty="0" smtClean="0">
                <a:latin typeface="Georgia" pitchFamily="18" charset="0"/>
                <a:cs typeface="Arial" pitchFamily="34" charset="0"/>
              </a:rPr>
              <a:t>: +/- 4.0%</a:t>
            </a:r>
            <a:endParaRPr lang="en-US" sz="1200" dirty="0">
              <a:latin typeface="Georgia" pitchFamily="18" charset="0"/>
              <a:cs typeface="Arial" pitchFamily="34" charset="0"/>
            </a:endParaRPr>
          </a:p>
        </p:txBody>
      </p:sp>
      <p:graphicFrame>
        <p:nvGraphicFramePr>
          <p:cNvPr id="14" name="Chart 13"/>
          <p:cNvGraphicFramePr/>
          <p:nvPr/>
        </p:nvGraphicFramePr>
        <p:xfrm>
          <a:off x="436728" y="899237"/>
          <a:ext cx="8229599" cy="40139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436728" y="4913194"/>
            <a:ext cx="82295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latin typeface="Kokila" pitchFamily="34" charset="0"/>
                <a:cs typeface="Kokila" pitchFamily="34" charset="0"/>
              </a:rPr>
              <a:t>How do you think the amount of taxation in the state compares to that of other states in the U.S.? </a:t>
            </a:r>
            <a:endParaRPr lang="en-US" sz="2400" b="1" dirty="0">
              <a:latin typeface="Kokila" pitchFamily="34" charset="0"/>
              <a:cs typeface="Kokila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887015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387" y="5964952"/>
            <a:ext cx="9219129" cy="724015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-225083" y="68240"/>
            <a:ext cx="7881478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latin typeface="Georgia" pitchFamily="18" charset="0"/>
                <a:cs typeface="David" pitchFamily="34" charset="-79"/>
              </a:rPr>
              <a:t>Taxes in Tennessee by Party Identification</a:t>
            </a:r>
          </a:p>
          <a:p>
            <a:pPr algn="ctr"/>
            <a:r>
              <a:rPr lang="en-US" dirty="0" smtClean="0">
                <a:latin typeface="Georgia" pitchFamily="18" charset="0"/>
                <a:cs typeface="David" pitchFamily="34" charset="-79"/>
              </a:rPr>
              <a:t>Among TN Registered Voters</a:t>
            </a:r>
            <a:endParaRPr lang="en-US" dirty="0">
              <a:latin typeface="Georgia" pitchFamily="18" charset="0"/>
              <a:cs typeface="David" pitchFamily="34" charset="-79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165075" y="0"/>
            <a:ext cx="1978925" cy="646331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200" dirty="0" smtClean="0">
                <a:latin typeface="Georgia" pitchFamily="18" charset="0"/>
                <a:cs typeface="Arial" pitchFamily="34" charset="0"/>
              </a:rPr>
              <a:t>Source : VU Poll</a:t>
            </a:r>
          </a:p>
          <a:p>
            <a:pPr algn="r"/>
            <a:r>
              <a:rPr lang="en-US" sz="1200" dirty="0" smtClean="0">
                <a:latin typeface="Georgia" pitchFamily="18" charset="0"/>
                <a:cs typeface="Arial" pitchFamily="34" charset="0"/>
              </a:rPr>
              <a:t>May 2013 </a:t>
            </a:r>
          </a:p>
          <a:p>
            <a:pPr algn="r"/>
            <a:r>
              <a:rPr lang="en-US" sz="1200" dirty="0" smtClean="0">
                <a:latin typeface="Georgia" pitchFamily="18" charset="0"/>
                <a:cs typeface="Arial" pitchFamily="34" charset="0"/>
              </a:rPr>
              <a:t>N = 813; </a:t>
            </a:r>
            <a:r>
              <a:rPr lang="en-US" sz="1200" dirty="0" err="1" smtClean="0">
                <a:latin typeface="Georgia" pitchFamily="18" charset="0"/>
                <a:cs typeface="Arial" pitchFamily="34" charset="0"/>
              </a:rPr>
              <a:t>MoE</a:t>
            </a:r>
            <a:r>
              <a:rPr lang="en-US" sz="1200" dirty="0" smtClean="0">
                <a:latin typeface="Georgia" pitchFamily="18" charset="0"/>
                <a:cs typeface="Arial" pitchFamily="34" charset="0"/>
              </a:rPr>
              <a:t>: +/- 4.0%</a:t>
            </a:r>
            <a:endParaRPr lang="en-US" sz="1200" dirty="0">
              <a:latin typeface="Georgia" pitchFamily="18" charset="0"/>
              <a:cs typeface="Arial" pitchFamily="34" charset="0"/>
            </a:endParaRPr>
          </a:p>
        </p:txBody>
      </p:sp>
      <p:graphicFrame>
        <p:nvGraphicFramePr>
          <p:cNvPr id="8" name="Chart 7"/>
          <p:cNvGraphicFramePr/>
          <p:nvPr>
            <p:extLst>
              <p:ext uri="{D42A27DB-BD31-4B8C-83A1-F6EECF244321}">
                <p14:modId xmlns="" xmlns:p14="http://schemas.microsoft.com/office/powerpoint/2010/main" val="2710886507"/>
              </p:ext>
            </p:extLst>
          </p:nvPr>
        </p:nvGraphicFramePr>
        <p:xfrm>
          <a:off x="-19387" y="868459"/>
          <a:ext cx="9163387" cy="50964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="" xmlns:p14="http://schemas.microsoft.com/office/powerpoint/2010/main" val="887015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387" y="5964952"/>
            <a:ext cx="9219129" cy="724015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910687" y="68240"/>
            <a:ext cx="574570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latin typeface="Georgia" pitchFamily="18" charset="0"/>
                <a:cs typeface="David" pitchFamily="34" charset="-79"/>
              </a:rPr>
              <a:t>Issues facing the Legislature</a:t>
            </a:r>
          </a:p>
          <a:p>
            <a:pPr algn="ctr"/>
            <a:r>
              <a:rPr lang="en-US" dirty="0" smtClean="0">
                <a:latin typeface="Georgia" pitchFamily="18" charset="0"/>
                <a:cs typeface="David" pitchFamily="34" charset="-79"/>
              </a:rPr>
              <a:t>Among TN Registered Voters</a:t>
            </a:r>
            <a:endParaRPr lang="en-US" dirty="0">
              <a:latin typeface="Georgia" pitchFamily="18" charset="0"/>
              <a:cs typeface="David" pitchFamily="34" charset="-79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165075" y="0"/>
            <a:ext cx="1978925" cy="646331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200" dirty="0" smtClean="0">
                <a:latin typeface="Georgia" pitchFamily="18" charset="0"/>
                <a:cs typeface="Arial" pitchFamily="34" charset="0"/>
              </a:rPr>
              <a:t>Source : VU Poll</a:t>
            </a:r>
          </a:p>
          <a:p>
            <a:pPr algn="r"/>
            <a:r>
              <a:rPr lang="en-US" sz="1200" dirty="0" smtClean="0">
                <a:latin typeface="Georgia" pitchFamily="18" charset="0"/>
                <a:cs typeface="Arial" pitchFamily="34" charset="0"/>
              </a:rPr>
              <a:t>May 2013 </a:t>
            </a:r>
          </a:p>
          <a:p>
            <a:pPr algn="r"/>
            <a:r>
              <a:rPr lang="en-US" sz="1200" dirty="0" smtClean="0">
                <a:latin typeface="Georgia" pitchFamily="18" charset="0"/>
                <a:cs typeface="Arial" pitchFamily="34" charset="0"/>
              </a:rPr>
              <a:t>N = 813; </a:t>
            </a:r>
            <a:r>
              <a:rPr lang="en-US" sz="1200" dirty="0" err="1" smtClean="0">
                <a:latin typeface="Georgia" pitchFamily="18" charset="0"/>
                <a:cs typeface="Arial" pitchFamily="34" charset="0"/>
              </a:rPr>
              <a:t>MoE</a:t>
            </a:r>
            <a:r>
              <a:rPr lang="en-US" sz="1200" dirty="0" smtClean="0">
                <a:latin typeface="Georgia" pitchFamily="18" charset="0"/>
                <a:cs typeface="Arial" pitchFamily="34" charset="0"/>
              </a:rPr>
              <a:t>: +/- 4.0%</a:t>
            </a:r>
            <a:endParaRPr lang="en-US" sz="1200" dirty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318625" y="4949544"/>
            <a:ext cx="26755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latin typeface="Kokila" pitchFamily="34" charset="0"/>
                <a:cs typeface="Kokila" pitchFamily="34" charset="0"/>
              </a:rPr>
              <a:t>State Legislature selects U.S. Senate Nominees</a:t>
            </a:r>
            <a:endParaRPr lang="en-US" sz="2000" b="1" dirty="0">
              <a:latin typeface="Kokila" pitchFamily="34" charset="0"/>
              <a:cs typeface="Kokila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256740" y="4941971"/>
            <a:ext cx="30618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latin typeface="Kokila" pitchFamily="34" charset="0"/>
                <a:cs typeface="Kokila" pitchFamily="34" charset="0"/>
              </a:rPr>
              <a:t>Require employers to allow employees to keep gun in vehicle</a:t>
            </a:r>
            <a:endParaRPr lang="en-US" sz="2000" b="1" dirty="0">
              <a:latin typeface="Kokila" pitchFamily="34" charset="0"/>
              <a:cs typeface="Kokila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813178" y="4941971"/>
            <a:ext cx="219501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latin typeface="Kokila" pitchFamily="34" charset="0"/>
                <a:cs typeface="Kokila" pitchFamily="34" charset="0"/>
              </a:rPr>
              <a:t>Sell Wine in Grocery Stores</a:t>
            </a:r>
            <a:endParaRPr lang="en-US" sz="2000" b="1" dirty="0">
              <a:latin typeface="Kokila" pitchFamily="34" charset="0"/>
              <a:cs typeface="Kokila" pitchFamily="34" charset="0"/>
            </a:endParaRPr>
          </a:p>
        </p:txBody>
      </p:sp>
      <p:graphicFrame>
        <p:nvGraphicFramePr>
          <p:cNvPr id="15" name="Chart 14"/>
          <p:cNvGraphicFramePr/>
          <p:nvPr/>
        </p:nvGraphicFramePr>
        <p:xfrm>
          <a:off x="191069" y="1290638"/>
          <a:ext cx="8693624" cy="36589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="" xmlns:p14="http://schemas.microsoft.com/office/powerpoint/2010/main" val="887015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387" y="5964952"/>
            <a:ext cx="9219129" cy="724015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910687" y="68240"/>
            <a:ext cx="574570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latin typeface="Georgia" pitchFamily="18" charset="0"/>
                <a:cs typeface="David" pitchFamily="34" charset="-79"/>
              </a:rPr>
              <a:t>Online Sales Tax</a:t>
            </a:r>
          </a:p>
          <a:p>
            <a:pPr algn="ctr"/>
            <a:r>
              <a:rPr lang="en-US" dirty="0" smtClean="0">
                <a:latin typeface="Georgia" pitchFamily="18" charset="0"/>
                <a:cs typeface="David" pitchFamily="34" charset="-79"/>
              </a:rPr>
              <a:t>Among TN Registered Voters</a:t>
            </a:r>
            <a:endParaRPr lang="en-US" dirty="0">
              <a:latin typeface="Georgia" pitchFamily="18" charset="0"/>
              <a:cs typeface="David" pitchFamily="34" charset="-79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165075" y="0"/>
            <a:ext cx="1978925" cy="646331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200" dirty="0" smtClean="0">
                <a:latin typeface="Georgia" pitchFamily="18" charset="0"/>
                <a:cs typeface="Arial" pitchFamily="34" charset="0"/>
              </a:rPr>
              <a:t>Source : VU Poll</a:t>
            </a:r>
          </a:p>
          <a:p>
            <a:pPr algn="r"/>
            <a:r>
              <a:rPr lang="en-US" sz="1200" dirty="0" smtClean="0">
                <a:latin typeface="Georgia" pitchFamily="18" charset="0"/>
                <a:cs typeface="Arial" pitchFamily="34" charset="0"/>
              </a:rPr>
              <a:t>May 2013 </a:t>
            </a:r>
          </a:p>
          <a:p>
            <a:pPr algn="r"/>
            <a:r>
              <a:rPr lang="en-US" sz="1200" dirty="0" smtClean="0">
                <a:latin typeface="Georgia" pitchFamily="18" charset="0"/>
                <a:cs typeface="Arial" pitchFamily="34" charset="0"/>
              </a:rPr>
              <a:t>N = 813; </a:t>
            </a:r>
            <a:r>
              <a:rPr lang="en-US" sz="1200" dirty="0" err="1" smtClean="0">
                <a:latin typeface="Georgia" pitchFamily="18" charset="0"/>
                <a:cs typeface="Arial" pitchFamily="34" charset="0"/>
              </a:rPr>
              <a:t>MoE</a:t>
            </a:r>
            <a:r>
              <a:rPr lang="en-US" sz="1200" dirty="0" smtClean="0">
                <a:latin typeface="Georgia" pitchFamily="18" charset="0"/>
                <a:cs typeface="Arial" pitchFamily="34" charset="0"/>
              </a:rPr>
              <a:t>: +/- 4.0%</a:t>
            </a:r>
            <a:endParaRPr lang="en-US" sz="1200" dirty="0">
              <a:latin typeface="Georgia" pitchFamily="18" charset="0"/>
              <a:cs typeface="Arial" pitchFamily="34" charset="0"/>
            </a:endParaRPr>
          </a:p>
        </p:txBody>
      </p:sp>
      <p:graphicFrame>
        <p:nvGraphicFramePr>
          <p:cNvPr id="14" name="Chart 13"/>
          <p:cNvGraphicFramePr/>
          <p:nvPr>
            <p:extLst>
              <p:ext uri="{D42A27DB-BD31-4B8C-83A1-F6EECF244321}">
                <p14:modId xmlns="" xmlns:p14="http://schemas.microsoft.com/office/powerpoint/2010/main" val="3650990076"/>
              </p:ext>
            </p:extLst>
          </p:nvPr>
        </p:nvGraphicFramePr>
        <p:xfrm>
          <a:off x="245660" y="981075"/>
          <a:ext cx="8639606" cy="52968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="" xmlns:p14="http://schemas.microsoft.com/office/powerpoint/2010/main" val="887015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387" y="5964952"/>
            <a:ext cx="9219129" cy="724015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910687" y="230832"/>
            <a:ext cx="574570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latin typeface="Georgia" pitchFamily="18" charset="0"/>
                <a:cs typeface="David" pitchFamily="34" charset="-79"/>
              </a:rPr>
              <a:t>Gay Rights in Tennessee</a:t>
            </a:r>
          </a:p>
          <a:p>
            <a:pPr algn="ctr"/>
            <a:r>
              <a:rPr lang="en-US" dirty="0" smtClean="0">
                <a:latin typeface="Georgia" pitchFamily="18" charset="0"/>
                <a:cs typeface="David" pitchFamily="34" charset="-79"/>
              </a:rPr>
              <a:t>Among TN Registered Voters</a:t>
            </a:r>
            <a:endParaRPr lang="en-US" dirty="0">
              <a:latin typeface="Georgia" pitchFamily="18" charset="0"/>
              <a:cs typeface="David" pitchFamily="34" charset="-79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165075" y="0"/>
            <a:ext cx="1978925" cy="646331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200" dirty="0" smtClean="0">
                <a:latin typeface="Georgia" pitchFamily="18" charset="0"/>
                <a:cs typeface="Arial" pitchFamily="34" charset="0"/>
              </a:rPr>
              <a:t>Source : VU Poll</a:t>
            </a:r>
          </a:p>
          <a:p>
            <a:pPr algn="r"/>
            <a:r>
              <a:rPr lang="en-US" sz="1200" dirty="0" smtClean="0">
                <a:latin typeface="Georgia" pitchFamily="18" charset="0"/>
                <a:cs typeface="Arial" pitchFamily="34" charset="0"/>
              </a:rPr>
              <a:t>May 2013 </a:t>
            </a:r>
          </a:p>
          <a:p>
            <a:pPr algn="r"/>
            <a:r>
              <a:rPr lang="en-US" sz="1200" dirty="0" smtClean="0">
                <a:latin typeface="Georgia" pitchFamily="18" charset="0"/>
                <a:cs typeface="Arial" pitchFamily="34" charset="0"/>
              </a:rPr>
              <a:t>N = 813; </a:t>
            </a:r>
            <a:r>
              <a:rPr lang="en-US" sz="1200" dirty="0" err="1" smtClean="0">
                <a:latin typeface="Georgia" pitchFamily="18" charset="0"/>
                <a:cs typeface="Arial" pitchFamily="34" charset="0"/>
              </a:rPr>
              <a:t>MoE</a:t>
            </a:r>
            <a:r>
              <a:rPr lang="en-US" sz="1200" dirty="0" smtClean="0">
                <a:latin typeface="Georgia" pitchFamily="18" charset="0"/>
                <a:cs typeface="Arial" pitchFamily="34" charset="0"/>
              </a:rPr>
              <a:t>: +/- 4.0%</a:t>
            </a:r>
            <a:endParaRPr lang="en-US" sz="1200" dirty="0">
              <a:latin typeface="Georgia" pitchFamily="18" charset="0"/>
              <a:cs typeface="Arial" pitchFamily="34" charset="0"/>
            </a:endParaRPr>
          </a:p>
        </p:txBody>
      </p:sp>
      <p:graphicFrame>
        <p:nvGraphicFramePr>
          <p:cNvPr id="6" name="Chart 5"/>
          <p:cNvGraphicFramePr/>
          <p:nvPr>
            <p:extLst>
              <p:ext uri="{D42A27DB-BD31-4B8C-83A1-F6EECF244321}">
                <p14:modId xmlns="" xmlns:p14="http://schemas.microsoft.com/office/powerpoint/2010/main" val="3214097730"/>
              </p:ext>
            </p:extLst>
          </p:nvPr>
        </p:nvGraphicFramePr>
        <p:xfrm>
          <a:off x="0" y="899238"/>
          <a:ext cx="9144000" cy="46826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5287932" y="5041622"/>
            <a:ext cx="37542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latin typeface="Kokila" pitchFamily="34" charset="0"/>
                <a:cs typeface="Kokila" pitchFamily="34" charset="0"/>
              </a:rPr>
              <a:t>Should there be health insurance &amp; other employee benefits for gay domestic partners or spouses?</a:t>
            </a:r>
          </a:p>
        </p:txBody>
      </p:sp>
    </p:spTree>
    <p:extLst>
      <p:ext uri="{BB962C8B-B14F-4D97-AF65-F5344CB8AC3E}">
        <p14:creationId xmlns="" xmlns:p14="http://schemas.microsoft.com/office/powerpoint/2010/main" val="887015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203126"/>
            <a:ext cx="8229600" cy="1143000"/>
          </a:xfrm>
        </p:spPr>
        <p:txBody>
          <a:bodyPr>
            <a:normAutofit/>
          </a:bodyPr>
          <a:lstStyle/>
          <a:p>
            <a:r>
              <a:rPr lang="en-US" b="1" dirty="0" smtClean="0"/>
              <a:t>Vanderbilt University Poll</a:t>
            </a:r>
            <a:endParaRPr lang="en-US" b="1" dirty="0"/>
          </a:p>
        </p:txBody>
      </p:sp>
      <p:pic>
        <p:nvPicPr>
          <p:cNvPr id="4" name="Picture 3" descr="CSDI Page Header_P3V3.eps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7228" r="12693"/>
          <a:stretch/>
        </p:blipFill>
        <p:spPr>
          <a:xfrm>
            <a:off x="-89294" y="2831645"/>
            <a:ext cx="9346152" cy="10541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264898" y="4698610"/>
            <a:ext cx="4572000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/>
              <a:t>May 6 – May 13, 2013</a:t>
            </a:r>
          </a:p>
          <a:p>
            <a:pPr algn="ctr"/>
            <a:endParaRPr lang="en-US" dirty="0" smtClean="0"/>
          </a:p>
          <a:p>
            <a:pPr algn="ctr"/>
            <a:r>
              <a:rPr lang="en-US" sz="2200" b="1" dirty="0" smtClean="0"/>
              <a:t>1,000 Tennessee Residents</a:t>
            </a:r>
          </a:p>
          <a:p>
            <a:pPr algn="ctr"/>
            <a:r>
              <a:rPr lang="en-US" sz="2200" b="1" dirty="0" smtClean="0"/>
              <a:t>813 Tennessee Registered Voters</a:t>
            </a:r>
            <a:endParaRPr lang="en-US" sz="2200" b="1" dirty="0"/>
          </a:p>
        </p:txBody>
      </p:sp>
    </p:spTree>
    <p:extLst>
      <p:ext uri="{BB962C8B-B14F-4D97-AF65-F5344CB8AC3E}">
        <p14:creationId xmlns="" xmlns:p14="http://schemas.microsoft.com/office/powerpoint/2010/main" val="3117227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387" y="5964952"/>
            <a:ext cx="9219129" cy="724015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910687" y="68240"/>
            <a:ext cx="574570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latin typeface="Georgia" pitchFamily="18" charset="0"/>
                <a:cs typeface="David" pitchFamily="34" charset="-79"/>
              </a:rPr>
              <a:t>Approval of Federal Figures</a:t>
            </a:r>
          </a:p>
          <a:p>
            <a:pPr algn="ctr"/>
            <a:r>
              <a:rPr lang="en-US" dirty="0" smtClean="0">
                <a:latin typeface="Georgia" pitchFamily="18" charset="0"/>
                <a:cs typeface="David" pitchFamily="34" charset="-79"/>
              </a:rPr>
              <a:t>Among TN Registered Voters</a:t>
            </a:r>
            <a:endParaRPr lang="en-US" dirty="0">
              <a:latin typeface="Georgia" pitchFamily="18" charset="0"/>
              <a:cs typeface="David" pitchFamily="34" charset="-79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165075" y="0"/>
            <a:ext cx="1978925" cy="646331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200" dirty="0" smtClean="0">
                <a:latin typeface="Georgia" pitchFamily="18" charset="0"/>
                <a:cs typeface="Arial" pitchFamily="34" charset="0"/>
              </a:rPr>
              <a:t>Source : VU Poll</a:t>
            </a:r>
          </a:p>
          <a:p>
            <a:pPr algn="r"/>
            <a:r>
              <a:rPr lang="en-US" sz="1200" dirty="0" smtClean="0">
                <a:latin typeface="Georgia" pitchFamily="18" charset="0"/>
                <a:cs typeface="Arial" pitchFamily="34" charset="0"/>
              </a:rPr>
              <a:t>May 2013 </a:t>
            </a:r>
          </a:p>
          <a:p>
            <a:pPr algn="r"/>
            <a:r>
              <a:rPr lang="en-US" sz="1200" dirty="0" smtClean="0">
                <a:latin typeface="Georgia" pitchFamily="18" charset="0"/>
                <a:cs typeface="Arial" pitchFamily="34" charset="0"/>
              </a:rPr>
              <a:t>N = 813; </a:t>
            </a:r>
            <a:r>
              <a:rPr lang="en-US" sz="1200" dirty="0" err="1" smtClean="0">
                <a:latin typeface="Georgia" pitchFamily="18" charset="0"/>
                <a:cs typeface="Arial" pitchFamily="34" charset="0"/>
              </a:rPr>
              <a:t>MoE</a:t>
            </a:r>
            <a:r>
              <a:rPr lang="en-US" sz="1200" dirty="0" smtClean="0">
                <a:latin typeface="Georgia" pitchFamily="18" charset="0"/>
                <a:cs typeface="Arial" pitchFamily="34" charset="0"/>
              </a:rPr>
              <a:t>: +/- 4.0%</a:t>
            </a:r>
            <a:endParaRPr lang="en-US" sz="1200" dirty="0">
              <a:latin typeface="Georgia" pitchFamily="18" charset="0"/>
              <a:cs typeface="Arial" pitchFamily="34" charset="0"/>
            </a:endParaRPr>
          </a:p>
        </p:txBody>
      </p:sp>
      <p:graphicFrame>
        <p:nvGraphicFramePr>
          <p:cNvPr id="6" name="Chart 5"/>
          <p:cNvGraphicFramePr/>
          <p:nvPr/>
        </p:nvGraphicFramePr>
        <p:xfrm>
          <a:off x="0" y="891541"/>
          <a:ext cx="9144000" cy="50734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="" xmlns:p14="http://schemas.microsoft.com/office/powerpoint/2010/main" val="887015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387" y="5964952"/>
            <a:ext cx="9219129" cy="724015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910687" y="68240"/>
            <a:ext cx="574570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latin typeface="Georgia" pitchFamily="18" charset="0"/>
                <a:cs typeface="David" pitchFamily="34" charset="-79"/>
              </a:rPr>
              <a:t>Views of the Economy</a:t>
            </a:r>
          </a:p>
          <a:p>
            <a:pPr algn="ctr"/>
            <a:r>
              <a:rPr lang="en-US" dirty="0" smtClean="0">
                <a:latin typeface="Georgia" pitchFamily="18" charset="0"/>
                <a:cs typeface="David" pitchFamily="34" charset="-79"/>
              </a:rPr>
              <a:t>Among TN Registered Voters</a:t>
            </a:r>
            <a:endParaRPr lang="en-US" dirty="0">
              <a:latin typeface="Georgia" pitchFamily="18" charset="0"/>
              <a:cs typeface="David" pitchFamily="34" charset="-79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165075" y="0"/>
            <a:ext cx="1978925" cy="646331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200" dirty="0" smtClean="0">
                <a:latin typeface="Georgia" pitchFamily="18" charset="0"/>
                <a:cs typeface="Arial" pitchFamily="34" charset="0"/>
              </a:rPr>
              <a:t>Source : VU Poll</a:t>
            </a:r>
          </a:p>
          <a:p>
            <a:pPr algn="r"/>
            <a:r>
              <a:rPr lang="en-US" sz="1200" dirty="0" smtClean="0">
                <a:latin typeface="Georgia" pitchFamily="18" charset="0"/>
                <a:cs typeface="Arial" pitchFamily="34" charset="0"/>
              </a:rPr>
              <a:t>May 2013 </a:t>
            </a:r>
          </a:p>
          <a:p>
            <a:pPr algn="r"/>
            <a:r>
              <a:rPr lang="en-US" sz="1200" dirty="0" smtClean="0">
                <a:latin typeface="Georgia" pitchFamily="18" charset="0"/>
                <a:cs typeface="Arial" pitchFamily="34" charset="0"/>
              </a:rPr>
              <a:t>N = 813; </a:t>
            </a:r>
            <a:r>
              <a:rPr lang="en-US" sz="1200" dirty="0" err="1" smtClean="0">
                <a:latin typeface="Georgia" pitchFamily="18" charset="0"/>
                <a:cs typeface="Arial" pitchFamily="34" charset="0"/>
              </a:rPr>
              <a:t>MoE</a:t>
            </a:r>
            <a:r>
              <a:rPr lang="en-US" sz="1200" dirty="0" smtClean="0">
                <a:latin typeface="Georgia" pitchFamily="18" charset="0"/>
                <a:cs typeface="Arial" pitchFamily="34" charset="0"/>
              </a:rPr>
              <a:t>: +/- 4.0%</a:t>
            </a:r>
            <a:endParaRPr lang="en-US" sz="1200" dirty="0">
              <a:latin typeface="Georgia" pitchFamily="18" charset="0"/>
              <a:cs typeface="Arial" pitchFamily="34" charset="0"/>
            </a:endParaRPr>
          </a:p>
        </p:txBody>
      </p:sp>
      <p:graphicFrame>
        <p:nvGraphicFramePr>
          <p:cNvPr id="8" name="Chart 7"/>
          <p:cNvGraphicFramePr/>
          <p:nvPr>
            <p:extLst>
              <p:ext uri="{D42A27DB-BD31-4B8C-83A1-F6EECF244321}">
                <p14:modId xmlns="" xmlns:p14="http://schemas.microsoft.com/office/powerpoint/2010/main" val="3382071429"/>
              </p:ext>
            </p:extLst>
          </p:nvPr>
        </p:nvGraphicFramePr>
        <p:xfrm>
          <a:off x="163773" y="899236"/>
          <a:ext cx="8775511" cy="50657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="" xmlns:p14="http://schemas.microsoft.com/office/powerpoint/2010/main" val="887015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387" y="5964952"/>
            <a:ext cx="9219129" cy="724015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910687" y="68240"/>
            <a:ext cx="574570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latin typeface="Georgia" pitchFamily="18" charset="0"/>
                <a:cs typeface="David" pitchFamily="34" charset="-79"/>
              </a:rPr>
              <a:t>Views of the Economy</a:t>
            </a:r>
          </a:p>
          <a:p>
            <a:pPr algn="ctr"/>
            <a:r>
              <a:rPr lang="en-US" dirty="0" smtClean="0">
                <a:latin typeface="Georgia" pitchFamily="18" charset="0"/>
                <a:cs typeface="David" pitchFamily="34" charset="-79"/>
              </a:rPr>
              <a:t>Among TN Registered Voters</a:t>
            </a:r>
            <a:endParaRPr lang="en-US" dirty="0">
              <a:latin typeface="Georgia" pitchFamily="18" charset="0"/>
              <a:cs typeface="David" pitchFamily="34" charset="-79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165075" y="0"/>
            <a:ext cx="1978925" cy="646331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200" dirty="0" smtClean="0">
                <a:latin typeface="Georgia" pitchFamily="18" charset="0"/>
                <a:cs typeface="Arial" pitchFamily="34" charset="0"/>
              </a:rPr>
              <a:t>Source : VU Poll</a:t>
            </a:r>
          </a:p>
          <a:p>
            <a:pPr algn="r"/>
            <a:r>
              <a:rPr lang="en-US" sz="1200" dirty="0" smtClean="0">
                <a:latin typeface="Georgia" pitchFamily="18" charset="0"/>
                <a:cs typeface="Arial" pitchFamily="34" charset="0"/>
              </a:rPr>
              <a:t>May 2013 </a:t>
            </a:r>
          </a:p>
          <a:p>
            <a:pPr algn="r"/>
            <a:r>
              <a:rPr lang="en-US" sz="1200" dirty="0" smtClean="0">
                <a:latin typeface="Georgia" pitchFamily="18" charset="0"/>
                <a:cs typeface="Arial" pitchFamily="34" charset="0"/>
              </a:rPr>
              <a:t>N = 813; </a:t>
            </a:r>
            <a:r>
              <a:rPr lang="en-US" sz="1200" dirty="0" err="1" smtClean="0">
                <a:latin typeface="Georgia" pitchFamily="18" charset="0"/>
                <a:cs typeface="Arial" pitchFamily="34" charset="0"/>
              </a:rPr>
              <a:t>MoE</a:t>
            </a:r>
            <a:r>
              <a:rPr lang="en-US" sz="1200" dirty="0" smtClean="0">
                <a:latin typeface="Georgia" pitchFamily="18" charset="0"/>
                <a:cs typeface="Arial" pitchFamily="34" charset="0"/>
              </a:rPr>
              <a:t>: +/- 4.0%</a:t>
            </a:r>
            <a:endParaRPr lang="en-US" sz="1200" dirty="0">
              <a:latin typeface="Georgia" pitchFamily="18" charset="0"/>
              <a:cs typeface="Arial" pitchFamily="34" charset="0"/>
            </a:endParaRPr>
          </a:p>
        </p:txBody>
      </p:sp>
      <p:graphicFrame>
        <p:nvGraphicFramePr>
          <p:cNvPr id="8" name="Chart 7"/>
          <p:cNvGraphicFramePr/>
          <p:nvPr>
            <p:extLst>
              <p:ext uri="{D42A27DB-BD31-4B8C-83A1-F6EECF244321}">
                <p14:modId xmlns="" xmlns:p14="http://schemas.microsoft.com/office/powerpoint/2010/main" val="1712697292"/>
              </p:ext>
            </p:extLst>
          </p:nvPr>
        </p:nvGraphicFramePr>
        <p:xfrm>
          <a:off x="163773" y="899236"/>
          <a:ext cx="8775511" cy="50657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="" xmlns:p14="http://schemas.microsoft.com/office/powerpoint/2010/main" val="887015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387" y="5964952"/>
            <a:ext cx="9219129" cy="724015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01858" y="99017"/>
            <a:ext cx="6545046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latin typeface="Georgia" pitchFamily="18" charset="0"/>
                <a:cs typeface="David" pitchFamily="34" charset="-79"/>
              </a:rPr>
              <a:t>Immigration by Party Identification</a:t>
            </a:r>
          </a:p>
          <a:p>
            <a:pPr algn="ctr"/>
            <a:r>
              <a:rPr lang="en-US" dirty="0" smtClean="0">
                <a:latin typeface="Georgia" pitchFamily="18" charset="0"/>
                <a:cs typeface="David" pitchFamily="34" charset="-79"/>
              </a:rPr>
              <a:t>Among TN Registered Voters</a:t>
            </a:r>
            <a:endParaRPr lang="en-US" dirty="0">
              <a:latin typeface="Georgia" pitchFamily="18" charset="0"/>
              <a:cs typeface="David" pitchFamily="34" charset="-79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165075" y="0"/>
            <a:ext cx="1978925" cy="646331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200" dirty="0" smtClean="0">
                <a:latin typeface="Georgia" pitchFamily="18" charset="0"/>
                <a:cs typeface="Arial" pitchFamily="34" charset="0"/>
              </a:rPr>
              <a:t>Source : VU Poll</a:t>
            </a:r>
          </a:p>
          <a:p>
            <a:pPr algn="r"/>
            <a:r>
              <a:rPr lang="en-US" sz="1200" dirty="0" smtClean="0">
                <a:latin typeface="Georgia" pitchFamily="18" charset="0"/>
                <a:cs typeface="Arial" pitchFamily="34" charset="0"/>
              </a:rPr>
              <a:t>May 2013 </a:t>
            </a:r>
          </a:p>
          <a:p>
            <a:pPr algn="r"/>
            <a:r>
              <a:rPr lang="en-US" sz="1200" dirty="0" smtClean="0">
                <a:latin typeface="Georgia" pitchFamily="18" charset="0"/>
                <a:cs typeface="Arial" pitchFamily="34" charset="0"/>
              </a:rPr>
              <a:t>N = 813; </a:t>
            </a:r>
            <a:r>
              <a:rPr lang="en-US" sz="1200" dirty="0" err="1" smtClean="0">
                <a:latin typeface="Georgia" pitchFamily="18" charset="0"/>
                <a:cs typeface="Arial" pitchFamily="34" charset="0"/>
              </a:rPr>
              <a:t>MoE</a:t>
            </a:r>
            <a:r>
              <a:rPr lang="en-US" sz="1200" dirty="0" smtClean="0">
                <a:latin typeface="Georgia" pitchFamily="18" charset="0"/>
                <a:cs typeface="Arial" pitchFamily="34" charset="0"/>
              </a:rPr>
              <a:t>: +/- 4.0%</a:t>
            </a:r>
            <a:endParaRPr lang="en-US" sz="1200" dirty="0">
              <a:latin typeface="Georgia" pitchFamily="18" charset="0"/>
              <a:cs typeface="Arial" pitchFamily="34" charset="0"/>
            </a:endParaRPr>
          </a:p>
        </p:txBody>
      </p:sp>
      <p:graphicFrame>
        <p:nvGraphicFramePr>
          <p:cNvPr id="12" name="Chart 11"/>
          <p:cNvGraphicFramePr/>
          <p:nvPr>
            <p:extLst>
              <p:ext uri="{D42A27DB-BD31-4B8C-83A1-F6EECF244321}">
                <p14:modId xmlns="" xmlns:p14="http://schemas.microsoft.com/office/powerpoint/2010/main" val="4221753098"/>
              </p:ext>
            </p:extLst>
          </p:nvPr>
        </p:nvGraphicFramePr>
        <p:xfrm>
          <a:off x="0" y="899236"/>
          <a:ext cx="9144000" cy="50657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="" xmlns:p14="http://schemas.microsoft.com/office/powerpoint/2010/main" val="887015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387" y="5964952"/>
            <a:ext cx="9219129" cy="724015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910687" y="68240"/>
            <a:ext cx="574570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latin typeface="Georgia" pitchFamily="18" charset="0"/>
                <a:cs typeface="David" pitchFamily="34" charset="-79"/>
              </a:rPr>
              <a:t>Guns in Tennessee</a:t>
            </a:r>
          </a:p>
          <a:p>
            <a:pPr algn="ctr"/>
            <a:r>
              <a:rPr lang="en-US" dirty="0" smtClean="0">
                <a:latin typeface="Georgia" pitchFamily="18" charset="0"/>
                <a:cs typeface="David" pitchFamily="34" charset="-79"/>
              </a:rPr>
              <a:t>Among TN Registered Voters</a:t>
            </a:r>
            <a:endParaRPr lang="en-US" dirty="0">
              <a:latin typeface="Georgia" pitchFamily="18" charset="0"/>
              <a:cs typeface="David" pitchFamily="34" charset="-79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165075" y="0"/>
            <a:ext cx="1978925" cy="646331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200" dirty="0" smtClean="0">
                <a:latin typeface="Georgia" pitchFamily="18" charset="0"/>
                <a:cs typeface="Arial" pitchFamily="34" charset="0"/>
              </a:rPr>
              <a:t>Source : VU Poll</a:t>
            </a:r>
          </a:p>
          <a:p>
            <a:pPr algn="r"/>
            <a:r>
              <a:rPr lang="en-US" sz="1200" dirty="0" smtClean="0">
                <a:latin typeface="Georgia" pitchFamily="18" charset="0"/>
                <a:cs typeface="Arial" pitchFamily="34" charset="0"/>
              </a:rPr>
              <a:t>May 2013 </a:t>
            </a:r>
          </a:p>
          <a:p>
            <a:pPr algn="r"/>
            <a:r>
              <a:rPr lang="en-US" sz="1200" dirty="0" smtClean="0">
                <a:latin typeface="Georgia" pitchFamily="18" charset="0"/>
                <a:cs typeface="Arial" pitchFamily="34" charset="0"/>
              </a:rPr>
              <a:t>N = 813; </a:t>
            </a:r>
            <a:r>
              <a:rPr lang="en-US" sz="1200" dirty="0" err="1" smtClean="0">
                <a:latin typeface="Georgia" pitchFamily="18" charset="0"/>
                <a:cs typeface="Arial" pitchFamily="34" charset="0"/>
              </a:rPr>
              <a:t>MoE</a:t>
            </a:r>
            <a:r>
              <a:rPr lang="en-US" sz="1200" dirty="0" smtClean="0">
                <a:latin typeface="Georgia" pitchFamily="18" charset="0"/>
                <a:cs typeface="Arial" pitchFamily="34" charset="0"/>
              </a:rPr>
              <a:t>: +/- 4.0%</a:t>
            </a:r>
            <a:endParaRPr lang="en-US" sz="1200" dirty="0">
              <a:latin typeface="Georgia" pitchFamily="18" charset="0"/>
              <a:cs typeface="Arial" pitchFamily="34" charset="0"/>
            </a:endParaRPr>
          </a:p>
        </p:txBody>
      </p:sp>
      <p:graphicFrame>
        <p:nvGraphicFramePr>
          <p:cNvPr id="7" name="Chart 6"/>
          <p:cNvGraphicFramePr/>
          <p:nvPr/>
        </p:nvGraphicFramePr>
        <p:xfrm>
          <a:off x="177420" y="899236"/>
          <a:ext cx="8778240" cy="50749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="" xmlns:p14="http://schemas.microsoft.com/office/powerpoint/2010/main" val="887015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387" y="5964952"/>
            <a:ext cx="9219129" cy="724015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18978" y="99017"/>
            <a:ext cx="7037417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latin typeface="Georgia" pitchFamily="18" charset="0"/>
                <a:cs typeface="David" pitchFamily="34" charset="-79"/>
              </a:rPr>
              <a:t>Sequestration by Party Identification</a:t>
            </a:r>
          </a:p>
          <a:p>
            <a:pPr algn="ctr"/>
            <a:r>
              <a:rPr lang="en-US" dirty="0" smtClean="0">
                <a:latin typeface="Georgia" pitchFamily="18" charset="0"/>
                <a:cs typeface="David" pitchFamily="34" charset="-79"/>
              </a:rPr>
              <a:t>Among TN Registered Voters</a:t>
            </a:r>
            <a:endParaRPr lang="en-US" dirty="0">
              <a:latin typeface="Georgia" pitchFamily="18" charset="0"/>
              <a:cs typeface="David" pitchFamily="34" charset="-79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165075" y="0"/>
            <a:ext cx="1978925" cy="646331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200" dirty="0" smtClean="0">
                <a:latin typeface="Georgia" pitchFamily="18" charset="0"/>
                <a:cs typeface="Arial" pitchFamily="34" charset="0"/>
              </a:rPr>
              <a:t>Source : VU Poll</a:t>
            </a:r>
          </a:p>
          <a:p>
            <a:pPr algn="r"/>
            <a:r>
              <a:rPr lang="en-US" sz="1200" dirty="0" smtClean="0">
                <a:latin typeface="Georgia" pitchFamily="18" charset="0"/>
                <a:cs typeface="Arial" pitchFamily="34" charset="0"/>
              </a:rPr>
              <a:t>May 2013 </a:t>
            </a:r>
          </a:p>
          <a:p>
            <a:pPr algn="r"/>
            <a:r>
              <a:rPr lang="en-US" sz="1200" dirty="0" smtClean="0">
                <a:latin typeface="Georgia" pitchFamily="18" charset="0"/>
                <a:cs typeface="Arial" pitchFamily="34" charset="0"/>
              </a:rPr>
              <a:t>N = 813; </a:t>
            </a:r>
            <a:r>
              <a:rPr lang="en-US" sz="1200" dirty="0" err="1" smtClean="0">
                <a:latin typeface="Georgia" pitchFamily="18" charset="0"/>
                <a:cs typeface="Arial" pitchFamily="34" charset="0"/>
              </a:rPr>
              <a:t>MoE</a:t>
            </a:r>
            <a:r>
              <a:rPr lang="en-US" sz="1200" dirty="0" smtClean="0">
                <a:latin typeface="Georgia" pitchFamily="18" charset="0"/>
                <a:cs typeface="Arial" pitchFamily="34" charset="0"/>
              </a:rPr>
              <a:t>: +/- 4.0%</a:t>
            </a:r>
            <a:endParaRPr lang="en-US" sz="1200" dirty="0">
              <a:latin typeface="Georgia" pitchFamily="18" charset="0"/>
              <a:cs typeface="Arial" pitchFamily="34" charset="0"/>
            </a:endParaRPr>
          </a:p>
        </p:txBody>
      </p:sp>
      <p:graphicFrame>
        <p:nvGraphicFramePr>
          <p:cNvPr id="12" name="Chart 11"/>
          <p:cNvGraphicFramePr/>
          <p:nvPr>
            <p:extLst>
              <p:ext uri="{D42A27DB-BD31-4B8C-83A1-F6EECF244321}">
                <p14:modId xmlns="" xmlns:p14="http://schemas.microsoft.com/office/powerpoint/2010/main" val="2016647394"/>
              </p:ext>
            </p:extLst>
          </p:nvPr>
        </p:nvGraphicFramePr>
        <p:xfrm>
          <a:off x="0" y="899236"/>
          <a:ext cx="9144000" cy="50657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="" xmlns:p14="http://schemas.microsoft.com/office/powerpoint/2010/main" val="887015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387" y="5964952"/>
            <a:ext cx="9219129" cy="724015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27797" y="68240"/>
            <a:ext cx="8327862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latin typeface="Georgia" pitchFamily="18" charset="0"/>
                <a:cs typeface="David" pitchFamily="34" charset="-79"/>
              </a:rPr>
              <a:t>Opinion of “Affordable Care Act” or “</a:t>
            </a:r>
            <a:r>
              <a:rPr lang="en-US" sz="2800" dirty="0" err="1" smtClean="0">
                <a:latin typeface="Georgia" pitchFamily="18" charset="0"/>
                <a:cs typeface="David" pitchFamily="34" charset="-79"/>
              </a:rPr>
              <a:t>Obamacare</a:t>
            </a:r>
            <a:r>
              <a:rPr lang="en-US" sz="2800" dirty="0" smtClean="0">
                <a:latin typeface="Georgia" pitchFamily="18" charset="0"/>
                <a:cs typeface="David" pitchFamily="34" charset="-79"/>
              </a:rPr>
              <a:t>”?</a:t>
            </a:r>
          </a:p>
          <a:p>
            <a:pPr algn="ctr"/>
            <a:r>
              <a:rPr lang="en-US" dirty="0" smtClean="0">
                <a:latin typeface="Georgia" pitchFamily="18" charset="0"/>
                <a:cs typeface="David" pitchFamily="34" charset="-79"/>
              </a:rPr>
              <a:t>Among TN Registered Voters</a:t>
            </a:r>
            <a:endParaRPr lang="en-US" dirty="0">
              <a:latin typeface="Georgia" pitchFamily="18" charset="0"/>
              <a:cs typeface="David" pitchFamily="34" charset="-79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165075" y="5415647"/>
            <a:ext cx="1978925" cy="646331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200" dirty="0" smtClean="0">
                <a:latin typeface="Georgia" pitchFamily="18" charset="0"/>
                <a:cs typeface="Arial" pitchFamily="34" charset="0"/>
              </a:rPr>
              <a:t>Source : VU Poll</a:t>
            </a:r>
          </a:p>
          <a:p>
            <a:pPr algn="r"/>
            <a:r>
              <a:rPr lang="en-US" sz="1200" dirty="0" smtClean="0">
                <a:latin typeface="Georgia" pitchFamily="18" charset="0"/>
                <a:cs typeface="Arial" pitchFamily="34" charset="0"/>
              </a:rPr>
              <a:t>May 2013 </a:t>
            </a:r>
          </a:p>
          <a:p>
            <a:pPr algn="r"/>
            <a:r>
              <a:rPr lang="en-US" sz="1200" dirty="0" smtClean="0">
                <a:latin typeface="Georgia" pitchFamily="18" charset="0"/>
                <a:cs typeface="Arial" pitchFamily="34" charset="0"/>
              </a:rPr>
              <a:t>N = 813; </a:t>
            </a:r>
            <a:r>
              <a:rPr lang="en-US" sz="1200" dirty="0" err="1" smtClean="0">
                <a:latin typeface="Georgia" pitchFamily="18" charset="0"/>
                <a:cs typeface="Arial" pitchFamily="34" charset="0"/>
              </a:rPr>
              <a:t>MoE</a:t>
            </a:r>
            <a:r>
              <a:rPr lang="en-US" sz="1200" dirty="0" smtClean="0">
                <a:latin typeface="Georgia" pitchFamily="18" charset="0"/>
                <a:cs typeface="Arial" pitchFamily="34" charset="0"/>
              </a:rPr>
              <a:t>: +/- 4.0%</a:t>
            </a:r>
            <a:endParaRPr lang="en-US" sz="1200" dirty="0">
              <a:latin typeface="Georgia" pitchFamily="18" charset="0"/>
              <a:cs typeface="Arial" pitchFamily="34" charset="0"/>
            </a:endParaRPr>
          </a:p>
        </p:txBody>
      </p:sp>
      <p:graphicFrame>
        <p:nvGraphicFramePr>
          <p:cNvPr id="7" name="Chart 6"/>
          <p:cNvGraphicFramePr/>
          <p:nvPr/>
        </p:nvGraphicFramePr>
        <p:xfrm>
          <a:off x="177419" y="899237"/>
          <a:ext cx="8778239" cy="48395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="" xmlns:p14="http://schemas.microsoft.com/office/powerpoint/2010/main" val="887015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387" y="5964952"/>
            <a:ext cx="9219129" cy="724015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" y="68240"/>
            <a:ext cx="9116702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latin typeface="Georgia" pitchFamily="18" charset="0"/>
                <a:cs typeface="David" pitchFamily="34" charset="-79"/>
              </a:rPr>
              <a:t>Scholarships and Charter Schools by Party Identification</a:t>
            </a:r>
          </a:p>
          <a:p>
            <a:pPr algn="ctr"/>
            <a:r>
              <a:rPr lang="en-US" dirty="0" smtClean="0">
                <a:latin typeface="Georgia" pitchFamily="18" charset="0"/>
                <a:cs typeface="David" pitchFamily="34" charset="-79"/>
              </a:rPr>
              <a:t>Among TN Registered Voters</a:t>
            </a:r>
            <a:endParaRPr lang="en-US" dirty="0">
              <a:latin typeface="Georgia" pitchFamily="18" charset="0"/>
              <a:cs typeface="David" pitchFamily="34" charset="-79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" y="5318621"/>
            <a:ext cx="1978925" cy="646331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200" dirty="0" smtClean="0">
                <a:latin typeface="Georgia" pitchFamily="18" charset="0"/>
                <a:cs typeface="Arial" pitchFamily="34" charset="0"/>
              </a:rPr>
              <a:t>Source : VU Poll</a:t>
            </a:r>
          </a:p>
          <a:p>
            <a:pPr algn="r"/>
            <a:r>
              <a:rPr lang="en-US" sz="1200" dirty="0" smtClean="0">
                <a:latin typeface="Georgia" pitchFamily="18" charset="0"/>
                <a:cs typeface="Arial" pitchFamily="34" charset="0"/>
              </a:rPr>
              <a:t>May 2013 </a:t>
            </a:r>
          </a:p>
          <a:p>
            <a:pPr algn="r"/>
            <a:r>
              <a:rPr lang="en-US" sz="1200" dirty="0" smtClean="0">
                <a:latin typeface="Georgia" pitchFamily="18" charset="0"/>
                <a:cs typeface="Arial" pitchFamily="34" charset="0"/>
              </a:rPr>
              <a:t>N = 813; </a:t>
            </a:r>
            <a:r>
              <a:rPr lang="en-US" sz="1200" dirty="0" err="1" smtClean="0">
                <a:latin typeface="Georgia" pitchFamily="18" charset="0"/>
                <a:cs typeface="Arial" pitchFamily="34" charset="0"/>
              </a:rPr>
              <a:t>MoE</a:t>
            </a:r>
            <a:r>
              <a:rPr lang="en-US" sz="1200" dirty="0" smtClean="0">
                <a:latin typeface="Georgia" pitchFamily="18" charset="0"/>
                <a:cs typeface="Arial" pitchFamily="34" charset="0"/>
              </a:rPr>
              <a:t>: +/- 4.0%</a:t>
            </a:r>
            <a:endParaRPr lang="en-US" sz="1200" dirty="0">
              <a:latin typeface="Georgia" pitchFamily="18" charset="0"/>
              <a:cs typeface="Arial" pitchFamily="34" charset="0"/>
            </a:endParaRPr>
          </a:p>
        </p:txBody>
      </p:sp>
      <p:graphicFrame>
        <p:nvGraphicFramePr>
          <p:cNvPr id="6" name="Chart 5"/>
          <p:cNvGraphicFramePr/>
          <p:nvPr>
            <p:extLst>
              <p:ext uri="{D42A27DB-BD31-4B8C-83A1-F6EECF244321}">
                <p14:modId xmlns="" xmlns:p14="http://schemas.microsoft.com/office/powerpoint/2010/main" val="2083649762"/>
              </p:ext>
            </p:extLst>
          </p:nvPr>
        </p:nvGraphicFramePr>
        <p:xfrm>
          <a:off x="1" y="868459"/>
          <a:ext cx="9116702" cy="50964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="" xmlns:p14="http://schemas.microsoft.com/office/powerpoint/2010/main" val="887015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387" y="5964952"/>
            <a:ext cx="9219129" cy="724015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" y="68240"/>
            <a:ext cx="9116702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latin typeface="Georgia" pitchFamily="18" charset="0"/>
                <a:cs typeface="David" pitchFamily="34" charset="-79"/>
              </a:rPr>
              <a:t>School Voucher Program by Party Identification</a:t>
            </a:r>
          </a:p>
          <a:p>
            <a:pPr algn="ctr"/>
            <a:r>
              <a:rPr lang="en-US" dirty="0" smtClean="0">
                <a:latin typeface="Georgia" pitchFamily="18" charset="0"/>
                <a:cs typeface="David" pitchFamily="34" charset="-79"/>
              </a:rPr>
              <a:t>Among TN Registered Voters</a:t>
            </a:r>
            <a:endParaRPr lang="en-US" dirty="0">
              <a:latin typeface="Georgia" pitchFamily="18" charset="0"/>
              <a:cs typeface="David" pitchFamily="34" charset="-79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82880" y="5120640"/>
            <a:ext cx="1978925" cy="646331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200" dirty="0" smtClean="0">
                <a:latin typeface="Georgia" pitchFamily="18" charset="0"/>
                <a:cs typeface="Arial" pitchFamily="34" charset="0"/>
              </a:rPr>
              <a:t>Source : VU Poll</a:t>
            </a:r>
          </a:p>
          <a:p>
            <a:pPr algn="r"/>
            <a:r>
              <a:rPr lang="en-US" sz="1200" dirty="0" smtClean="0">
                <a:latin typeface="Georgia" pitchFamily="18" charset="0"/>
                <a:cs typeface="Arial" pitchFamily="34" charset="0"/>
              </a:rPr>
              <a:t>May 2013 </a:t>
            </a:r>
          </a:p>
          <a:p>
            <a:pPr algn="r"/>
            <a:r>
              <a:rPr lang="en-US" sz="1200" dirty="0" smtClean="0">
                <a:latin typeface="Georgia" pitchFamily="18" charset="0"/>
                <a:cs typeface="Arial" pitchFamily="34" charset="0"/>
              </a:rPr>
              <a:t>N = 813; </a:t>
            </a:r>
            <a:r>
              <a:rPr lang="en-US" sz="1200" dirty="0" err="1" smtClean="0">
                <a:latin typeface="Georgia" pitchFamily="18" charset="0"/>
                <a:cs typeface="Arial" pitchFamily="34" charset="0"/>
              </a:rPr>
              <a:t>MoE</a:t>
            </a:r>
            <a:r>
              <a:rPr lang="en-US" sz="1200" dirty="0" smtClean="0">
                <a:latin typeface="Georgia" pitchFamily="18" charset="0"/>
                <a:cs typeface="Arial" pitchFamily="34" charset="0"/>
              </a:rPr>
              <a:t>: +/- 4.0%</a:t>
            </a:r>
            <a:endParaRPr lang="en-US" sz="1200" dirty="0">
              <a:latin typeface="Georgia" pitchFamily="18" charset="0"/>
              <a:cs typeface="Arial" pitchFamily="34" charset="0"/>
            </a:endParaRPr>
          </a:p>
        </p:txBody>
      </p:sp>
      <p:graphicFrame>
        <p:nvGraphicFramePr>
          <p:cNvPr id="5" name="Chart 4"/>
          <p:cNvGraphicFramePr/>
          <p:nvPr>
            <p:extLst>
              <p:ext uri="{D42A27DB-BD31-4B8C-83A1-F6EECF244321}">
                <p14:modId xmlns="" xmlns:p14="http://schemas.microsoft.com/office/powerpoint/2010/main" val="3163824086"/>
              </p:ext>
            </p:extLst>
          </p:nvPr>
        </p:nvGraphicFramePr>
        <p:xfrm>
          <a:off x="1" y="854851"/>
          <a:ext cx="9116702" cy="50964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="" xmlns:p14="http://schemas.microsoft.com/office/powerpoint/2010/main" val="887015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387" y="5964952"/>
            <a:ext cx="9219129" cy="724015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910687" y="68240"/>
            <a:ext cx="574570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latin typeface="Georgia" pitchFamily="18" charset="0"/>
                <a:cs typeface="David" pitchFamily="34" charset="-79"/>
              </a:rPr>
              <a:t>Education in Tennessee</a:t>
            </a:r>
          </a:p>
          <a:p>
            <a:pPr algn="ctr"/>
            <a:r>
              <a:rPr lang="en-US" dirty="0" smtClean="0">
                <a:latin typeface="Georgia" pitchFamily="18" charset="0"/>
                <a:cs typeface="David" pitchFamily="34" charset="-79"/>
              </a:rPr>
              <a:t>Among TN Registered Voters</a:t>
            </a:r>
            <a:endParaRPr lang="en-US" dirty="0">
              <a:latin typeface="Georgia" pitchFamily="18" charset="0"/>
              <a:cs typeface="David" pitchFamily="34" charset="-79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165075" y="0"/>
            <a:ext cx="1978925" cy="646331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200" dirty="0" smtClean="0">
                <a:latin typeface="Georgia" pitchFamily="18" charset="0"/>
                <a:cs typeface="Arial" pitchFamily="34" charset="0"/>
              </a:rPr>
              <a:t>Source : VU Poll</a:t>
            </a:r>
          </a:p>
          <a:p>
            <a:pPr algn="r"/>
            <a:r>
              <a:rPr lang="en-US" sz="1200" dirty="0" smtClean="0">
                <a:latin typeface="Georgia" pitchFamily="18" charset="0"/>
                <a:cs typeface="Arial" pitchFamily="34" charset="0"/>
              </a:rPr>
              <a:t>May 2013 </a:t>
            </a:r>
          </a:p>
          <a:p>
            <a:pPr algn="r"/>
            <a:r>
              <a:rPr lang="en-US" sz="1200" dirty="0" smtClean="0">
                <a:latin typeface="Georgia" pitchFamily="18" charset="0"/>
                <a:cs typeface="Arial" pitchFamily="34" charset="0"/>
              </a:rPr>
              <a:t>N = 813; </a:t>
            </a:r>
            <a:r>
              <a:rPr lang="en-US" sz="1200" dirty="0" err="1" smtClean="0">
                <a:latin typeface="Georgia" pitchFamily="18" charset="0"/>
                <a:cs typeface="Arial" pitchFamily="34" charset="0"/>
              </a:rPr>
              <a:t>MoE</a:t>
            </a:r>
            <a:r>
              <a:rPr lang="en-US" sz="1200" dirty="0" smtClean="0">
                <a:latin typeface="Georgia" pitchFamily="18" charset="0"/>
                <a:cs typeface="Arial" pitchFamily="34" charset="0"/>
              </a:rPr>
              <a:t>: +/- 4.0%</a:t>
            </a:r>
            <a:endParaRPr lang="en-US" sz="1200" dirty="0">
              <a:latin typeface="Georgia" pitchFamily="18" charset="0"/>
              <a:cs typeface="Arial" pitchFamily="34" charset="0"/>
            </a:endParaRPr>
          </a:p>
        </p:txBody>
      </p:sp>
      <p:graphicFrame>
        <p:nvGraphicFramePr>
          <p:cNvPr id="6" name="Chart 5"/>
          <p:cNvGraphicFramePr/>
          <p:nvPr/>
        </p:nvGraphicFramePr>
        <p:xfrm>
          <a:off x="218364" y="723331"/>
          <a:ext cx="8898339" cy="518693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="" xmlns:p14="http://schemas.microsoft.com/office/powerpoint/2010/main" val="887015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SDI Template Powerpoint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8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CSDI Template Powerpoint</Template>
  <TotalTime>2057</TotalTime>
  <Words>711</Words>
  <Application>Microsoft Office PowerPoint</Application>
  <PresentationFormat>On-screen Show (4:3)</PresentationFormat>
  <Paragraphs>150</Paragraphs>
  <Slides>25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6" baseType="lpstr">
      <vt:lpstr>CSDI Template Powerpoint</vt:lpstr>
      <vt:lpstr>Vanderbilt University Poll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Vanderbilt University Poll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sniebler</dc:creator>
  <cp:lastModifiedBy>sniebler</cp:lastModifiedBy>
  <cp:revision>144</cp:revision>
  <dcterms:created xsi:type="dcterms:W3CDTF">2012-12-11T14:36:32Z</dcterms:created>
  <dcterms:modified xsi:type="dcterms:W3CDTF">2013-05-21T16:25:15Z</dcterms:modified>
</cp:coreProperties>
</file>