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charts/chart6.xml" ContentType="application/vnd.openxmlformats-officedocument.drawingml.chart+xml"/>
  <Override PartName="/ppt/drawings/drawing5.xml" ContentType="application/vnd.openxmlformats-officedocument.drawingml.chartshapes+xml"/>
  <Override PartName="/ppt/charts/chart7.xml" ContentType="application/vnd.openxmlformats-officedocument.drawingml.chart+xml"/>
  <Override PartName="/ppt/drawings/drawing6.xml" ContentType="application/vnd.openxmlformats-officedocument.drawingml.chartshapes+xml"/>
  <Override PartName="/ppt/charts/chart8.xml" ContentType="application/vnd.openxmlformats-officedocument.drawingml.chart+xml"/>
  <Override PartName="/ppt/drawings/drawing7.xml" ContentType="application/vnd.openxmlformats-officedocument.drawingml.chartshapes+xml"/>
  <Override PartName="/ppt/charts/chart9.xml" ContentType="application/vnd.openxmlformats-officedocument.drawingml.chart+xml"/>
  <Override PartName="/ppt/drawings/drawing8.xml" ContentType="application/vnd.openxmlformats-officedocument.drawingml.chartshapes+xml"/>
  <Override PartName="/ppt/charts/chart10.xml" ContentType="application/vnd.openxmlformats-officedocument.drawingml.chart+xml"/>
  <Override PartName="/ppt/drawings/drawing9.xml" ContentType="application/vnd.openxmlformats-officedocument.drawingml.chartshapes+xml"/>
  <Override PartName="/ppt/charts/chart11.xml" ContentType="application/vnd.openxmlformats-officedocument.drawingml.chart+xml"/>
  <Override PartName="/ppt/drawings/drawing10.xml" ContentType="application/vnd.openxmlformats-officedocument.drawingml.chartshapes+xml"/>
  <Override PartName="/ppt/charts/chart12.xml" ContentType="application/vnd.openxmlformats-officedocument.drawingml.chart+xml"/>
  <Override PartName="/ppt/drawings/drawing11.xml" ContentType="application/vnd.openxmlformats-officedocument.drawingml.chartshapes+xml"/>
  <Override PartName="/ppt/charts/chart13.xml" ContentType="application/vnd.openxmlformats-officedocument.drawingml.chart+xml"/>
  <Override PartName="/ppt/drawings/drawing12.xml" ContentType="application/vnd.openxmlformats-officedocument.drawingml.chartshapes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92" r:id="rId3"/>
    <p:sldId id="257" r:id="rId4"/>
    <p:sldId id="290" r:id="rId5"/>
    <p:sldId id="261" r:id="rId6"/>
    <p:sldId id="288" r:id="rId7"/>
    <p:sldId id="284" r:id="rId8"/>
    <p:sldId id="265" r:id="rId9"/>
    <p:sldId id="271" r:id="rId10"/>
    <p:sldId id="281" r:id="rId11"/>
    <p:sldId id="266" r:id="rId12"/>
    <p:sldId id="268" r:id="rId13"/>
    <p:sldId id="269" r:id="rId14"/>
    <p:sldId id="282" r:id="rId15"/>
    <p:sldId id="294" r:id="rId16"/>
    <p:sldId id="293" r:id="rId17"/>
    <p:sldId id="295" r:id="rId18"/>
    <p:sldId id="279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34" d="100"/>
          <a:sy n="34" d="100"/>
        </p:scale>
        <p:origin x="-994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sniebler\Dropbox\VU%20Poll\Nov%202012\Final%20Data\FinalCharts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sniebler\Dropbox\VU%20Poll\Nov%202012\Final%20Data\FinalChart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niebler\Dropbox\VU%20Poll\Nov%202012\Final%20Data\FinalCharts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sniebler\Dropbox\VU%20Poll\Nov%202012\Final%20Data\FinalCharts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C:\Users\sniebler\Dropbox\VU%20Poll\Nov%202012\Final%20Data\FinalCharts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C:\Users\sniebler\Dropbox\VU%20Poll\Nov%202012\Final%20Data\FinalCharts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C:\Users\sniebler\Dropbox\VU%20Poll\Nov%202012\Final%20Data\FinalCharts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C:\Users\sniebler\Dropbox\VU%20Poll\Nov%202012\Final%20Data\FinalCharts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C:\Users\sniebler\Dropbox\VU%20Poll\Nov%202012\Final%20Data\FinalCharts.xlsx" TargetMode="Externa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oleObject" Target="Macintosh%20HD:Users:clintojd:Dropbox:VU%20Poll:Nov%202012:Final%20Data:Charts_Updated.xlsx" TargetMode="Externa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oleObject" Target="file:///C:\Users\sniebler\Dropbox\VU%20Poll\Nov%202012\Final%20Data\FinalCharts.xlsx" TargetMode="Externa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oleObject" Target="file:///C:\Users\sniebler\Dropbox\VU%20Poll\Nov%202012\Final%20Data\FinalCharts.xlsx" TargetMode="Externa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oleObject" Target="file:///C:\Users\sniebler\Dropbox\VU%20Poll\Nov%202012\Final%20Data\FinalCharts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niebler\Dropbox\VU%20Poll\Nov%202012\Final%20Data\FinalCharts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niebler\Dropbox\VU%20Poll\Nov%202012\Final%20Data\FinalCharts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niebler\Dropbox\VU%20Poll\Nov%202012\Final%20Data\FinalChar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400" dirty="0"/>
              <a:t>Priorities for Legislators:</a:t>
            </a:r>
          </a:p>
          <a:p>
            <a:pPr>
              <a:defRPr/>
            </a:pPr>
            <a:r>
              <a:rPr lang="en-US" sz="2000" dirty="0"/>
              <a:t>By Party Identification, Among TN Registered Voters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8.7925785520135732E-2"/>
          <c:y val="0.16546855699760918"/>
          <c:w val="0.88877289587354746"/>
          <c:h val="0.634658418039241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Compromise!$B$1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Compromise!$A$2:$A$3</c:f>
              <c:strCache>
                <c:ptCount val="2"/>
                <c:pt idx="0">
                  <c:v>Work with members of the opposing party</c:v>
                </c:pt>
                <c:pt idx="1">
                  <c:v>Pursue own values and priorities</c:v>
                </c:pt>
              </c:strCache>
            </c:strRef>
          </c:cat>
          <c:val>
            <c:numRef>
              <c:f>Compromise!$B$2:$B$3</c:f>
              <c:numCache>
                <c:formatCode>0%</c:formatCode>
                <c:ptCount val="2"/>
                <c:pt idx="0">
                  <c:v>0.74000000000000143</c:v>
                </c:pt>
                <c:pt idx="1">
                  <c:v>0.21500000000000011</c:v>
                </c:pt>
              </c:numCache>
            </c:numRef>
          </c:val>
        </c:ser>
        <c:ser>
          <c:idx val="1"/>
          <c:order val="1"/>
          <c:tx>
            <c:strRef>
              <c:f>Compromise!$C$1</c:f>
              <c:strCache>
                <c:ptCount val="1"/>
                <c:pt idx="0">
                  <c:v>Democrats</c:v>
                </c:pt>
              </c:strCache>
            </c:strRef>
          </c:tx>
          <c:spPr>
            <a:solidFill>
              <a:srgbClr val="002060"/>
            </a:solidFill>
            <a:ln>
              <a:solidFill>
                <a:srgbClr val="00206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Compromise!$A$2:$A$3</c:f>
              <c:strCache>
                <c:ptCount val="2"/>
                <c:pt idx="0">
                  <c:v>Work with members of the opposing party</c:v>
                </c:pt>
                <c:pt idx="1">
                  <c:v>Pursue own values and priorities</c:v>
                </c:pt>
              </c:strCache>
            </c:strRef>
          </c:cat>
          <c:val>
            <c:numRef>
              <c:f>Compromise!$C$2:$C$3</c:f>
              <c:numCache>
                <c:formatCode>0%</c:formatCode>
                <c:ptCount val="2"/>
                <c:pt idx="0">
                  <c:v>0.85800000000000143</c:v>
                </c:pt>
                <c:pt idx="1">
                  <c:v>9.7000000000000045E-2</c:v>
                </c:pt>
              </c:numCache>
            </c:numRef>
          </c:val>
        </c:ser>
        <c:ser>
          <c:idx val="2"/>
          <c:order val="2"/>
          <c:tx>
            <c:strRef>
              <c:f>Compromise!$D$1</c:f>
              <c:strCache>
                <c:ptCount val="1"/>
                <c:pt idx="0">
                  <c:v>Independents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92D05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Compromise!$A$2:$A$3</c:f>
              <c:strCache>
                <c:ptCount val="2"/>
                <c:pt idx="0">
                  <c:v>Work with members of the opposing party</c:v>
                </c:pt>
                <c:pt idx="1">
                  <c:v>Pursue own values and priorities</c:v>
                </c:pt>
              </c:strCache>
            </c:strRef>
          </c:cat>
          <c:val>
            <c:numRef>
              <c:f>Compromise!$D$2:$D$3</c:f>
              <c:numCache>
                <c:formatCode>0%</c:formatCode>
                <c:ptCount val="2"/>
                <c:pt idx="0">
                  <c:v>0.76200000000000145</c:v>
                </c:pt>
                <c:pt idx="1">
                  <c:v>0.19500000000000012</c:v>
                </c:pt>
              </c:numCache>
            </c:numRef>
          </c:val>
        </c:ser>
        <c:ser>
          <c:idx val="3"/>
          <c:order val="3"/>
          <c:tx>
            <c:strRef>
              <c:f>Compromise!$E$1</c:f>
              <c:strCache>
                <c:ptCount val="1"/>
                <c:pt idx="0">
                  <c:v>Republicans 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rgbClr val="C0000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Compromise!$A$2:$A$3</c:f>
              <c:strCache>
                <c:ptCount val="2"/>
                <c:pt idx="0">
                  <c:v>Work with members of the opposing party</c:v>
                </c:pt>
                <c:pt idx="1">
                  <c:v>Pursue own values and priorities</c:v>
                </c:pt>
              </c:strCache>
            </c:strRef>
          </c:cat>
          <c:val>
            <c:numRef>
              <c:f>Compromise!$E$2:$E$3</c:f>
              <c:numCache>
                <c:formatCode>0%</c:formatCode>
                <c:ptCount val="2"/>
                <c:pt idx="0">
                  <c:v>0.5770000000000014</c:v>
                </c:pt>
                <c:pt idx="1">
                  <c:v>0.36300000000000021</c:v>
                </c:pt>
              </c:numCache>
            </c:numRef>
          </c:val>
        </c:ser>
        <c:ser>
          <c:idx val="4"/>
          <c:order val="4"/>
          <c:tx>
            <c:strRef>
              <c:f>Compromise!$F$1</c:f>
              <c:strCache>
                <c:ptCount val="1"/>
                <c:pt idx="0">
                  <c:v>Tea Party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Compromise!$A$2:$A$3</c:f>
              <c:strCache>
                <c:ptCount val="2"/>
                <c:pt idx="0">
                  <c:v>Work with members of the opposing party</c:v>
                </c:pt>
                <c:pt idx="1">
                  <c:v>Pursue own values and priorities</c:v>
                </c:pt>
              </c:strCache>
            </c:strRef>
          </c:cat>
          <c:val>
            <c:numRef>
              <c:f>Compromise!$F$2:$F$3</c:f>
              <c:numCache>
                <c:formatCode>0%</c:formatCode>
                <c:ptCount val="2"/>
                <c:pt idx="0">
                  <c:v>0.5800000000000014</c:v>
                </c:pt>
                <c:pt idx="1">
                  <c:v>0.33600000000000135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7476224"/>
        <c:axId val="37477760"/>
      </c:barChart>
      <c:catAx>
        <c:axId val="37476224"/>
        <c:scaling>
          <c:orientation val="minMax"/>
        </c:scaling>
        <c:delete val="0"/>
        <c:axPos val="b"/>
        <c:majorTickMark val="out"/>
        <c:minorTickMark val="none"/>
        <c:tickLblPos val="nextTo"/>
        <c:crossAx val="37477760"/>
        <c:crosses val="autoZero"/>
        <c:auto val="1"/>
        <c:lblAlgn val="ctr"/>
        <c:lblOffset val="100"/>
        <c:noMultiLvlLbl val="0"/>
      </c:catAx>
      <c:valAx>
        <c:axId val="3747776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374762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2.7322648274049718E-2"/>
          <c:y val="0.92257808612709702"/>
          <c:w val="0.953274045939564"/>
          <c:h val="7.617077220403452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400" dirty="0"/>
              <a:t>Approval</a:t>
            </a:r>
            <a:r>
              <a:rPr lang="en-US" sz="2400" baseline="0" dirty="0"/>
              <a:t> of State Figures:</a:t>
            </a:r>
          </a:p>
          <a:p>
            <a:pPr>
              <a:defRPr/>
            </a:pPr>
            <a:r>
              <a:rPr lang="en-US" sz="2000" baseline="0" dirty="0"/>
              <a:t>Among TN Registered Voters </a:t>
            </a:r>
            <a:endParaRPr lang="en-US" sz="2000" dirty="0"/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7.0540442295507405E-2"/>
          <c:y val="0.17756327252564111"/>
          <c:w val="0.89073955120034498"/>
          <c:h val="0.61829328078767898"/>
        </c:manualLayout>
      </c:layout>
      <c:lineChart>
        <c:grouping val="standard"/>
        <c:varyColors val="0"/>
        <c:ser>
          <c:idx val="0"/>
          <c:order val="0"/>
          <c:tx>
            <c:strRef>
              <c:f>'Approval, State'!$A$3</c:f>
              <c:strCache>
                <c:ptCount val="1"/>
                <c:pt idx="0">
                  <c:v>Haslam</c:v>
                </c:pt>
              </c:strCache>
            </c:strRef>
          </c:tx>
          <c:spPr>
            <a:ln w="38100">
              <a:solidFill>
                <a:schemeClr val="accent2">
                  <a:lumMod val="50000"/>
                </a:schemeClr>
              </a:solidFill>
            </a:ln>
          </c:spPr>
          <c:marker>
            <c:spPr>
              <a:solidFill>
                <a:schemeClr val="accent2">
                  <a:lumMod val="50000"/>
                </a:schemeClr>
              </a:solidFill>
              <a:ln w="38100">
                <a:solidFill>
                  <a:schemeClr val="accent2">
                    <a:lumMod val="50000"/>
                  </a:schemeClr>
                </a:solidFill>
              </a:ln>
            </c:spPr>
          </c:marker>
          <c:dLbls>
            <c:txPr>
              <a:bodyPr/>
              <a:lstStyle/>
              <a:p>
                <a:pPr>
                  <a:defRPr sz="1800" b="1"/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'Approval, State'!$B$2:$E$2</c:f>
              <c:strCache>
                <c:ptCount val="4"/>
                <c:pt idx="0">
                  <c:v>November 2011</c:v>
                </c:pt>
                <c:pt idx="1">
                  <c:v>February 2012</c:v>
                </c:pt>
                <c:pt idx="2">
                  <c:v>May 2012</c:v>
                </c:pt>
                <c:pt idx="3">
                  <c:v>December 2012</c:v>
                </c:pt>
              </c:strCache>
            </c:strRef>
          </c:cat>
          <c:val>
            <c:numRef>
              <c:f>'Approval, State'!$B$3:$E$3</c:f>
              <c:numCache>
                <c:formatCode>0%</c:formatCode>
                <c:ptCount val="4"/>
                <c:pt idx="0">
                  <c:v>0.56000000000000005</c:v>
                </c:pt>
                <c:pt idx="1">
                  <c:v>0.64000000000000146</c:v>
                </c:pt>
                <c:pt idx="2">
                  <c:v>0.67000000000000171</c:v>
                </c:pt>
                <c:pt idx="3">
                  <c:v>0.68000000000000105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'Approval, State'!$A$4</c:f>
              <c:strCache>
                <c:ptCount val="1"/>
                <c:pt idx="0">
                  <c:v>TN State Legislature</c:v>
                </c:pt>
              </c:strCache>
            </c:strRef>
          </c:tx>
          <c:spPr>
            <a:ln w="38100"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  <a:ln w="38100">
                <a:solidFill>
                  <a:srgbClr val="FF0000"/>
                </a:solidFill>
              </a:ln>
            </c:spPr>
          </c:marker>
          <c:dLbls>
            <c:txPr>
              <a:bodyPr/>
              <a:lstStyle/>
              <a:p>
                <a:pPr>
                  <a:defRPr sz="1800" b="1"/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'Approval, State'!$B$2:$E$2</c:f>
              <c:strCache>
                <c:ptCount val="4"/>
                <c:pt idx="0">
                  <c:v>November 2011</c:v>
                </c:pt>
                <c:pt idx="1">
                  <c:v>February 2012</c:v>
                </c:pt>
                <c:pt idx="2">
                  <c:v>May 2012</c:v>
                </c:pt>
                <c:pt idx="3">
                  <c:v>December 2012</c:v>
                </c:pt>
              </c:strCache>
            </c:strRef>
          </c:cat>
          <c:val>
            <c:numRef>
              <c:f>'Approval, State'!$B$4:$E$4</c:f>
              <c:numCache>
                <c:formatCode>0%</c:formatCode>
                <c:ptCount val="4"/>
                <c:pt idx="0">
                  <c:v>0.42000000000000021</c:v>
                </c:pt>
                <c:pt idx="1">
                  <c:v>0.5</c:v>
                </c:pt>
                <c:pt idx="2">
                  <c:v>0.49000000000000021</c:v>
                </c:pt>
                <c:pt idx="3">
                  <c:v>0.52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9753600"/>
        <c:axId val="39755136"/>
      </c:lineChart>
      <c:catAx>
        <c:axId val="3975360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39755136"/>
        <c:crosses val="autoZero"/>
        <c:auto val="1"/>
        <c:lblAlgn val="ctr"/>
        <c:lblOffset val="100"/>
        <c:noMultiLvlLbl val="0"/>
      </c:catAx>
      <c:valAx>
        <c:axId val="39755136"/>
        <c:scaling>
          <c:orientation val="minMax"/>
          <c:max val="1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397536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3.5413171302999924E-2"/>
          <c:y val="0.90432043019472541"/>
          <c:w val="0.92618682224660498"/>
          <c:h val="6.4086354892743849E-2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400" dirty="0" smtClean="0"/>
              <a:t>Approval of State</a:t>
            </a:r>
            <a:r>
              <a:rPr lang="en-US" sz="2400" baseline="0" dirty="0" smtClean="0"/>
              <a:t> Figures:</a:t>
            </a:r>
          </a:p>
          <a:p>
            <a:pPr>
              <a:defRPr/>
            </a:pPr>
            <a:r>
              <a:rPr lang="en-US" sz="2000" baseline="0" dirty="0" smtClean="0"/>
              <a:t>By Party Identification, Among TN Registered Voters</a:t>
            </a:r>
            <a:endParaRPr lang="en-US" sz="2000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8.8112204724409532E-2"/>
          <c:y val="0.167555078397949"/>
          <c:w val="0.89074956255468274"/>
          <c:h val="0.696391689321221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'Approval, State'!$B$28</c:f>
              <c:strCache>
                <c:ptCount val="1"/>
                <c:pt idx="0">
                  <c:v>Democrats</c:v>
                </c:pt>
              </c:strCache>
            </c:strRef>
          </c:tx>
          <c:spPr>
            <a:solidFill>
              <a:srgbClr val="002060"/>
            </a:solidFill>
            <a:ln>
              <a:solidFill>
                <a:srgbClr val="00206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8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'Approval, State'!$A$29:$A$30</c:f>
              <c:strCache>
                <c:ptCount val="2"/>
                <c:pt idx="0">
                  <c:v>Haslam</c:v>
                </c:pt>
                <c:pt idx="1">
                  <c:v>TN State Legislature</c:v>
                </c:pt>
              </c:strCache>
            </c:strRef>
          </c:cat>
          <c:val>
            <c:numRef>
              <c:f>'Approval, State'!$B$29:$B$30</c:f>
              <c:numCache>
                <c:formatCode>0%</c:formatCode>
                <c:ptCount val="2"/>
                <c:pt idx="0">
                  <c:v>0.60300000000000142</c:v>
                </c:pt>
                <c:pt idx="1">
                  <c:v>0.43700000000000022</c:v>
                </c:pt>
              </c:numCache>
            </c:numRef>
          </c:val>
        </c:ser>
        <c:ser>
          <c:idx val="1"/>
          <c:order val="1"/>
          <c:tx>
            <c:strRef>
              <c:f>'Approval, State'!$C$28</c:f>
              <c:strCache>
                <c:ptCount val="1"/>
                <c:pt idx="0">
                  <c:v>Independents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92D05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8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'Approval, State'!$A$29:$A$30</c:f>
              <c:strCache>
                <c:ptCount val="2"/>
                <c:pt idx="0">
                  <c:v>Haslam</c:v>
                </c:pt>
                <c:pt idx="1">
                  <c:v>TN State Legislature</c:v>
                </c:pt>
              </c:strCache>
            </c:strRef>
          </c:cat>
          <c:val>
            <c:numRef>
              <c:f>'Approval, State'!$C$29:$C$30</c:f>
              <c:numCache>
                <c:formatCode>0%</c:formatCode>
                <c:ptCount val="2"/>
                <c:pt idx="0">
                  <c:v>0.61900000000000144</c:v>
                </c:pt>
                <c:pt idx="1">
                  <c:v>0.48900000000000021</c:v>
                </c:pt>
              </c:numCache>
            </c:numRef>
          </c:val>
        </c:ser>
        <c:ser>
          <c:idx val="2"/>
          <c:order val="2"/>
          <c:tx>
            <c:strRef>
              <c:f>'Approval, State'!$D$28</c:f>
              <c:strCache>
                <c:ptCount val="1"/>
                <c:pt idx="0">
                  <c:v>Republicans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rgbClr val="C0000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8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'Approval, State'!$A$29:$A$30</c:f>
              <c:strCache>
                <c:ptCount val="2"/>
                <c:pt idx="0">
                  <c:v>Haslam</c:v>
                </c:pt>
                <c:pt idx="1">
                  <c:v>TN State Legislature</c:v>
                </c:pt>
              </c:strCache>
            </c:strRef>
          </c:cat>
          <c:val>
            <c:numRef>
              <c:f>'Approval, State'!$D$29:$D$30</c:f>
              <c:numCache>
                <c:formatCode>0%</c:formatCode>
                <c:ptCount val="2"/>
                <c:pt idx="0">
                  <c:v>0.80600000000000005</c:v>
                </c:pt>
                <c:pt idx="1">
                  <c:v>0.6690000000000017</c:v>
                </c:pt>
              </c:numCache>
            </c:numRef>
          </c:val>
        </c:ser>
        <c:ser>
          <c:idx val="3"/>
          <c:order val="3"/>
          <c:tx>
            <c:strRef>
              <c:f>'Approval, State'!$E$28</c:f>
              <c:strCache>
                <c:ptCount val="1"/>
                <c:pt idx="0">
                  <c:v>Tea Party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FF0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8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'Approval, State'!$A$29:$A$30</c:f>
              <c:strCache>
                <c:ptCount val="2"/>
                <c:pt idx="0">
                  <c:v>Haslam</c:v>
                </c:pt>
                <c:pt idx="1">
                  <c:v>TN State Legislature</c:v>
                </c:pt>
              </c:strCache>
            </c:strRef>
          </c:cat>
          <c:val>
            <c:numRef>
              <c:f>'Approval, State'!$E$29:$E$30</c:f>
              <c:numCache>
                <c:formatCode>0%</c:formatCode>
                <c:ptCount val="2"/>
                <c:pt idx="0">
                  <c:v>0.79</c:v>
                </c:pt>
                <c:pt idx="1">
                  <c:v>0.6970000000000014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833984"/>
        <c:axId val="39835520"/>
      </c:barChart>
      <c:catAx>
        <c:axId val="398339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39835520"/>
        <c:crosses val="autoZero"/>
        <c:auto val="1"/>
        <c:lblAlgn val="ctr"/>
        <c:lblOffset val="100"/>
        <c:noMultiLvlLbl val="0"/>
      </c:catAx>
      <c:valAx>
        <c:axId val="39835520"/>
        <c:scaling>
          <c:orientation val="minMax"/>
          <c:max val="1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398339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2.8038167104112117E-2"/>
          <c:y val="0.93613527820509046"/>
          <c:w val="0.9539062773403344"/>
          <c:h val="6.178825915112153E-2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400" dirty="0"/>
              <a:t>Approval </a:t>
            </a:r>
            <a:r>
              <a:rPr lang="en-US" sz="2400" dirty="0" smtClean="0"/>
              <a:t>of </a:t>
            </a:r>
            <a:r>
              <a:rPr lang="en-US" sz="2400" dirty="0"/>
              <a:t>Federal Figures</a:t>
            </a:r>
            <a:r>
              <a:rPr lang="en-US" sz="2400" dirty="0" smtClean="0"/>
              <a:t>:</a:t>
            </a:r>
          </a:p>
          <a:p>
            <a:pPr>
              <a:defRPr/>
            </a:pPr>
            <a:r>
              <a:rPr lang="en-US" sz="2000" dirty="0" smtClean="0"/>
              <a:t>Among TN Registered Voters</a:t>
            </a:r>
            <a:endParaRPr lang="en-US" sz="2000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6.3208256738086319E-2"/>
          <c:y val="0.17167483356451291"/>
          <c:w val="0.90780242723583304"/>
          <c:h val="0.61546265330655103"/>
        </c:manualLayout>
      </c:layout>
      <c:lineChart>
        <c:grouping val="standard"/>
        <c:varyColors val="0"/>
        <c:ser>
          <c:idx val="0"/>
          <c:order val="0"/>
          <c:tx>
            <c:strRef>
              <c:f>'Approval, Federal'!$A$3</c:f>
              <c:strCache>
                <c:ptCount val="1"/>
                <c:pt idx="0">
                  <c:v>Corker</c:v>
                </c:pt>
              </c:strCache>
            </c:strRef>
          </c:tx>
          <c:spPr>
            <a:ln w="38100"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  <a:ln w="38100">
                <a:solidFill>
                  <a:srgbClr val="FF0000"/>
                </a:solidFill>
              </a:ln>
            </c:spPr>
          </c:marker>
          <c:dLbls>
            <c:dLbl>
              <c:idx val="3"/>
              <c:layout>
                <c:manualLayout>
                  <c:x val="1.016351895445963E-16"/>
                  <c:y val="-1.27746208184073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/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'Approval, Federal'!$B$2:$E$2</c:f>
              <c:strCache>
                <c:ptCount val="4"/>
                <c:pt idx="0">
                  <c:v>November 2011</c:v>
                </c:pt>
                <c:pt idx="1">
                  <c:v>February 2012</c:v>
                </c:pt>
                <c:pt idx="2">
                  <c:v>May 2012</c:v>
                </c:pt>
                <c:pt idx="3">
                  <c:v>December 2012</c:v>
                </c:pt>
              </c:strCache>
            </c:strRef>
          </c:cat>
          <c:val>
            <c:numRef>
              <c:f>'Approval, Federal'!$B$3:$E$3</c:f>
              <c:numCache>
                <c:formatCode>General</c:formatCode>
                <c:ptCount val="4"/>
                <c:pt idx="0" formatCode="0%">
                  <c:v>0.47190000000000021</c:v>
                </c:pt>
                <c:pt idx="2" formatCode="0%">
                  <c:v>0.51939999999999997</c:v>
                </c:pt>
                <c:pt idx="3" formatCode="0%">
                  <c:v>0.60000000000000142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'Approval, Federal'!$A$4</c:f>
              <c:strCache>
                <c:ptCount val="1"/>
                <c:pt idx="0">
                  <c:v>Alexander</c:v>
                </c:pt>
              </c:strCache>
            </c:strRef>
          </c:tx>
          <c:spPr>
            <a:ln w="38100">
              <a:solidFill>
                <a:schemeClr val="accent2">
                  <a:lumMod val="50000"/>
                </a:schemeClr>
              </a:solidFill>
            </a:ln>
          </c:spPr>
          <c:marker>
            <c:spPr>
              <a:solidFill>
                <a:schemeClr val="accent2">
                  <a:lumMod val="50000"/>
                </a:schemeClr>
              </a:solidFill>
              <a:ln w="38100">
                <a:solidFill>
                  <a:schemeClr val="accent2">
                    <a:lumMod val="50000"/>
                  </a:schemeClr>
                </a:solidFill>
              </a:ln>
            </c:spPr>
          </c:marker>
          <c:dLbls>
            <c:txPr>
              <a:bodyPr/>
              <a:lstStyle/>
              <a:p>
                <a:pPr>
                  <a:defRPr sz="1800" b="1"/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'Approval, Federal'!$B$2:$E$2</c:f>
              <c:strCache>
                <c:ptCount val="4"/>
                <c:pt idx="0">
                  <c:v>November 2011</c:v>
                </c:pt>
                <c:pt idx="1">
                  <c:v>February 2012</c:v>
                </c:pt>
                <c:pt idx="2">
                  <c:v>May 2012</c:v>
                </c:pt>
                <c:pt idx="3">
                  <c:v>December 2012</c:v>
                </c:pt>
              </c:strCache>
            </c:strRef>
          </c:cat>
          <c:val>
            <c:numRef>
              <c:f>'Approval, Federal'!$B$4:$E$4</c:f>
              <c:numCache>
                <c:formatCode>General</c:formatCode>
                <c:ptCount val="4"/>
                <c:pt idx="0" formatCode="0%">
                  <c:v>0.53110000000000002</c:v>
                </c:pt>
                <c:pt idx="2" formatCode="0%">
                  <c:v>0.57260000000000144</c:v>
                </c:pt>
                <c:pt idx="3" formatCode="0%">
                  <c:v>0.56000000000000005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'Approval, Federal'!$A$5</c:f>
              <c:strCache>
                <c:ptCount val="1"/>
                <c:pt idx="0">
                  <c:v>U.S. Congress</c:v>
                </c:pt>
              </c:strCache>
            </c:strRef>
          </c:tx>
          <c:spPr>
            <a:ln w="38100">
              <a:solidFill>
                <a:srgbClr val="7030A0"/>
              </a:solidFill>
            </a:ln>
          </c:spPr>
          <c:marker>
            <c:spPr>
              <a:solidFill>
                <a:srgbClr val="7030A0"/>
              </a:solidFill>
              <a:ln w="38100">
                <a:solidFill>
                  <a:srgbClr val="7030A0"/>
                </a:solidFill>
              </a:ln>
            </c:spPr>
          </c:marker>
          <c:dLbls>
            <c:txPr>
              <a:bodyPr/>
              <a:lstStyle/>
              <a:p>
                <a:pPr>
                  <a:defRPr sz="1800" b="1"/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'Approval, Federal'!$B$2:$E$2</c:f>
              <c:strCache>
                <c:ptCount val="4"/>
                <c:pt idx="0">
                  <c:v>November 2011</c:v>
                </c:pt>
                <c:pt idx="1">
                  <c:v>February 2012</c:v>
                </c:pt>
                <c:pt idx="2">
                  <c:v>May 2012</c:v>
                </c:pt>
                <c:pt idx="3">
                  <c:v>December 2012</c:v>
                </c:pt>
              </c:strCache>
            </c:strRef>
          </c:cat>
          <c:val>
            <c:numRef>
              <c:f>'Approval, Federal'!$B$5:$E$5</c:f>
              <c:numCache>
                <c:formatCode>General</c:formatCode>
                <c:ptCount val="4"/>
                <c:pt idx="0" formatCode="0%">
                  <c:v>0.18830000000000011</c:v>
                </c:pt>
                <c:pt idx="2" formatCode="0%">
                  <c:v>0.2143000000000001</c:v>
                </c:pt>
                <c:pt idx="3" formatCode="0%">
                  <c:v>0.2100000000000001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'Approval, Federal'!$A$6</c:f>
              <c:strCache>
                <c:ptCount val="1"/>
                <c:pt idx="0">
                  <c:v>Obama</c:v>
                </c:pt>
              </c:strCache>
            </c:strRef>
          </c:tx>
          <c:spPr>
            <a:ln w="38100">
              <a:solidFill>
                <a:schemeClr val="tx2">
                  <a:lumMod val="75000"/>
                </a:schemeClr>
              </a:solidFill>
            </a:ln>
          </c:spPr>
          <c:marker>
            <c:spPr>
              <a:solidFill>
                <a:schemeClr val="tx2">
                  <a:lumMod val="75000"/>
                </a:schemeClr>
              </a:solidFill>
              <a:ln w="38100">
                <a:solidFill>
                  <a:schemeClr val="tx2">
                    <a:lumMod val="75000"/>
                  </a:schemeClr>
                </a:solidFill>
              </a:ln>
            </c:spPr>
          </c:marker>
          <c:dLbls>
            <c:txPr>
              <a:bodyPr/>
              <a:lstStyle/>
              <a:p>
                <a:pPr>
                  <a:defRPr sz="1800" b="1"/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'Approval, Federal'!$B$2:$E$2</c:f>
              <c:strCache>
                <c:ptCount val="4"/>
                <c:pt idx="0">
                  <c:v>November 2011</c:v>
                </c:pt>
                <c:pt idx="1">
                  <c:v>February 2012</c:v>
                </c:pt>
                <c:pt idx="2">
                  <c:v>May 2012</c:v>
                </c:pt>
                <c:pt idx="3">
                  <c:v>December 2012</c:v>
                </c:pt>
              </c:strCache>
            </c:strRef>
          </c:cat>
          <c:val>
            <c:numRef>
              <c:f>'Approval, Federal'!$B$6:$E$6</c:f>
              <c:numCache>
                <c:formatCode>0%</c:formatCode>
                <c:ptCount val="4"/>
                <c:pt idx="0">
                  <c:v>0.38410000000000022</c:v>
                </c:pt>
                <c:pt idx="1">
                  <c:v>0.37200000000000022</c:v>
                </c:pt>
                <c:pt idx="2">
                  <c:v>0.39470000000000022</c:v>
                </c:pt>
                <c:pt idx="3">
                  <c:v>0.45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9873152"/>
        <c:axId val="39883136"/>
      </c:lineChart>
      <c:catAx>
        <c:axId val="398731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39883136"/>
        <c:crosses val="autoZero"/>
        <c:auto val="1"/>
        <c:lblAlgn val="ctr"/>
        <c:lblOffset val="100"/>
        <c:noMultiLvlLbl val="0"/>
      </c:catAx>
      <c:valAx>
        <c:axId val="39883136"/>
        <c:scaling>
          <c:orientation val="minMax"/>
          <c:max val="1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398731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1.7127984166627908E-2"/>
          <c:y val="0.90383108611915941"/>
          <c:w val="0.95802136433538843"/>
          <c:h val="7.6323650878386773E-2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400" dirty="0" smtClean="0"/>
              <a:t>Approval of Federal Figures:</a:t>
            </a:r>
          </a:p>
          <a:p>
            <a:pPr>
              <a:defRPr/>
            </a:pPr>
            <a:r>
              <a:rPr lang="en-US" sz="2000" dirty="0" smtClean="0"/>
              <a:t>Among TN Registered Voters</a:t>
            </a:r>
            <a:endParaRPr lang="en-US" sz="2000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8.7925785520135719E-2"/>
          <c:y val="0.167555078397949"/>
          <c:w val="0.890096533083237"/>
          <c:h val="0.681487965033079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'Approval, Federal'!$B$33</c:f>
              <c:strCache>
                <c:ptCount val="1"/>
                <c:pt idx="0">
                  <c:v>Democrats</c:v>
                </c:pt>
              </c:strCache>
            </c:strRef>
          </c:tx>
          <c:spPr>
            <a:solidFill>
              <a:srgbClr val="002060"/>
            </a:solidFill>
            <a:ln>
              <a:solidFill>
                <a:srgbClr val="00206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8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'Approval, Federal'!$A$34:$A$37</c:f>
              <c:strCache>
                <c:ptCount val="4"/>
                <c:pt idx="0">
                  <c:v>Corker</c:v>
                </c:pt>
                <c:pt idx="1">
                  <c:v>Alexander</c:v>
                </c:pt>
                <c:pt idx="2">
                  <c:v>U.S. Congress</c:v>
                </c:pt>
                <c:pt idx="3">
                  <c:v>Obama</c:v>
                </c:pt>
              </c:strCache>
            </c:strRef>
          </c:cat>
          <c:val>
            <c:numRef>
              <c:f>'Approval, Federal'!$B$34:$B$37</c:f>
              <c:numCache>
                <c:formatCode>0%</c:formatCode>
                <c:ptCount val="4"/>
                <c:pt idx="0">
                  <c:v>0.44600000000000001</c:v>
                </c:pt>
                <c:pt idx="1">
                  <c:v>0.50700000000000001</c:v>
                </c:pt>
                <c:pt idx="2">
                  <c:v>0.25700000000000001</c:v>
                </c:pt>
                <c:pt idx="3">
                  <c:v>0.87600000000000144</c:v>
                </c:pt>
              </c:numCache>
            </c:numRef>
          </c:val>
        </c:ser>
        <c:ser>
          <c:idx val="1"/>
          <c:order val="1"/>
          <c:tx>
            <c:strRef>
              <c:f>'Approval, Federal'!$C$33</c:f>
              <c:strCache>
                <c:ptCount val="1"/>
                <c:pt idx="0">
                  <c:v>Independents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92D05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8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'Approval, Federal'!$A$34:$A$37</c:f>
              <c:strCache>
                <c:ptCount val="4"/>
                <c:pt idx="0">
                  <c:v>Corker</c:v>
                </c:pt>
                <c:pt idx="1">
                  <c:v>Alexander</c:v>
                </c:pt>
                <c:pt idx="2">
                  <c:v>U.S. Congress</c:v>
                </c:pt>
                <c:pt idx="3">
                  <c:v>Obama</c:v>
                </c:pt>
              </c:strCache>
            </c:strRef>
          </c:cat>
          <c:val>
            <c:numRef>
              <c:f>'Approval, Federal'!$C$34:$C$37</c:f>
              <c:numCache>
                <c:formatCode>0%</c:formatCode>
                <c:ptCount val="4"/>
                <c:pt idx="0">
                  <c:v>0.58399999999999996</c:v>
                </c:pt>
                <c:pt idx="1">
                  <c:v>0.49800000000000022</c:v>
                </c:pt>
                <c:pt idx="2">
                  <c:v>0.15500000000000011</c:v>
                </c:pt>
                <c:pt idx="3">
                  <c:v>0.36100000000000021</c:v>
                </c:pt>
              </c:numCache>
            </c:numRef>
          </c:val>
        </c:ser>
        <c:ser>
          <c:idx val="2"/>
          <c:order val="2"/>
          <c:tx>
            <c:strRef>
              <c:f>'Approval, Federal'!$D$33</c:f>
              <c:strCache>
                <c:ptCount val="1"/>
                <c:pt idx="0">
                  <c:v>Republicans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rgbClr val="C0000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8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'Approval, Federal'!$A$34:$A$37</c:f>
              <c:strCache>
                <c:ptCount val="4"/>
                <c:pt idx="0">
                  <c:v>Corker</c:v>
                </c:pt>
                <c:pt idx="1">
                  <c:v>Alexander</c:v>
                </c:pt>
                <c:pt idx="2">
                  <c:v>U.S. Congress</c:v>
                </c:pt>
                <c:pt idx="3">
                  <c:v>Obama</c:v>
                </c:pt>
              </c:strCache>
            </c:strRef>
          </c:cat>
          <c:val>
            <c:numRef>
              <c:f>'Approval, Federal'!$D$34:$D$37</c:f>
              <c:numCache>
                <c:formatCode>0%</c:formatCode>
                <c:ptCount val="4"/>
                <c:pt idx="0">
                  <c:v>0.78900000000000003</c:v>
                </c:pt>
                <c:pt idx="1">
                  <c:v>0.69200000000000139</c:v>
                </c:pt>
                <c:pt idx="2">
                  <c:v>0.26200000000000001</c:v>
                </c:pt>
                <c:pt idx="3">
                  <c:v>8.5000000000000048E-2</c:v>
                </c:pt>
              </c:numCache>
            </c:numRef>
          </c:val>
        </c:ser>
        <c:ser>
          <c:idx val="3"/>
          <c:order val="3"/>
          <c:tx>
            <c:strRef>
              <c:f>'Approval, Federal'!$E$33</c:f>
              <c:strCache>
                <c:ptCount val="1"/>
                <c:pt idx="0">
                  <c:v>Tea Party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8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'Approval, Federal'!$A$34:$A$37</c:f>
              <c:strCache>
                <c:ptCount val="4"/>
                <c:pt idx="0">
                  <c:v>Corker</c:v>
                </c:pt>
                <c:pt idx="1">
                  <c:v>Alexander</c:v>
                </c:pt>
                <c:pt idx="2">
                  <c:v>U.S. Congress</c:v>
                </c:pt>
                <c:pt idx="3">
                  <c:v>Obama</c:v>
                </c:pt>
              </c:strCache>
            </c:strRef>
          </c:cat>
          <c:val>
            <c:numRef>
              <c:f>'Approval, Federal'!$E$34:$E$37</c:f>
              <c:numCache>
                <c:formatCode>0%</c:formatCode>
                <c:ptCount val="4"/>
                <c:pt idx="0">
                  <c:v>0.7060000000000014</c:v>
                </c:pt>
                <c:pt idx="1">
                  <c:v>0.61300000000000143</c:v>
                </c:pt>
                <c:pt idx="2">
                  <c:v>0.23500000000000001</c:v>
                </c:pt>
                <c:pt idx="3">
                  <c:v>0.1760000000000001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937152"/>
        <c:axId val="39938688"/>
      </c:barChart>
      <c:catAx>
        <c:axId val="399371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39938688"/>
        <c:crosses val="autoZero"/>
        <c:auto val="1"/>
        <c:lblAlgn val="ctr"/>
        <c:lblOffset val="100"/>
        <c:noMultiLvlLbl val="0"/>
      </c:catAx>
      <c:valAx>
        <c:axId val="3993868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399371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3.6961987963620921E-2"/>
          <c:y val="0.9148442435077444"/>
          <c:w val="0.93393305335680143"/>
          <c:h val="8.3079293848467003E-2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400" dirty="0"/>
              <a:t>Views of the U.S. Economy:</a:t>
            </a:r>
          </a:p>
          <a:p>
            <a:pPr>
              <a:defRPr/>
            </a:pPr>
            <a:r>
              <a:rPr lang="en-US" sz="2000" dirty="0"/>
              <a:t>By Party Identification, Among TN Registered Voters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8.8112204724409532E-2"/>
          <c:y val="0.16546855699760901"/>
          <c:w val="0.89825929571303598"/>
          <c:h val="0.68996179684262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NationalEconomy!$B$1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NationalEconomy!$A$2:$A$3</c:f>
              <c:strCache>
                <c:ptCount val="2"/>
                <c:pt idx="0">
                  <c:v>Very or fairly good</c:v>
                </c:pt>
                <c:pt idx="1">
                  <c:v>Very or fairly bad</c:v>
                </c:pt>
              </c:strCache>
            </c:strRef>
          </c:cat>
          <c:val>
            <c:numRef>
              <c:f>NationalEconomy!$B$2:$B$3</c:f>
              <c:numCache>
                <c:formatCode>0%</c:formatCode>
                <c:ptCount val="2"/>
                <c:pt idx="0">
                  <c:v>0.33000000000000035</c:v>
                </c:pt>
                <c:pt idx="1">
                  <c:v>0.65700000000000158</c:v>
                </c:pt>
              </c:numCache>
            </c:numRef>
          </c:val>
        </c:ser>
        <c:ser>
          <c:idx val="1"/>
          <c:order val="1"/>
          <c:tx>
            <c:strRef>
              <c:f>NationalEconomy!$C$1</c:f>
              <c:strCache>
                <c:ptCount val="1"/>
                <c:pt idx="0">
                  <c:v>Democrats</c:v>
                </c:pt>
              </c:strCache>
            </c:strRef>
          </c:tx>
          <c:spPr>
            <a:solidFill>
              <a:srgbClr val="002060"/>
            </a:solidFill>
            <a:ln>
              <a:solidFill>
                <a:srgbClr val="00206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NationalEconomy!$A$2:$A$3</c:f>
              <c:strCache>
                <c:ptCount val="2"/>
                <c:pt idx="0">
                  <c:v>Very or fairly good</c:v>
                </c:pt>
                <c:pt idx="1">
                  <c:v>Very or fairly bad</c:v>
                </c:pt>
              </c:strCache>
            </c:strRef>
          </c:cat>
          <c:val>
            <c:numRef>
              <c:f>NationalEconomy!$C$2:$C$3</c:f>
              <c:numCache>
                <c:formatCode>0%</c:formatCode>
                <c:ptCount val="2"/>
                <c:pt idx="0">
                  <c:v>0.60800000000000143</c:v>
                </c:pt>
                <c:pt idx="1">
                  <c:v>0.36500000000000021</c:v>
                </c:pt>
              </c:numCache>
            </c:numRef>
          </c:val>
        </c:ser>
        <c:ser>
          <c:idx val="2"/>
          <c:order val="2"/>
          <c:tx>
            <c:strRef>
              <c:f>NationalEconomy!$D$1</c:f>
              <c:strCache>
                <c:ptCount val="1"/>
                <c:pt idx="0">
                  <c:v>Independents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92D05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NationalEconomy!$A$2:$A$3</c:f>
              <c:strCache>
                <c:ptCount val="2"/>
                <c:pt idx="0">
                  <c:v>Very or fairly good</c:v>
                </c:pt>
                <c:pt idx="1">
                  <c:v>Very or fairly bad</c:v>
                </c:pt>
              </c:strCache>
            </c:strRef>
          </c:cat>
          <c:val>
            <c:numRef>
              <c:f>NationalEconomy!$D$2:$D$3</c:f>
              <c:numCache>
                <c:formatCode>0%</c:formatCode>
                <c:ptCount val="2"/>
                <c:pt idx="0">
                  <c:v>0.26400000000000001</c:v>
                </c:pt>
                <c:pt idx="1">
                  <c:v>0.72900000000000142</c:v>
                </c:pt>
              </c:numCache>
            </c:numRef>
          </c:val>
        </c:ser>
        <c:ser>
          <c:idx val="3"/>
          <c:order val="3"/>
          <c:tx>
            <c:strRef>
              <c:f>NationalEconomy!$E$1</c:f>
              <c:strCache>
                <c:ptCount val="1"/>
                <c:pt idx="0">
                  <c:v>Republicans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rgbClr val="C0000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NationalEconomy!$A$2:$A$3</c:f>
              <c:strCache>
                <c:ptCount val="2"/>
                <c:pt idx="0">
                  <c:v>Very or fairly good</c:v>
                </c:pt>
                <c:pt idx="1">
                  <c:v>Very or fairly bad</c:v>
                </c:pt>
              </c:strCache>
            </c:strRef>
          </c:cat>
          <c:val>
            <c:numRef>
              <c:f>NationalEconomy!$E$2:$E$3</c:f>
              <c:numCache>
                <c:formatCode>0%</c:formatCode>
                <c:ptCount val="2"/>
                <c:pt idx="0">
                  <c:v>0.113</c:v>
                </c:pt>
                <c:pt idx="1">
                  <c:v>0.88800000000000001</c:v>
                </c:pt>
              </c:numCache>
            </c:numRef>
          </c:val>
        </c:ser>
        <c:ser>
          <c:idx val="4"/>
          <c:order val="4"/>
          <c:tx>
            <c:strRef>
              <c:f>NationalEconomy!$F$1</c:f>
              <c:strCache>
                <c:ptCount val="1"/>
                <c:pt idx="0">
                  <c:v>Tea Party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NationalEconomy!$A$2:$A$3</c:f>
              <c:strCache>
                <c:ptCount val="2"/>
                <c:pt idx="0">
                  <c:v>Very or fairly good</c:v>
                </c:pt>
                <c:pt idx="1">
                  <c:v>Very or fairly bad</c:v>
                </c:pt>
              </c:strCache>
            </c:strRef>
          </c:cat>
          <c:val>
            <c:numRef>
              <c:f>NationalEconomy!$F$2:$F$3</c:f>
              <c:numCache>
                <c:formatCode>0%</c:formatCode>
                <c:ptCount val="2"/>
                <c:pt idx="0">
                  <c:v>0.2</c:v>
                </c:pt>
                <c:pt idx="1">
                  <c:v>0.8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0071936"/>
        <c:axId val="40073472"/>
      </c:barChart>
      <c:catAx>
        <c:axId val="40071936"/>
        <c:scaling>
          <c:orientation val="minMax"/>
        </c:scaling>
        <c:delete val="0"/>
        <c:axPos val="b"/>
        <c:majorTickMark val="out"/>
        <c:minorTickMark val="none"/>
        <c:tickLblPos val="nextTo"/>
        <c:crossAx val="40073472"/>
        <c:crosses val="autoZero"/>
        <c:auto val="1"/>
        <c:lblAlgn val="ctr"/>
        <c:lblOffset val="100"/>
        <c:noMultiLvlLbl val="0"/>
      </c:catAx>
      <c:valAx>
        <c:axId val="4007347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400719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4.0538167104112115E-2"/>
          <c:y val="0.92896539653630239"/>
          <c:w val="0.94279516622922244"/>
          <c:h val="6.978346179483105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Percent Willing to … to Reduce the Deficit:</a:t>
            </a:r>
          </a:p>
          <a:p>
            <a:pPr>
              <a:defRPr/>
            </a:pPr>
            <a:r>
              <a:rPr lang="en-US"/>
              <a:t>Among TN Registered Voters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3159413975350972"/>
          <c:y val="0.18001988951461811"/>
          <c:w val="0.64504095871202904"/>
          <c:h val="0.7040006357134154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FiscalCliff!$A$2</c:f>
              <c:strCache>
                <c:ptCount val="1"/>
                <c:pt idx="0">
                  <c:v>Yes, willing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FiscalCliff!$B$1:$F$1</c:f>
              <c:strCache>
                <c:ptCount val="5"/>
                <c:pt idx="0">
                  <c:v>Reduce Tax Deductions</c:v>
                </c:pt>
                <c:pt idx="1">
                  <c:v>Allow Tax Cuts to Expire</c:v>
                </c:pt>
                <c:pt idx="2">
                  <c:v>Limit Spending on Medicaid and Medicare </c:v>
                </c:pt>
                <c:pt idx="3">
                  <c:v>Freeze Spending on Domestic Programs</c:v>
                </c:pt>
                <c:pt idx="4">
                  <c:v>Raise Eligibility Age for Medicare</c:v>
                </c:pt>
              </c:strCache>
            </c:strRef>
          </c:cat>
          <c:val>
            <c:numRef>
              <c:f>FiscalCliff!$B$2:$F$2</c:f>
              <c:numCache>
                <c:formatCode>0%</c:formatCode>
                <c:ptCount val="5"/>
                <c:pt idx="0">
                  <c:v>0.59499999999999997</c:v>
                </c:pt>
                <c:pt idx="1">
                  <c:v>0.56600000000000139</c:v>
                </c:pt>
                <c:pt idx="2">
                  <c:v>0.49500000000000022</c:v>
                </c:pt>
                <c:pt idx="3">
                  <c:v>0.39600000000000035</c:v>
                </c:pt>
                <c:pt idx="4">
                  <c:v>0.3470000000000002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095104"/>
        <c:axId val="6022272"/>
      </c:barChart>
      <c:catAx>
        <c:axId val="40095104"/>
        <c:scaling>
          <c:orientation val="minMax"/>
        </c:scaling>
        <c:delete val="0"/>
        <c:axPos val="l"/>
        <c:majorTickMark val="out"/>
        <c:minorTickMark val="none"/>
        <c:tickLblPos val="nextTo"/>
        <c:crossAx val="6022272"/>
        <c:crosses val="autoZero"/>
        <c:auto val="1"/>
        <c:lblAlgn val="ctr"/>
        <c:lblOffset val="100"/>
        <c:noMultiLvlLbl val="0"/>
      </c:catAx>
      <c:valAx>
        <c:axId val="6022272"/>
        <c:scaling>
          <c:orientation val="minMax"/>
          <c:max val="1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40095104"/>
        <c:crosses val="autoZero"/>
        <c:crossBetween val="between"/>
        <c:majorUnit val="0.1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400" dirty="0"/>
              <a:t>State Implementation of Affordable Healthcare Act:</a:t>
            </a:r>
          </a:p>
          <a:p>
            <a:pPr>
              <a:defRPr/>
            </a:pPr>
            <a:r>
              <a:rPr lang="en-US" sz="2000" dirty="0"/>
              <a:t>Among TN Registered Voters</a:t>
            </a:r>
          </a:p>
        </c:rich>
      </c:tx>
      <c:layout>
        <c:manualLayout>
          <c:xMode val="edge"/>
          <c:yMode val="edge"/>
          <c:x val="3.7913167104112147E-2"/>
          <c:y val="2.7678345106549242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ACAImplementation!$A$3:$A$7</c:f>
              <c:strCache>
                <c:ptCount val="5"/>
                <c:pt idx="0">
                  <c:v>Expand Medicaid to cover more people</c:v>
                </c:pt>
                <c:pt idx="1">
                  <c:v>Keep Medicaid as it is</c:v>
                </c:pt>
                <c:pt idx="3">
                  <c:v>State should run exchange system</c:v>
                </c:pt>
                <c:pt idx="4">
                  <c:v>Federal government should run exchange system</c:v>
                </c:pt>
              </c:strCache>
            </c:strRef>
          </c:cat>
          <c:val>
            <c:numRef>
              <c:f>ACAImplementation!$B$3:$B$7</c:f>
              <c:numCache>
                <c:formatCode>0%</c:formatCode>
                <c:ptCount val="5"/>
                <c:pt idx="0">
                  <c:v>0.47000000000000008</c:v>
                </c:pt>
                <c:pt idx="1">
                  <c:v>0.46</c:v>
                </c:pt>
                <c:pt idx="3">
                  <c:v>0.53076000000000001</c:v>
                </c:pt>
                <c:pt idx="4">
                  <c:v>0.33172500000000027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1486208"/>
        <c:axId val="41487744"/>
      </c:barChart>
      <c:catAx>
        <c:axId val="41486208"/>
        <c:scaling>
          <c:orientation val="minMax"/>
        </c:scaling>
        <c:delete val="0"/>
        <c:axPos val="b"/>
        <c:majorTickMark val="out"/>
        <c:minorTickMark val="none"/>
        <c:tickLblPos val="nextTo"/>
        <c:crossAx val="41487744"/>
        <c:crosses val="autoZero"/>
        <c:auto val="1"/>
        <c:lblAlgn val="ctr"/>
        <c:lblOffset val="100"/>
        <c:noMultiLvlLbl val="0"/>
      </c:catAx>
      <c:valAx>
        <c:axId val="41487744"/>
        <c:scaling>
          <c:orientation val="minMax"/>
          <c:max val="1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414862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400" dirty="0" smtClean="0"/>
              <a:t>State Implementation of Affordable Healthcare Act:</a:t>
            </a:r>
          </a:p>
          <a:p>
            <a:pPr>
              <a:defRPr/>
            </a:pPr>
            <a:r>
              <a:rPr lang="en-US" sz="2000" dirty="0" smtClean="0"/>
              <a:t>By Party Identification, Among TN Registered Voters</a:t>
            </a:r>
            <a:endParaRPr lang="en-US" sz="2000" dirty="0"/>
          </a:p>
        </c:rich>
      </c:tx>
      <c:layout>
        <c:manualLayout>
          <c:xMode val="edge"/>
          <c:yMode val="edge"/>
          <c:x val="5.1801952296801408E-2"/>
          <c:y val="3.201340092726272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8.8112214360478433E-2"/>
          <c:y val="0.16795826595254701"/>
          <c:w val="0.89131483938263756"/>
          <c:h val="0.689258436875540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ACAImplementation!$B$27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ACAImplementation!$A$28:$A$29</c:f>
              <c:strCache>
                <c:ptCount val="2"/>
                <c:pt idx="0">
                  <c:v>Keep Medicaid as it is</c:v>
                </c:pt>
                <c:pt idx="1">
                  <c:v>State should run exchange system</c:v>
                </c:pt>
              </c:strCache>
            </c:strRef>
          </c:cat>
          <c:val>
            <c:numRef>
              <c:f>ACAImplementation!$B$28:$B$29</c:f>
              <c:numCache>
                <c:formatCode>0%</c:formatCode>
                <c:ptCount val="2"/>
                <c:pt idx="0">
                  <c:v>0.45800000000000002</c:v>
                </c:pt>
                <c:pt idx="1">
                  <c:v>0.53076000000000001</c:v>
                </c:pt>
              </c:numCache>
            </c:numRef>
          </c:val>
        </c:ser>
        <c:ser>
          <c:idx val="1"/>
          <c:order val="1"/>
          <c:tx>
            <c:strRef>
              <c:f>ACAImplementation!$C$27</c:f>
              <c:strCache>
                <c:ptCount val="1"/>
                <c:pt idx="0">
                  <c:v>Democrats</c:v>
                </c:pt>
              </c:strCache>
            </c:strRef>
          </c:tx>
          <c:spPr>
            <a:solidFill>
              <a:srgbClr val="002060"/>
            </a:solidFill>
            <a:ln>
              <a:solidFill>
                <a:srgbClr val="00206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ACAImplementation!$A$28:$A$29</c:f>
              <c:strCache>
                <c:ptCount val="2"/>
                <c:pt idx="0">
                  <c:v>Keep Medicaid as it is</c:v>
                </c:pt>
                <c:pt idx="1">
                  <c:v>State should run exchange system</c:v>
                </c:pt>
              </c:strCache>
            </c:strRef>
          </c:cat>
          <c:val>
            <c:numRef>
              <c:f>ACAImplementation!$C$28:$C$29</c:f>
              <c:numCache>
                <c:formatCode>0%</c:formatCode>
                <c:ptCount val="2"/>
                <c:pt idx="0">
                  <c:v>0.2430000000000001</c:v>
                </c:pt>
                <c:pt idx="1">
                  <c:v>0.30597014925373123</c:v>
                </c:pt>
              </c:numCache>
            </c:numRef>
          </c:val>
        </c:ser>
        <c:ser>
          <c:idx val="2"/>
          <c:order val="2"/>
          <c:tx>
            <c:strRef>
              <c:f>ACAImplementation!$D$27</c:f>
              <c:strCache>
                <c:ptCount val="1"/>
                <c:pt idx="0">
                  <c:v>Independents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92D05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ACAImplementation!$A$28:$A$29</c:f>
              <c:strCache>
                <c:ptCount val="2"/>
                <c:pt idx="0">
                  <c:v>Keep Medicaid as it is</c:v>
                </c:pt>
                <c:pt idx="1">
                  <c:v>State should run exchange system</c:v>
                </c:pt>
              </c:strCache>
            </c:strRef>
          </c:cat>
          <c:val>
            <c:numRef>
              <c:f>ACAImplementation!$D$28:$D$29</c:f>
              <c:numCache>
                <c:formatCode>0%</c:formatCode>
                <c:ptCount val="2"/>
                <c:pt idx="0">
                  <c:v>0.4780000000000002</c:v>
                </c:pt>
                <c:pt idx="1">
                  <c:v>0.59130434782608543</c:v>
                </c:pt>
              </c:numCache>
            </c:numRef>
          </c:val>
        </c:ser>
        <c:ser>
          <c:idx val="3"/>
          <c:order val="3"/>
          <c:tx>
            <c:strRef>
              <c:f>ACAImplementation!$E$27</c:f>
              <c:strCache>
                <c:ptCount val="1"/>
                <c:pt idx="0">
                  <c:v>Republicans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rgbClr val="C0000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ACAImplementation!$A$28:$A$29</c:f>
              <c:strCache>
                <c:ptCount val="2"/>
                <c:pt idx="0">
                  <c:v>Keep Medicaid as it is</c:v>
                </c:pt>
                <c:pt idx="1">
                  <c:v>State should run exchange system</c:v>
                </c:pt>
              </c:strCache>
            </c:strRef>
          </c:cat>
          <c:val>
            <c:numRef>
              <c:f>ACAImplementation!$E$28:$E$29</c:f>
              <c:numCache>
                <c:formatCode>0%</c:formatCode>
                <c:ptCount val="2"/>
                <c:pt idx="0">
                  <c:v>0.64900000000000146</c:v>
                </c:pt>
                <c:pt idx="1">
                  <c:v>0.73387096774193361</c:v>
                </c:pt>
              </c:numCache>
            </c:numRef>
          </c:val>
        </c:ser>
        <c:ser>
          <c:idx val="4"/>
          <c:order val="4"/>
          <c:tx>
            <c:strRef>
              <c:f>ACAImplementation!$F$27</c:f>
              <c:strCache>
                <c:ptCount val="1"/>
                <c:pt idx="0">
                  <c:v>Tea Party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ACAImplementation!$A$28:$A$29</c:f>
              <c:strCache>
                <c:ptCount val="2"/>
                <c:pt idx="0">
                  <c:v>Keep Medicaid as it is</c:v>
                </c:pt>
                <c:pt idx="1">
                  <c:v>State should run exchange system</c:v>
                </c:pt>
              </c:strCache>
            </c:strRef>
          </c:cat>
          <c:val>
            <c:numRef>
              <c:f>ACAImplementation!$F$28:$F$29</c:f>
              <c:numCache>
                <c:formatCode>0%</c:formatCode>
                <c:ptCount val="2"/>
                <c:pt idx="0">
                  <c:v>0.67800000000000171</c:v>
                </c:pt>
                <c:pt idx="1">
                  <c:v>0.62500000000000144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1419904"/>
        <c:axId val="41421440"/>
      </c:barChart>
      <c:catAx>
        <c:axId val="41419904"/>
        <c:scaling>
          <c:orientation val="minMax"/>
        </c:scaling>
        <c:delete val="0"/>
        <c:axPos val="b"/>
        <c:majorTickMark val="out"/>
        <c:minorTickMark val="none"/>
        <c:tickLblPos val="nextTo"/>
        <c:crossAx val="41421440"/>
        <c:crosses val="autoZero"/>
        <c:auto val="1"/>
        <c:lblAlgn val="ctr"/>
        <c:lblOffset val="100"/>
        <c:noMultiLvlLbl val="0"/>
      </c:catAx>
      <c:valAx>
        <c:axId val="41421440"/>
        <c:scaling>
          <c:orientation val="minMax"/>
          <c:max val="1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414199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2.5260282727502512E-2"/>
          <c:y val="0.93958020936595943"/>
          <c:w val="0.96362860494626001"/>
          <c:h val="5.9280248000506804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Top Priority for State of Tennessee:</a:t>
            </a:r>
          </a:p>
          <a:p>
            <a:pPr>
              <a:defRPr/>
            </a:pPr>
            <a:r>
              <a:rPr lang="en-US"/>
              <a:t>Among TN Registered Voters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3"/>
          <c:order val="0"/>
          <c:tx>
            <c:strRef>
              <c:f>'Top Priority TN'!$A$4</c:f>
              <c:strCache>
                <c:ptCount val="1"/>
                <c:pt idx="0">
                  <c:v>Economy/jobs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Lbls>
            <c:dLbl>
              <c:idx val="0"/>
              <c:layout>
                <c:manualLayout>
                  <c:x val="0"/>
                  <c:y val="-2.42424242424242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0925337632080168E-17"/>
                  <c:y val="-2.07792207792208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-2.77056277056278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'Top Priority TN'!$B$3:$E$3</c:f>
              <c:strCache>
                <c:ptCount val="3"/>
                <c:pt idx="0">
                  <c:v>November 2011</c:v>
                </c:pt>
                <c:pt idx="1">
                  <c:v>May 2012</c:v>
                </c:pt>
                <c:pt idx="2">
                  <c:v>December 2012</c:v>
                </c:pt>
              </c:strCache>
            </c:strRef>
          </c:cat>
          <c:val>
            <c:numRef>
              <c:f>'Top Priority TN'!$B$4:$E$4</c:f>
              <c:numCache>
                <c:formatCode>0%</c:formatCode>
                <c:ptCount val="3"/>
                <c:pt idx="0">
                  <c:v>0.60920000000000041</c:v>
                </c:pt>
                <c:pt idx="1">
                  <c:v>0.61990000000000045</c:v>
                </c:pt>
                <c:pt idx="2">
                  <c:v>0.60100000000000042</c:v>
                </c:pt>
              </c:numCache>
            </c:numRef>
          </c:val>
          <c:smooth val="0"/>
        </c:ser>
        <c:ser>
          <c:idx val="4"/>
          <c:order val="1"/>
          <c:tx>
            <c:strRef>
              <c:f>'Top Priority TN'!$A$5</c:f>
              <c:strCache>
                <c:ptCount val="1"/>
                <c:pt idx="0">
                  <c:v>Education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marker>
          <c:dLbls>
            <c:dLbl>
              <c:idx val="0"/>
              <c:delete val="1"/>
            </c:dLbl>
            <c:dLbl>
              <c:idx val="1"/>
              <c:delete val="1"/>
            </c:dLbl>
            <c:txPr>
              <a:bodyPr/>
              <a:lstStyle/>
              <a:p>
                <a:pPr>
                  <a:defRPr sz="18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'Top Priority TN'!$B$3:$E$3</c:f>
              <c:strCache>
                <c:ptCount val="3"/>
                <c:pt idx="0">
                  <c:v>November 2011</c:v>
                </c:pt>
                <c:pt idx="1">
                  <c:v>May 2012</c:v>
                </c:pt>
                <c:pt idx="2">
                  <c:v>December 2012</c:v>
                </c:pt>
              </c:strCache>
            </c:strRef>
          </c:cat>
          <c:val>
            <c:numRef>
              <c:f>'Top Priority TN'!$B$5:$E$5</c:f>
              <c:numCache>
                <c:formatCode>0%</c:formatCode>
                <c:ptCount val="3"/>
                <c:pt idx="0">
                  <c:v>0.17330000000000001</c:v>
                </c:pt>
                <c:pt idx="1">
                  <c:v>0.1925</c:v>
                </c:pt>
                <c:pt idx="2">
                  <c:v>0.18400000000000011</c:v>
                </c:pt>
              </c:numCache>
            </c:numRef>
          </c:val>
          <c:smooth val="0"/>
        </c:ser>
        <c:ser>
          <c:idx val="0"/>
          <c:order val="2"/>
          <c:tx>
            <c:strRef>
              <c:f>'Top Priority TN'!$A$6</c:f>
              <c:strCache>
                <c:ptCount val="1"/>
                <c:pt idx="0">
                  <c:v>Health care</c:v>
                </c:pt>
              </c:strCache>
            </c:strRef>
          </c:tx>
          <c:spPr>
            <a:ln>
              <a:solidFill>
                <a:srgbClr val="FFC000"/>
              </a:solidFill>
            </a:ln>
          </c:spPr>
          <c:marker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</c:marker>
          <c:dLbls>
            <c:dLbl>
              <c:idx val="0"/>
              <c:delete val="1"/>
            </c:dLbl>
            <c:dLbl>
              <c:idx val="1"/>
              <c:delete val="1"/>
            </c:dLbl>
            <c:txPr>
              <a:bodyPr/>
              <a:lstStyle/>
              <a:p>
                <a:pPr>
                  <a:defRPr sz="18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'Top Priority TN'!$B$3:$E$3</c:f>
              <c:strCache>
                <c:ptCount val="3"/>
                <c:pt idx="0">
                  <c:v>November 2011</c:v>
                </c:pt>
                <c:pt idx="1">
                  <c:v>May 2012</c:v>
                </c:pt>
                <c:pt idx="2">
                  <c:v>December 2012</c:v>
                </c:pt>
              </c:strCache>
            </c:strRef>
          </c:cat>
          <c:val>
            <c:numRef>
              <c:f>'Top Priority TN'!$B$6:$E$6</c:f>
              <c:numCache>
                <c:formatCode>0%</c:formatCode>
                <c:ptCount val="3"/>
                <c:pt idx="0">
                  <c:v>0.12150000000000002</c:v>
                </c:pt>
                <c:pt idx="1">
                  <c:v>0.115</c:v>
                </c:pt>
                <c:pt idx="2">
                  <c:v>0.10200000000000002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1474304"/>
        <c:axId val="41553920"/>
      </c:lineChart>
      <c:catAx>
        <c:axId val="4147430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41553920"/>
        <c:crosses val="autoZero"/>
        <c:auto val="1"/>
        <c:lblAlgn val="ctr"/>
        <c:lblOffset val="100"/>
        <c:noMultiLvlLbl val="0"/>
      </c:catAx>
      <c:valAx>
        <c:axId val="41553920"/>
        <c:scaling>
          <c:orientation val="minMax"/>
          <c:max val="1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41474304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400" dirty="0"/>
              <a:t>Selection of Judges and Primary Election Laws:</a:t>
            </a:r>
          </a:p>
          <a:p>
            <a:pPr>
              <a:defRPr/>
            </a:pPr>
            <a:r>
              <a:rPr lang="en-US" sz="2000" dirty="0"/>
              <a:t>Among TN Registered Voters</a:t>
            </a:r>
          </a:p>
        </c:rich>
      </c:tx>
      <c:layout>
        <c:manualLayout>
          <c:xMode val="edge"/>
          <c:yMode val="edge"/>
          <c:x val="0.11207633420822402"/>
          <c:y val="0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StateLeg2!$B$1</c:f>
              <c:strCache>
                <c:ptCount val="1"/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StateLeg2!$A$2:$A$7</c:f>
              <c:strCache>
                <c:ptCount val="6"/>
                <c:pt idx="0">
                  <c:v>Governor should appoint judges</c:v>
                </c:pt>
                <c:pt idx="1">
                  <c:v>Voters should elect judges</c:v>
                </c:pt>
                <c:pt idx="2">
                  <c:v>Haven't thought much about it</c:v>
                </c:pt>
                <c:pt idx="4">
                  <c:v>Yes, change to closed primaries</c:v>
                </c:pt>
                <c:pt idx="5">
                  <c:v>No, leave primaries open</c:v>
                </c:pt>
              </c:strCache>
            </c:strRef>
          </c:cat>
          <c:val>
            <c:numRef>
              <c:f>StateLeg2!$B$2:$B$7</c:f>
              <c:numCache>
                <c:formatCode>0%</c:formatCode>
                <c:ptCount val="6"/>
                <c:pt idx="0">
                  <c:v>0.27900000000000008</c:v>
                </c:pt>
                <c:pt idx="1">
                  <c:v>0.43900000000000022</c:v>
                </c:pt>
                <c:pt idx="2">
                  <c:v>0.26600000000000001</c:v>
                </c:pt>
                <c:pt idx="4">
                  <c:v>0.113</c:v>
                </c:pt>
                <c:pt idx="5">
                  <c:v>0.85200000000000042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1583744"/>
        <c:axId val="41585280"/>
      </c:barChart>
      <c:catAx>
        <c:axId val="41583744"/>
        <c:scaling>
          <c:orientation val="minMax"/>
        </c:scaling>
        <c:delete val="0"/>
        <c:axPos val="b"/>
        <c:majorTickMark val="out"/>
        <c:minorTickMark val="none"/>
        <c:tickLblPos val="nextTo"/>
        <c:crossAx val="41585280"/>
        <c:crosses val="autoZero"/>
        <c:auto val="1"/>
        <c:lblAlgn val="ctr"/>
        <c:lblOffset val="100"/>
        <c:noMultiLvlLbl val="0"/>
      </c:catAx>
      <c:valAx>
        <c:axId val="41585280"/>
        <c:scaling>
          <c:orientation val="minMax"/>
          <c:max val="1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415837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400" dirty="0"/>
              <a:t>Role of State Government in Affairs of Private Entities:</a:t>
            </a:r>
          </a:p>
          <a:p>
            <a:pPr>
              <a:defRPr/>
            </a:pPr>
            <a:r>
              <a:rPr lang="en-US" sz="2000" dirty="0"/>
              <a:t>Among TN Registered Voters</a:t>
            </a:r>
          </a:p>
        </c:rich>
      </c:tx>
      <c:layout>
        <c:manualLayout>
          <c:xMode val="edge"/>
          <c:yMode val="edge"/>
          <c:x val="6.0357533454281256E-2"/>
          <c:y val="3.6071763260967629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StateLeg1!$A$3:$A$7</c:f>
              <c:strCache>
                <c:ptCount val="5"/>
                <c:pt idx="0">
                  <c:v>State government should intervene</c:v>
                </c:pt>
                <c:pt idx="1">
                  <c:v>Private entities should be allowed to make their own policies</c:v>
                </c:pt>
                <c:pt idx="3">
                  <c:v>Employers should be required by state to allow employees to keep guns in their vehicles</c:v>
                </c:pt>
                <c:pt idx="4">
                  <c:v>Employers should not be required by the state to allow employees to keep guns in their vehicles</c:v>
                </c:pt>
              </c:strCache>
            </c:strRef>
          </c:cat>
          <c:val>
            <c:numRef>
              <c:f>StateLeg1!$B$3:$B$7</c:f>
              <c:numCache>
                <c:formatCode>0%</c:formatCode>
                <c:ptCount val="5"/>
                <c:pt idx="0">
                  <c:v>0.18930000000000011</c:v>
                </c:pt>
                <c:pt idx="1">
                  <c:v>0.69960000000000144</c:v>
                </c:pt>
                <c:pt idx="3">
                  <c:v>0.52500000000000002</c:v>
                </c:pt>
                <c:pt idx="4">
                  <c:v>0.43500000000000022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1614720"/>
        <c:axId val="41632896"/>
      </c:barChart>
      <c:catAx>
        <c:axId val="41614720"/>
        <c:scaling>
          <c:orientation val="minMax"/>
        </c:scaling>
        <c:delete val="0"/>
        <c:axPos val="b"/>
        <c:majorTickMark val="out"/>
        <c:minorTickMark val="none"/>
        <c:tickLblPos val="nextTo"/>
        <c:crossAx val="41632896"/>
        <c:crosses val="autoZero"/>
        <c:auto val="1"/>
        <c:lblAlgn val="ctr"/>
        <c:lblOffset val="100"/>
        <c:noMultiLvlLbl val="0"/>
      </c:catAx>
      <c:valAx>
        <c:axId val="41632896"/>
        <c:scaling>
          <c:orientation val="minMax"/>
          <c:max val="1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416147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400" dirty="0" smtClean="0"/>
              <a:t>State</a:t>
            </a:r>
            <a:r>
              <a:rPr lang="en-US" sz="2400" baseline="0" dirty="0" smtClean="0"/>
              <a:t> Intervention into Affairs of Private Entities:</a:t>
            </a:r>
          </a:p>
          <a:p>
            <a:pPr>
              <a:defRPr/>
            </a:pPr>
            <a:r>
              <a:rPr lang="en-US" sz="2000" baseline="0" dirty="0" smtClean="0"/>
              <a:t>By Party Identification, Among TN Registered Voters</a:t>
            </a:r>
            <a:endParaRPr lang="en-US" sz="2000" dirty="0"/>
          </a:p>
        </c:rich>
      </c:tx>
      <c:layout>
        <c:manualLayout>
          <c:xMode val="edge"/>
          <c:yMode val="edge"/>
          <c:x val="9.485751256097058E-2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8.8112214360478433E-2"/>
          <c:y val="0.14765869029625001"/>
          <c:w val="0.8899259503418594"/>
          <c:h val="0.614197566049149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StateLeg1!$B$26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StateLeg1!$A$27:$A$28</c:f>
              <c:strCache>
                <c:ptCount val="2"/>
                <c:pt idx="0">
                  <c:v>State government should intervene</c:v>
                </c:pt>
                <c:pt idx="1">
                  <c:v>Employers should be required by state to allow employees to keep guns in their vehicles</c:v>
                </c:pt>
              </c:strCache>
            </c:strRef>
          </c:cat>
          <c:val>
            <c:numRef>
              <c:f>StateLeg1!$B$27:$B$28</c:f>
              <c:numCache>
                <c:formatCode>0%</c:formatCode>
                <c:ptCount val="2"/>
                <c:pt idx="0">
                  <c:v>0.18930000000000011</c:v>
                </c:pt>
                <c:pt idx="1">
                  <c:v>0.52500000000000002</c:v>
                </c:pt>
              </c:numCache>
            </c:numRef>
          </c:val>
        </c:ser>
        <c:ser>
          <c:idx val="1"/>
          <c:order val="1"/>
          <c:tx>
            <c:strRef>
              <c:f>StateLeg1!$C$26</c:f>
              <c:strCache>
                <c:ptCount val="1"/>
                <c:pt idx="0">
                  <c:v>Democrats</c:v>
                </c:pt>
              </c:strCache>
            </c:strRef>
          </c:tx>
          <c:spPr>
            <a:solidFill>
              <a:srgbClr val="002060"/>
            </a:solidFill>
            <a:ln>
              <a:solidFill>
                <a:srgbClr val="00206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StateLeg1!$A$27:$A$28</c:f>
              <c:strCache>
                <c:ptCount val="2"/>
                <c:pt idx="0">
                  <c:v>State government should intervene</c:v>
                </c:pt>
                <c:pt idx="1">
                  <c:v>Employers should be required by state to allow employees to keep guns in their vehicles</c:v>
                </c:pt>
              </c:strCache>
            </c:strRef>
          </c:cat>
          <c:val>
            <c:numRef>
              <c:f>StateLeg1!$C$27:$C$28</c:f>
              <c:numCache>
                <c:formatCode>0%</c:formatCode>
                <c:ptCount val="2"/>
                <c:pt idx="0">
                  <c:v>0.30597010000000036</c:v>
                </c:pt>
                <c:pt idx="1">
                  <c:v>0.34</c:v>
                </c:pt>
              </c:numCache>
            </c:numRef>
          </c:val>
        </c:ser>
        <c:ser>
          <c:idx val="2"/>
          <c:order val="2"/>
          <c:tx>
            <c:strRef>
              <c:f>StateLeg1!$D$26</c:f>
              <c:strCache>
                <c:ptCount val="1"/>
                <c:pt idx="0">
                  <c:v>Independents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92D05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StateLeg1!$A$27:$A$28</c:f>
              <c:strCache>
                <c:ptCount val="2"/>
                <c:pt idx="0">
                  <c:v>State government should intervene</c:v>
                </c:pt>
                <c:pt idx="1">
                  <c:v>Employers should be required by state to allow employees to keep guns in their vehicles</c:v>
                </c:pt>
              </c:strCache>
            </c:strRef>
          </c:cat>
          <c:val>
            <c:numRef>
              <c:f>StateLeg1!$D$27:$D$28</c:f>
              <c:numCache>
                <c:formatCode>0%</c:formatCode>
                <c:ptCount val="2"/>
                <c:pt idx="0">
                  <c:v>0.17467249999999998</c:v>
                </c:pt>
                <c:pt idx="1">
                  <c:v>0.59099999999999997</c:v>
                </c:pt>
              </c:numCache>
            </c:numRef>
          </c:val>
        </c:ser>
        <c:ser>
          <c:idx val="3"/>
          <c:order val="3"/>
          <c:tx>
            <c:strRef>
              <c:f>StateLeg1!$E$26</c:f>
              <c:strCache>
                <c:ptCount val="1"/>
                <c:pt idx="0">
                  <c:v>Republicans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rgbClr val="C0000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StateLeg1!$A$27:$A$28</c:f>
              <c:strCache>
                <c:ptCount val="2"/>
                <c:pt idx="0">
                  <c:v>State government should intervene</c:v>
                </c:pt>
                <c:pt idx="1">
                  <c:v>Employers should be required by state to allow employees to keep guns in their vehicles</c:v>
                </c:pt>
              </c:strCache>
            </c:strRef>
          </c:cat>
          <c:val>
            <c:numRef>
              <c:f>StateLeg1!$E$27:$E$28</c:f>
              <c:numCache>
                <c:formatCode>0%</c:formatCode>
                <c:ptCount val="2"/>
                <c:pt idx="0">
                  <c:v>0.10483870000000002</c:v>
                </c:pt>
                <c:pt idx="1">
                  <c:v>0.65200000000000158</c:v>
                </c:pt>
              </c:numCache>
            </c:numRef>
          </c:val>
        </c:ser>
        <c:ser>
          <c:idx val="4"/>
          <c:order val="4"/>
          <c:tx>
            <c:strRef>
              <c:f>StateLeg1!$F$26</c:f>
              <c:strCache>
                <c:ptCount val="1"/>
                <c:pt idx="0">
                  <c:v>Tea Party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StateLeg1!$A$27:$A$28</c:f>
              <c:strCache>
                <c:ptCount val="2"/>
                <c:pt idx="0">
                  <c:v>State government should intervene</c:v>
                </c:pt>
                <c:pt idx="1">
                  <c:v>Employers should be required by state to allow employees to keep guns in their vehicles</c:v>
                </c:pt>
              </c:strCache>
            </c:strRef>
          </c:cat>
          <c:val>
            <c:numRef>
              <c:f>StateLeg1!$F$27:$F$28</c:f>
              <c:numCache>
                <c:formatCode>0%</c:formatCode>
                <c:ptCount val="2"/>
                <c:pt idx="0">
                  <c:v>8.3333300000000027E-2</c:v>
                </c:pt>
                <c:pt idx="1">
                  <c:v>0.68900000000000139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1695872"/>
        <c:axId val="41705856"/>
      </c:barChart>
      <c:catAx>
        <c:axId val="41695872"/>
        <c:scaling>
          <c:orientation val="minMax"/>
        </c:scaling>
        <c:delete val="0"/>
        <c:axPos val="b"/>
        <c:majorTickMark val="out"/>
        <c:minorTickMark val="none"/>
        <c:tickLblPos val="nextTo"/>
        <c:crossAx val="41705856"/>
        <c:crosses val="autoZero"/>
        <c:auto val="1"/>
        <c:lblAlgn val="ctr"/>
        <c:lblOffset val="100"/>
        <c:noMultiLvlLbl val="0"/>
      </c:catAx>
      <c:valAx>
        <c:axId val="41705856"/>
        <c:scaling>
          <c:orientation val="minMax"/>
          <c:max val="1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416958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3.77602840945193E-2"/>
          <c:y val="0.93496410365079341"/>
          <c:w val="0.93723971317144705"/>
          <c:h val="6.339615138562733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400" dirty="0"/>
              <a:t>Percent who Favor Opening Additional Charter Schools:</a:t>
            </a:r>
          </a:p>
          <a:p>
            <a:pPr>
              <a:defRPr/>
            </a:pPr>
            <a:r>
              <a:rPr lang="en-US" sz="2000" dirty="0"/>
              <a:t>By Party Identification, Among TN Registered Voters</a:t>
            </a:r>
          </a:p>
        </c:rich>
      </c:tx>
      <c:layout>
        <c:manualLayout>
          <c:xMode val="edge"/>
          <c:yMode val="edge"/>
          <c:x val="1.7131889763779502E-2"/>
          <c:y val="0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CharterSchools!$A$2</c:f>
              <c:strCache>
                <c:ptCount val="1"/>
                <c:pt idx="0">
                  <c:v>Favor opening more charter schools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rgbClr val="002060"/>
              </a:solidFill>
              <a:ln>
                <a:solidFill>
                  <a:srgbClr val="002060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>
                <a:solidFill>
                  <a:srgbClr val="92D050"/>
                </a:solidFill>
              </a:ln>
            </c:spPr>
          </c:dPt>
          <c:dPt>
            <c:idx val="3"/>
            <c:invertIfNegative val="0"/>
            <c:bubble3D val="0"/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</c:dPt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CharterSchools!$B$1:$F$1</c:f>
              <c:strCache>
                <c:ptCount val="5"/>
                <c:pt idx="0">
                  <c:v>Total</c:v>
                </c:pt>
                <c:pt idx="1">
                  <c:v>Democrats</c:v>
                </c:pt>
                <c:pt idx="2">
                  <c:v>Independents</c:v>
                </c:pt>
                <c:pt idx="3">
                  <c:v>Republicans</c:v>
                </c:pt>
                <c:pt idx="4">
                  <c:v>Tea Party</c:v>
                </c:pt>
              </c:strCache>
            </c:strRef>
          </c:cat>
          <c:val>
            <c:numRef>
              <c:f>CharterSchools!$B$2:$F$2</c:f>
              <c:numCache>
                <c:formatCode>0%</c:formatCode>
                <c:ptCount val="5"/>
                <c:pt idx="0">
                  <c:v>0.64656209999999859</c:v>
                </c:pt>
                <c:pt idx="1">
                  <c:v>0.61423220000000001</c:v>
                </c:pt>
                <c:pt idx="2">
                  <c:v>0.62931029999999999</c:v>
                </c:pt>
                <c:pt idx="3">
                  <c:v>0.71370970000000145</c:v>
                </c:pt>
                <c:pt idx="4">
                  <c:v>0.8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1737600"/>
        <c:axId val="41743488"/>
      </c:barChart>
      <c:catAx>
        <c:axId val="41737600"/>
        <c:scaling>
          <c:orientation val="minMax"/>
        </c:scaling>
        <c:delete val="0"/>
        <c:axPos val="b"/>
        <c:majorTickMark val="out"/>
        <c:minorTickMark val="none"/>
        <c:tickLblPos val="nextTo"/>
        <c:crossAx val="41743488"/>
        <c:crosses val="autoZero"/>
        <c:auto val="1"/>
        <c:lblAlgn val="ctr"/>
        <c:lblOffset val="100"/>
        <c:noMultiLvlLbl val="0"/>
      </c:catAx>
      <c:valAx>
        <c:axId val="41743488"/>
        <c:scaling>
          <c:orientation val="minMax"/>
          <c:max val="1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417376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400" dirty="0" smtClean="0"/>
              <a:t>Grades of Local versus Tennessee</a:t>
            </a:r>
            <a:r>
              <a:rPr lang="en-US" sz="2400" baseline="0" dirty="0" smtClean="0"/>
              <a:t> Public Schools:</a:t>
            </a:r>
          </a:p>
          <a:p>
            <a:pPr>
              <a:defRPr/>
            </a:pPr>
            <a:r>
              <a:rPr lang="en-US" sz="2000" baseline="0" dirty="0" smtClean="0"/>
              <a:t>Among TN Registered Voters</a:t>
            </a:r>
            <a:endParaRPr lang="en-US" sz="2000" dirty="0"/>
          </a:p>
        </c:rich>
      </c:tx>
      <c:layout>
        <c:manualLayout>
          <c:xMode val="edge"/>
          <c:yMode val="edge"/>
          <c:x val="0.11355905511811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8.8112204724409532E-2"/>
          <c:y val="0.14552958682651601"/>
          <c:w val="0.88923151793525756"/>
          <c:h val="0.6708010391366117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GradesForSchools!$B$1</c:f>
              <c:strCache>
                <c:ptCount val="1"/>
                <c:pt idx="0">
                  <c:v>Local Schools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GradesForSchools!$A$2:$A$7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F</c:v>
                </c:pt>
                <c:pt idx="5">
                  <c:v>Don't know/Refused</c:v>
                </c:pt>
              </c:strCache>
            </c:strRef>
          </c:cat>
          <c:val>
            <c:numRef>
              <c:f>GradesForSchools!$B$2:$B$7</c:f>
              <c:numCache>
                <c:formatCode>0%</c:formatCode>
                <c:ptCount val="6"/>
                <c:pt idx="0">
                  <c:v>0.126</c:v>
                </c:pt>
                <c:pt idx="1">
                  <c:v>0.33700000000000035</c:v>
                </c:pt>
                <c:pt idx="2">
                  <c:v>0.32800000000000024</c:v>
                </c:pt>
                <c:pt idx="3">
                  <c:v>0.10700000000000005</c:v>
                </c:pt>
                <c:pt idx="4">
                  <c:v>4.6000000000000013E-2</c:v>
                </c:pt>
                <c:pt idx="5">
                  <c:v>5.5000000000000014E-2</c:v>
                </c:pt>
              </c:numCache>
            </c:numRef>
          </c:val>
        </c:ser>
        <c:ser>
          <c:idx val="1"/>
          <c:order val="1"/>
          <c:tx>
            <c:strRef>
              <c:f>GradesForSchools!$C$1</c:f>
              <c:strCache>
                <c:ptCount val="1"/>
                <c:pt idx="0">
                  <c:v>Tennessee Schools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GradesForSchools!$A$2:$A$7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F</c:v>
                </c:pt>
                <c:pt idx="5">
                  <c:v>Don't know/Refused</c:v>
                </c:pt>
              </c:strCache>
            </c:strRef>
          </c:cat>
          <c:val>
            <c:numRef>
              <c:f>GradesForSchools!$C$2:$C$7</c:f>
              <c:numCache>
                <c:formatCode>0%</c:formatCode>
                <c:ptCount val="6"/>
                <c:pt idx="0">
                  <c:v>3.500000000000001E-2</c:v>
                </c:pt>
                <c:pt idx="1">
                  <c:v>0.29900000000000021</c:v>
                </c:pt>
                <c:pt idx="2">
                  <c:v>0.42400000000000021</c:v>
                </c:pt>
                <c:pt idx="3">
                  <c:v>0.16400000000000001</c:v>
                </c:pt>
                <c:pt idx="4">
                  <c:v>5.3000000000000012E-2</c:v>
                </c:pt>
                <c:pt idx="5">
                  <c:v>2.4000000000000011E-2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1761792"/>
        <c:axId val="41788160"/>
      </c:barChart>
      <c:catAx>
        <c:axId val="41761792"/>
        <c:scaling>
          <c:orientation val="minMax"/>
        </c:scaling>
        <c:delete val="0"/>
        <c:axPos val="b"/>
        <c:majorTickMark val="out"/>
        <c:minorTickMark val="none"/>
        <c:tickLblPos val="nextTo"/>
        <c:crossAx val="41788160"/>
        <c:crosses val="autoZero"/>
        <c:auto val="1"/>
        <c:lblAlgn val="ctr"/>
        <c:lblOffset val="100"/>
        <c:noMultiLvlLbl val="0"/>
      </c:catAx>
      <c:valAx>
        <c:axId val="41788160"/>
        <c:scaling>
          <c:orientation val="minMax"/>
          <c:max val="1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417617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3.2899278215223246E-2"/>
          <c:y val="0.89585850816569901"/>
          <c:w val="0.8296007217847774"/>
          <c:h val="0.1032836475465351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200" dirty="0" smtClean="0"/>
              <a:t>Do...earn</a:t>
            </a:r>
            <a:r>
              <a:rPr lang="en-US" sz="2200" baseline="0" dirty="0" smtClean="0"/>
              <a:t> too much, not enough, or about the right amount?</a:t>
            </a:r>
          </a:p>
          <a:p>
            <a:pPr>
              <a:defRPr/>
            </a:pPr>
            <a:r>
              <a:rPr lang="en-US" sz="2000" baseline="0" dirty="0" smtClean="0"/>
              <a:t>Among TN Registered Voters</a:t>
            </a:r>
          </a:p>
          <a:p>
            <a:pPr>
              <a:defRPr/>
            </a:pPr>
            <a:endParaRPr lang="en-US" sz="2000" dirty="0"/>
          </a:p>
        </c:rich>
      </c:tx>
      <c:layout>
        <c:manualLayout>
          <c:xMode val="edge"/>
          <c:yMode val="edge"/>
          <c:x val="1.7000000000000005E-2"/>
          <c:y val="2.3420138167080003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8.8112204724409532E-2"/>
          <c:y val="0.193051176270991"/>
          <c:w val="0.88103707349081439"/>
          <c:h val="0.651786971630284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PayForTeachers!$B$1</c:f>
              <c:strCache>
                <c:ptCount val="1"/>
                <c:pt idx="0">
                  <c:v>Public Employees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92D05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PayForTeachers!$A$2:$A$5</c:f>
              <c:strCache>
                <c:ptCount val="4"/>
                <c:pt idx="0">
                  <c:v>Too much</c:v>
                </c:pt>
                <c:pt idx="1">
                  <c:v>Not enough</c:v>
                </c:pt>
                <c:pt idx="2">
                  <c:v>About right</c:v>
                </c:pt>
                <c:pt idx="3">
                  <c:v>Don't know/Refused</c:v>
                </c:pt>
              </c:strCache>
            </c:strRef>
          </c:cat>
          <c:val>
            <c:numRef>
              <c:f>PayForTeachers!$B$2:$B$5</c:f>
              <c:numCache>
                <c:formatCode>0%</c:formatCode>
                <c:ptCount val="4"/>
                <c:pt idx="0">
                  <c:v>0.17</c:v>
                </c:pt>
                <c:pt idx="1">
                  <c:v>0.35700000000000021</c:v>
                </c:pt>
                <c:pt idx="2">
                  <c:v>0.3510000000000002</c:v>
                </c:pt>
                <c:pt idx="3">
                  <c:v>0.12200000000000005</c:v>
                </c:pt>
              </c:numCache>
            </c:numRef>
          </c:val>
        </c:ser>
        <c:ser>
          <c:idx val="1"/>
          <c:order val="1"/>
          <c:tx>
            <c:strRef>
              <c:f>PayForTeachers!$C$1</c:f>
              <c:strCache>
                <c:ptCount val="1"/>
                <c:pt idx="0">
                  <c:v>Public School Teachers</c:v>
                </c:pt>
              </c:strCache>
            </c:strRef>
          </c:tx>
          <c:spPr>
            <a:solidFill>
              <a:srgbClr val="7030A0"/>
            </a:solidFill>
            <a:ln>
              <a:solidFill>
                <a:srgbClr val="7030A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PayForTeachers!$A$2:$A$5</c:f>
              <c:strCache>
                <c:ptCount val="4"/>
                <c:pt idx="0">
                  <c:v>Too much</c:v>
                </c:pt>
                <c:pt idx="1">
                  <c:v>Not enough</c:v>
                </c:pt>
                <c:pt idx="2">
                  <c:v>About right</c:v>
                </c:pt>
                <c:pt idx="3">
                  <c:v>Don't know/Refused</c:v>
                </c:pt>
              </c:strCache>
            </c:strRef>
          </c:cat>
          <c:val>
            <c:numRef>
              <c:f>PayForTeachers!$C$2:$C$5</c:f>
              <c:numCache>
                <c:formatCode>0%</c:formatCode>
                <c:ptCount val="4"/>
                <c:pt idx="0">
                  <c:v>3.2000000000000021E-2</c:v>
                </c:pt>
                <c:pt idx="1">
                  <c:v>0.64500000000000146</c:v>
                </c:pt>
                <c:pt idx="2">
                  <c:v>0.2840000000000002</c:v>
                </c:pt>
                <c:pt idx="3">
                  <c:v>3.9000000000000014E-2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1827328"/>
        <c:axId val="41829120"/>
      </c:barChart>
      <c:catAx>
        <c:axId val="41827328"/>
        <c:scaling>
          <c:orientation val="minMax"/>
        </c:scaling>
        <c:delete val="0"/>
        <c:axPos val="b"/>
        <c:majorTickMark val="out"/>
        <c:minorTickMark val="none"/>
        <c:tickLblPos val="nextTo"/>
        <c:crossAx val="41829120"/>
        <c:crosses val="autoZero"/>
        <c:auto val="1"/>
        <c:lblAlgn val="ctr"/>
        <c:lblOffset val="100"/>
        <c:noMultiLvlLbl val="0"/>
      </c:catAx>
      <c:valAx>
        <c:axId val="41829120"/>
        <c:scaling>
          <c:orientation val="minMax"/>
          <c:max val="1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418273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3.7204833770778621E-2"/>
          <c:y val="0.93558757891094335"/>
          <c:w val="0.94473961067366774"/>
          <c:h val="6.2830681621579024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0.79121</cdr:x>
      <cdr:y>0</cdr:y>
    </cdr:from>
    <cdr:to>
      <cdr:x>1</cdr:x>
      <cdr:y>0.10835</cdr:y>
    </cdr:to>
    <cdr:sp macro="" textlink="">
      <cdr:nvSpPr>
        <cdr:cNvPr id="2" name="TextBox 6"/>
        <cdr:cNvSpPr txBox="1"/>
      </cdr:nvSpPr>
      <cdr:spPr>
        <a:xfrm xmlns:a="http://schemas.openxmlformats.org/drawingml/2006/main">
          <a:off x="7610621" y="0"/>
          <a:ext cx="1913206" cy="64633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r"/>
          <a:r>
            <a:rPr lang="en-US" sz="1200" dirty="0" smtClean="0"/>
            <a:t>Source: VU Poll, Dec 2012. </a:t>
          </a:r>
        </a:p>
        <a:p xmlns:a="http://schemas.openxmlformats.org/drawingml/2006/main">
          <a:pPr algn="r"/>
          <a:r>
            <a:rPr lang="en-US" sz="1200" dirty="0" smtClean="0"/>
            <a:t>N = 829.  </a:t>
          </a:r>
        </a:p>
        <a:p xmlns:a="http://schemas.openxmlformats.org/drawingml/2006/main">
          <a:pPr algn="r"/>
          <a:r>
            <a:rPr lang="en-US" sz="1200" dirty="0" err="1" smtClean="0"/>
            <a:t>MoE</a:t>
          </a:r>
          <a:r>
            <a:rPr lang="en-US" sz="1200" dirty="0" smtClean="0"/>
            <a:t>: +/- 4.3%</a:t>
          </a:r>
          <a:endParaRPr lang="en-US" sz="12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0.79077</cdr:x>
      <cdr:y>0</cdr:y>
    </cdr:from>
    <cdr:to>
      <cdr:x>1</cdr:x>
      <cdr:y>0.10835</cdr:y>
    </cdr:to>
    <cdr:sp macro="" textlink="">
      <cdr:nvSpPr>
        <cdr:cNvPr id="2" name="TextBox 6"/>
        <cdr:cNvSpPr txBox="1"/>
      </cdr:nvSpPr>
      <cdr:spPr>
        <a:xfrm xmlns:a="http://schemas.openxmlformats.org/drawingml/2006/main">
          <a:off x="7286536" y="0"/>
          <a:ext cx="1913206" cy="64633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4572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4572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4572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4572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4572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4572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4572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4572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r"/>
          <a:r>
            <a:rPr lang="en-US" sz="1200" dirty="0" smtClean="0"/>
            <a:t>Source: VU Poll, Dec 2012. </a:t>
          </a:r>
        </a:p>
        <a:p xmlns:a="http://schemas.openxmlformats.org/drawingml/2006/main">
          <a:pPr algn="r"/>
          <a:r>
            <a:rPr lang="en-US" sz="1200" dirty="0" smtClean="0"/>
            <a:t>N = 829.  </a:t>
          </a:r>
        </a:p>
        <a:p xmlns:a="http://schemas.openxmlformats.org/drawingml/2006/main">
          <a:pPr algn="r"/>
          <a:r>
            <a:rPr lang="en-US" sz="1200" dirty="0" err="1" smtClean="0"/>
            <a:t>MoE</a:t>
          </a:r>
          <a:r>
            <a:rPr lang="en-US" sz="1200" dirty="0" smtClean="0"/>
            <a:t>: +/- 4.3%</a:t>
          </a:r>
          <a:endParaRPr lang="en-US" sz="12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0.79121</cdr:x>
      <cdr:y>0.00852</cdr:y>
    </cdr:from>
    <cdr:to>
      <cdr:x>1</cdr:x>
      <cdr:y>0.11687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281594" y="50800"/>
          <a:ext cx="1913206" cy="64633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200" dirty="0" smtClean="0"/>
            <a:t>Source: VU Poll, Dec 2012. </a:t>
          </a:r>
        </a:p>
        <a:p xmlns:a="http://schemas.openxmlformats.org/drawingml/2006/main">
          <a:pPr algn="r"/>
          <a:r>
            <a:rPr lang="en-US" sz="1200" dirty="0" smtClean="0"/>
            <a:t>N = 829.  </a:t>
          </a:r>
        </a:p>
        <a:p xmlns:a="http://schemas.openxmlformats.org/drawingml/2006/main">
          <a:pPr algn="r"/>
          <a:r>
            <a:rPr lang="en-US" sz="1200" dirty="0" err="1" smtClean="0"/>
            <a:t>MoE</a:t>
          </a:r>
          <a:r>
            <a:rPr lang="en-US" sz="1200" dirty="0" smtClean="0"/>
            <a:t>: +/- 4.3%</a:t>
          </a:r>
          <a:endParaRPr lang="en-US" sz="12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0.79121</cdr:x>
      <cdr:y>0.00852</cdr:y>
    </cdr:from>
    <cdr:to>
      <cdr:x>1</cdr:x>
      <cdr:y>0.11687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300963" y="50800"/>
          <a:ext cx="1913224" cy="64630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200" dirty="0" smtClean="0"/>
            <a:t>Source: VU Poll, Dec 2012. </a:t>
          </a:r>
        </a:p>
        <a:p xmlns:a="http://schemas.openxmlformats.org/drawingml/2006/main">
          <a:pPr algn="r"/>
          <a:r>
            <a:rPr lang="en-US" sz="1200" dirty="0" smtClean="0"/>
            <a:t>N = 829.  </a:t>
          </a:r>
        </a:p>
        <a:p xmlns:a="http://schemas.openxmlformats.org/drawingml/2006/main">
          <a:pPr algn="r"/>
          <a:r>
            <a:rPr lang="en-US" sz="1200" dirty="0" err="1" smtClean="0"/>
            <a:t>MoE</a:t>
          </a:r>
          <a:r>
            <a:rPr lang="en-US" sz="1200" dirty="0" smtClean="0"/>
            <a:t>: +/- 4.3%</a:t>
          </a:r>
          <a:endParaRPr lang="en-US" sz="12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0.79077</cdr:x>
      <cdr:y>0</cdr:y>
    </cdr:from>
    <cdr:to>
      <cdr:x>1</cdr:x>
      <cdr:y>0.10835</cdr:y>
    </cdr:to>
    <cdr:sp macro="" textlink="">
      <cdr:nvSpPr>
        <cdr:cNvPr id="2" name="TextBox 6"/>
        <cdr:cNvSpPr txBox="1"/>
      </cdr:nvSpPr>
      <cdr:spPr>
        <a:xfrm xmlns:a="http://schemas.openxmlformats.org/drawingml/2006/main">
          <a:off x="7230794" y="0"/>
          <a:ext cx="1913206" cy="64633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r"/>
          <a:r>
            <a:rPr lang="en-US" sz="1200" dirty="0" smtClean="0"/>
            <a:t>Source: VU Poll, Dec 2012. </a:t>
          </a:r>
        </a:p>
        <a:p xmlns:a="http://schemas.openxmlformats.org/drawingml/2006/main">
          <a:pPr algn="r"/>
          <a:r>
            <a:rPr lang="en-US" sz="1200" dirty="0" smtClean="0"/>
            <a:t>N = 829.  </a:t>
          </a:r>
        </a:p>
        <a:p xmlns:a="http://schemas.openxmlformats.org/drawingml/2006/main">
          <a:pPr algn="r"/>
          <a:r>
            <a:rPr lang="en-US" sz="1200" dirty="0" err="1" smtClean="0"/>
            <a:t>MoE</a:t>
          </a:r>
          <a:r>
            <a:rPr lang="en-US" sz="1200" dirty="0" smtClean="0"/>
            <a:t>: +/- 4.3%</a:t>
          </a:r>
          <a:endParaRPr lang="en-US" sz="1200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0.79077</cdr:x>
      <cdr:y>0.00852</cdr:y>
    </cdr:from>
    <cdr:to>
      <cdr:x>1</cdr:x>
      <cdr:y>0.11687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281594" y="50800"/>
          <a:ext cx="1913206" cy="64633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200" dirty="0" smtClean="0"/>
            <a:t>Source: VU Poll, Dec 2012. </a:t>
          </a:r>
        </a:p>
        <a:p xmlns:a="http://schemas.openxmlformats.org/drawingml/2006/main">
          <a:pPr algn="r"/>
          <a:r>
            <a:rPr lang="en-US" sz="1200" dirty="0" smtClean="0"/>
            <a:t>N = 829.  </a:t>
          </a:r>
        </a:p>
        <a:p xmlns:a="http://schemas.openxmlformats.org/drawingml/2006/main">
          <a:pPr algn="r"/>
          <a:r>
            <a:rPr lang="en-US" sz="1200" dirty="0" err="1" smtClean="0"/>
            <a:t>MoE</a:t>
          </a:r>
          <a:r>
            <a:rPr lang="en-US" sz="1200" dirty="0" smtClean="0"/>
            <a:t>: +/- 4.3%</a:t>
          </a:r>
          <a:endParaRPr lang="en-US" sz="1200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0.79077</cdr:x>
      <cdr:y>0</cdr:y>
    </cdr:from>
    <cdr:to>
      <cdr:x>1</cdr:x>
      <cdr:y>0.10835</cdr:y>
    </cdr:to>
    <cdr:sp macro="" textlink="">
      <cdr:nvSpPr>
        <cdr:cNvPr id="2" name="TextBox 6"/>
        <cdr:cNvSpPr txBox="1"/>
      </cdr:nvSpPr>
      <cdr:spPr>
        <a:xfrm xmlns:a="http://schemas.openxmlformats.org/drawingml/2006/main">
          <a:off x="7286536" y="-646331"/>
          <a:ext cx="1913206" cy="64633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r"/>
          <a:r>
            <a:rPr lang="en-US" sz="1200" dirty="0" smtClean="0"/>
            <a:t>Source: VU Poll, Dec 2012. </a:t>
          </a:r>
        </a:p>
        <a:p xmlns:a="http://schemas.openxmlformats.org/drawingml/2006/main">
          <a:pPr algn="r"/>
          <a:r>
            <a:rPr lang="en-US" sz="1200" dirty="0" smtClean="0"/>
            <a:t>N = 829.  </a:t>
          </a:r>
        </a:p>
        <a:p xmlns:a="http://schemas.openxmlformats.org/drawingml/2006/main">
          <a:pPr algn="r"/>
          <a:r>
            <a:rPr lang="en-US" sz="1200" dirty="0" err="1" smtClean="0"/>
            <a:t>MoE</a:t>
          </a:r>
          <a:r>
            <a:rPr lang="en-US" sz="1200" dirty="0" smtClean="0"/>
            <a:t>: +/- 4.3%</a:t>
          </a:r>
          <a:endParaRPr lang="en-US" sz="1200" dirty="0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0.79077</cdr:x>
      <cdr:y>0</cdr:y>
    </cdr:from>
    <cdr:to>
      <cdr:x>1</cdr:x>
      <cdr:y>0.10862</cdr:y>
    </cdr:to>
    <cdr:sp macro="" textlink="">
      <cdr:nvSpPr>
        <cdr:cNvPr id="2" name="TextBox 6"/>
        <cdr:cNvSpPr txBox="1"/>
      </cdr:nvSpPr>
      <cdr:spPr>
        <a:xfrm xmlns:a="http://schemas.openxmlformats.org/drawingml/2006/main">
          <a:off x="8539089" y="0"/>
          <a:ext cx="1913206" cy="64633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r"/>
          <a:r>
            <a:rPr lang="en-US" sz="1200" dirty="0" smtClean="0"/>
            <a:t>Source: VU Poll, Dec 2012. </a:t>
          </a:r>
        </a:p>
        <a:p xmlns:a="http://schemas.openxmlformats.org/drawingml/2006/main">
          <a:pPr algn="r"/>
          <a:r>
            <a:rPr lang="en-US" sz="1200" dirty="0" smtClean="0"/>
            <a:t>N = 829.  </a:t>
          </a:r>
        </a:p>
        <a:p xmlns:a="http://schemas.openxmlformats.org/drawingml/2006/main">
          <a:pPr algn="r"/>
          <a:r>
            <a:rPr lang="en-US" sz="1200" dirty="0" err="1" smtClean="0"/>
            <a:t>MoE</a:t>
          </a:r>
          <a:r>
            <a:rPr lang="en-US" sz="1200" dirty="0" smtClean="0"/>
            <a:t>: +/- 4.3%</a:t>
          </a:r>
          <a:endParaRPr lang="en-US" sz="1200" dirty="0"/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0.79077</cdr:x>
      <cdr:y>0.00988</cdr:y>
    </cdr:from>
    <cdr:to>
      <cdr:x>1</cdr:x>
      <cdr:y>0.11677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281601" y="59775"/>
          <a:ext cx="1913199" cy="64635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200" dirty="0" smtClean="0"/>
            <a:t>Source: VU Poll, Dec 2012. </a:t>
          </a:r>
        </a:p>
        <a:p xmlns:a="http://schemas.openxmlformats.org/drawingml/2006/main">
          <a:pPr algn="r"/>
          <a:r>
            <a:rPr lang="en-US" sz="1200" dirty="0" smtClean="0"/>
            <a:t>N = 829.  </a:t>
          </a:r>
        </a:p>
        <a:p xmlns:a="http://schemas.openxmlformats.org/drawingml/2006/main">
          <a:pPr algn="r"/>
          <a:r>
            <a:rPr lang="en-US" sz="1200" dirty="0" err="1" smtClean="0"/>
            <a:t>MoE</a:t>
          </a:r>
          <a:r>
            <a:rPr lang="en-US" sz="1200" dirty="0" smtClean="0"/>
            <a:t>: +/- 4.3%</a:t>
          </a:r>
          <a:endParaRPr lang="en-US" sz="1200" dirty="0"/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0.79077</cdr:x>
      <cdr:y>0</cdr:y>
    </cdr:from>
    <cdr:to>
      <cdr:x>1</cdr:x>
      <cdr:y>0.10835</cdr:y>
    </cdr:to>
    <cdr:sp macro="" textlink="">
      <cdr:nvSpPr>
        <cdr:cNvPr id="2" name="TextBox 6"/>
        <cdr:cNvSpPr txBox="1"/>
      </cdr:nvSpPr>
      <cdr:spPr>
        <a:xfrm xmlns:a="http://schemas.openxmlformats.org/drawingml/2006/main">
          <a:off x="7877908" y="0"/>
          <a:ext cx="1913206" cy="64633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r"/>
          <a:r>
            <a:rPr lang="en-US" sz="1200" dirty="0" smtClean="0"/>
            <a:t>Source: VU Poll, Dec 2012. </a:t>
          </a:r>
        </a:p>
        <a:p xmlns:a="http://schemas.openxmlformats.org/drawingml/2006/main">
          <a:pPr algn="r"/>
          <a:r>
            <a:rPr lang="en-US" sz="1200" dirty="0" smtClean="0"/>
            <a:t>N = 829.  </a:t>
          </a:r>
        </a:p>
        <a:p xmlns:a="http://schemas.openxmlformats.org/drawingml/2006/main">
          <a:pPr algn="r"/>
          <a:r>
            <a:rPr lang="en-US" sz="1200" dirty="0" err="1" smtClean="0"/>
            <a:t>MoE</a:t>
          </a:r>
          <a:r>
            <a:rPr lang="en-US" sz="1200" dirty="0" smtClean="0"/>
            <a:t>: +/- 4.3%</a:t>
          </a:r>
          <a:endParaRPr lang="en-US" sz="1200" dirty="0"/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0.79157</cdr:x>
      <cdr:y>0</cdr:y>
    </cdr:from>
    <cdr:to>
      <cdr:x>1</cdr:x>
      <cdr:y>0.10799</cdr:y>
    </cdr:to>
    <cdr:sp macro="" textlink="">
      <cdr:nvSpPr>
        <cdr:cNvPr id="2" name="TextBox 6"/>
        <cdr:cNvSpPr txBox="1"/>
      </cdr:nvSpPr>
      <cdr:spPr>
        <a:xfrm xmlns:a="http://schemas.openxmlformats.org/drawingml/2006/main">
          <a:off x="7265963" y="0"/>
          <a:ext cx="1913206" cy="64633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r"/>
          <a:r>
            <a:rPr lang="en-US" sz="1200" dirty="0" smtClean="0"/>
            <a:t>Source: VU Poll, Dec 2012. </a:t>
          </a:r>
        </a:p>
        <a:p xmlns:a="http://schemas.openxmlformats.org/drawingml/2006/main">
          <a:pPr algn="r"/>
          <a:r>
            <a:rPr lang="en-US" sz="1200" dirty="0" smtClean="0"/>
            <a:t>N = 829.  </a:t>
          </a:r>
        </a:p>
        <a:p xmlns:a="http://schemas.openxmlformats.org/drawingml/2006/main">
          <a:pPr algn="r"/>
          <a:r>
            <a:rPr lang="en-US" sz="1200" dirty="0" err="1" smtClean="0"/>
            <a:t>MoE</a:t>
          </a:r>
          <a:r>
            <a:rPr lang="en-US" sz="1200" dirty="0" smtClean="0"/>
            <a:t>: +/- 4.3%</a:t>
          </a:r>
          <a:endParaRPr lang="en-US" sz="1200" dirty="0"/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0.79077</cdr:x>
      <cdr:y>0</cdr:y>
    </cdr:from>
    <cdr:to>
      <cdr:x>1</cdr:x>
      <cdr:y>0.10835</cdr:y>
    </cdr:to>
    <cdr:sp macro="" textlink="">
      <cdr:nvSpPr>
        <cdr:cNvPr id="2" name="TextBox 6"/>
        <cdr:cNvSpPr txBox="1"/>
      </cdr:nvSpPr>
      <cdr:spPr>
        <a:xfrm xmlns:a="http://schemas.openxmlformats.org/drawingml/2006/main">
          <a:off x="7286537" y="0"/>
          <a:ext cx="1913206" cy="64633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r"/>
          <a:r>
            <a:rPr lang="en-US" sz="1200" dirty="0" smtClean="0"/>
            <a:t>Source: VU Poll, Dec 2012. </a:t>
          </a:r>
        </a:p>
        <a:p xmlns:a="http://schemas.openxmlformats.org/drawingml/2006/main">
          <a:pPr algn="r"/>
          <a:r>
            <a:rPr lang="en-US" sz="1200" dirty="0" smtClean="0"/>
            <a:t>N = 829.  </a:t>
          </a:r>
        </a:p>
        <a:p xmlns:a="http://schemas.openxmlformats.org/drawingml/2006/main">
          <a:pPr algn="r"/>
          <a:r>
            <a:rPr lang="en-US" sz="1200" dirty="0" err="1" smtClean="0"/>
            <a:t>MoE</a:t>
          </a:r>
          <a:r>
            <a:rPr lang="en-US" sz="1200" dirty="0" smtClean="0"/>
            <a:t>: +/- 4.3%</a:t>
          </a:r>
          <a:endParaRPr lang="en-US" sz="12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DFCB0-3C24-0D42-A223-C080ED3A4E8D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7D3C-070C-974A-B5BE-8EB778221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596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DFCB0-3C24-0D42-A223-C080ED3A4E8D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7D3C-070C-974A-B5BE-8EB778221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51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DFCB0-3C24-0D42-A223-C080ED3A4E8D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7D3C-070C-974A-B5BE-8EB778221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005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DFCB0-3C24-0D42-A223-C080ED3A4E8D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7D3C-070C-974A-B5BE-8EB778221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159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DFCB0-3C24-0D42-A223-C080ED3A4E8D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7D3C-070C-974A-B5BE-8EB778221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922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DFCB0-3C24-0D42-A223-C080ED3A4E8D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7D3C-070C-974A-B5BE-8EB778221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841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DFCB0-3C24-0D42-A223-C080ED3A4E8D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7D3C-070C-974A-B5BE-8EB778221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79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DFCB0-3C24-0D42-A223-C080ED3A4E8D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7D3C-070C-974A-B5BE-8EB778221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273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DFCB0-3C24-0D42-A223-C080ED3A4E8D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7D3C-070C-974A-B5BE-8EB778221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435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DFCB0-3C24-0D42-A223-C080ED3A4E8D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7D3C-070C-974A-B5BE-8EB778221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090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DFCB0-3C24-0D42-A223-C080ED3A4E8D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7D3C-070C-974A-B5BE-8EB778221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291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DFCB0-3C24-0D42-A223-C080ED3A4E8D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0F7D3C-070C-974A-B5BE-8EB778221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6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03126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Vanderbilt University Poll</a:t>
            </a:r>
            <a:endParaRPr lang="en-US" b="1" dirty="0"/>
          </a:p>
        </p:txBody>
      </p:sp>
      <p:pic>
        <p:nvPicPr>
          <p:cNvPr id="4" name="Picture 3" descr="CSDI Page Header_P3V3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28" r="12693"/>
          <a:stretch/>
        </p:blipFill>
        <p:spPr>
          <a:xfrm>
            <a:off x="-89294" y="2831645"/>
            <a:ext cx="9346152" cy="10541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64898" y="4698610"/>
            <a:ext cx="45720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November 27 – December 9, 2012</a:t>
            </a:r>
          </a:p>
          <a:p>
            <a:pPr algn="ctr"/>
            <a:endParaRPr lang="en-US" dirty="0" smtClean="0"/>
          </a:p>
          <a:p>
            <a:pPr algn="ctr"/>
            <a:r>
              <a:rPr lang="en-US" sz="2200" b="1" dirty="0" smtClean="0"/>
              <a:t>1,001 Tennessee Residents</a:t>
            </a:r>
          </a:p>
          <a:p>
            <a:pPr algn="ctr"/>
            <a:r>
              <a:rPr lang="en-US" sz="2200" b="1" dirty="0" smtClean="0"/>
              <a:t>829 Tennessee Registered Voters</a:t>
            </a:r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311722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7" y="5964952"/>
            <a:ext cx="9219129" cy="724015"/>
          </a:xfrm>
          <a:prstGeom prst="rect">
            <a:avLst/>
          </a:prstGeom>
        </p:spPr>
      </p:pic>
      <p:graphicFrame>
        <p:nvGraphicFramePr>
          <p:cNvPr id="6" name="Chart 5"/>
          <p:cNvGraphicFramePr/>
          <p:nvPr/>
        </p:nvGraphicFramePr>
        <p:xfrm>
          <a:off x="-19388" y="0"/>
          <a:ext cx="9163387" cy="5964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870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7" y="5964952"/>
            <a:ext cx="9219129" cy="724015"/>
          </a:xfrm>
          <a:prstGeom prst="rect">
            <a:avLst/>
          </a:prstGeom>
        </p:spPr>
      </p:pic>
      <p:graphicFrame>
        <p:nvGraphicFramePr>
          <p:cNvPr id="5" name="Chart 4"/>
          <p:cNvGraphicFramePr/>
          <p:nvPr/>
        </p:nvGraphicFramePr>
        <p:xfrm>
          <a:off x="0" y="0"/>
          <a:ext cx="9144000" cy="5964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870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7" y="5964952"/>
            <a:ext cx="9219129" cy="724015"/>
          </a:xfrm>
          <a:prstGeom prst="rect">
            <a:avLst/>
          </a:prstGeom>
        </p:spPr>
      </p:pic>
      <p:graphicFrame>
        <p:nvGraphicFramePr>
          <p:cNvPr id="3" name="Chart 2"/>
          <p:cNvGraphicFramePr/>
          <p:nvPr/>
        </p:nvGraphicFramePr>
        <p:xfrm>
          <a:off x="0" y="0"/>
          <a:ext cx="9144000" cy="5964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230794" y="0"/>
            <a:ext cx="1913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/>
              <a:t>Source: VU Poll, Dec 2012. </a:t>
            </a:r>
          </a:p>
          <a:p>
            <a:pPr algn="r"/>
            <a:r>
              <a:rPr lang="en-US" sz="1200" dirty="0" smtClean="0"/>
              <a:t>N = 829.  </a:t>
            </a:r>
          </a:p>
          <a:p>
            <a:pPr algn="r"/>
            <a:r>
              <a:rPr lang="en-US" sz="1200" dirty="0" err="1" smtClean="0"/>
              <a:t>MoE</a:t>
            </a:r>
            <a:r>
              <a:rPr lang="en-US" sz="1200" dirty="0" smtClean="0"/>
              <a:t>: +/- 4.3%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870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7" y="5964952"/>
            <a:ext cx="9219129" cy="724015"/>
          </a:xfrm>
          <a:prstGeom prst="rect">
            <a:avLst/>
          </a:prstGeom>
        </p:spPr>
      </p:pic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3882317836"/>
              </p:ext>
            </p:extLst>
          </p:nvPr>
        </p:nvGraphicFramePr>
        <p:xfrm>
          <a:off x="-19387" y="0"/>
          <a:ext cx="9163387" cy="5964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870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7" y="5964952"/>
            <a:ext cx="9219129" cy="724015"/>
          </a:xfrm>
          <a:prstGeom prst="rect">
            <a:avLst/>
          </a:prstGeom>
        </p:spPr>
      </p:pic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542125800"/>
              </p:ext>
            </p:extLst>
          </p:nvPr>
        </p:nvGraphicFramePr>
        <p:xfrm>
          <a:off x="-19388" y="0"/>
          <a:ext cx="9163387" cy="5964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870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7" y="5964952"/>
            <a:ext cx="9219129" cy="724015"/>
          </a:xfrm>
          <a:prstGeom prst="rect">
            <a:avLst/>
          </a:prstGeom>
        </p:spPr>
      </p:pic>
      <p:graphicFrame>
        <p:nvGraphicFramePr>
          <p:cNvPr id="6" name="Chart 5"/>
          <p:cNvGraphicFramePr/>
          <p:nvPr/>
        </p:nvGraphicFramePr>
        <p:xfrm>
          <a:off x="0" y="0"/>
          <a:ext cx="9144000" cy="5964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870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7" y="5964952"/>
            <a:ext cx="9219129" cy="724015"/>
          </a:xfrm>
          <a:prstGeom prst="rect">
            <a:avLst/>
          </a:prstGeom>
        </p:spPr>
      </p:pic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1052580069"/>
              </p:ext>
            </p:extLst>
          </p:nvPr>
        </p:nvGraphicFramePr>
        <p:xfrm>
          <a:off x="0" y="0"/>
          <a:ext cx="9144000" cy="5964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870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7" y="5964952"/>
            <a:ext cx="9219129" cy="724015"/>
          </a:xfrm>
          <a:prstGeom prst="rect">
            <a:avLst/>
          </a:prstGeom>
        </p:spPr>
      </p:pic>
      <p:graphicFrame>
        <p:nvGraphicFramePr>
          <p:cNvPr id="5" name="Chart 4"/>
          <p:cNvGraphicFramePr/>
          <p:nvPr/>
        </p:nvGraphicFramePr>
        <p:xfrm>
          <a:off x="0" y="0"/>
          <a:ext cx="9144000" cy="5964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870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7" y="5964952"/>
            <a:ext cx="9219129" cy="724015"/>
          </a:xfrm>
          <a:prstGeom prst="rect">
            <a:avLst/>
          </a:prstGeom>
        </p:spPr>
      </p:pic>
      <p:graphicFrame>
        <p:nvGraphicFramePr>
          <p:cNvPr id="8" name="Chart 7"/>
          <p:cNvGraphicFramePr/>
          <p:nvPr/>
        </p:nvGraphicFramePr>
        <p:xfrm>
          <a:off x="-14068" y="0"/>
          <a:ext cx="9143999" cy="5950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870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7" y="5964952"/>
            <a:ext cx="9219129" cy="724015"/>
          </a:xfrm>
          <a:prstGeom prst="rect">
            <a:avLst/>
          </a:prstGeom>
        </p:spPr>
      </p:pic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8509078"/>
              </p:ext>
            </p:extLst>
          </p:nvPr>
        </p:nvGraphicFramePr>
        <p:xfrm>
          <a:off x="0" y="0"/>
          <a:ext cx="9144000" cy="60471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870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7" y="5964952"/>
            <a:ext cx="9219129" cy="724015"/>
          </a:xfrm>
          <a:prstGeom prst="rect">
            <a:avLst/>
          </a:prstGeom>
        </p:spPr>
      </p:pic>
      <p:graphicFrame>
        <p:nvGraphicFramePr>
          <p:cNvPr id="6" name="Chart 5"/>
          <p:cNvGraphicFramePr/>
          <p:nvPr/>
        </p:nvGraphicFramePr>
        <p:xfrm>
          <a:off x="0" y="0"/>
          <a:ext cx="9144000" cy="5964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870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7" y="5964952"/>
            <a:ext cx="9219129" cy="724015"/>
          </a:xfrm>
          <a:prstGeom prst="rect">
            <a:avLst/>
          </a:prstGeom>
        </p:spPr>
      </p:pic>
      <p:graphicFrame>
        <p:nvGraphicFramePr>
          <p:cNvPr id="5" name="Chart 4"/>
          <p:cNvGraphicFramePr/>
          <p:nvPr/>
        </p:nvGraphicFramePr>
        <p:xfrm>
          <a:off x="-35170" y="-20589"/>
          <a:ext cx="9179169" cy="59852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870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7" y="5964952"/>
            <a:ext cx="9219129" cy="724015"/>
          </a:xfrm>
          <a:prstGeom prst="rect">
            <a:avLst/>
          </a:prstGeom>
        </p:spPr>
      </p:pic>
      <p:graphicFrame>
        <p:nvGraphicFramePr>
          <p:cNvPr id="5" name="Chart 4"/>
          <p:cNvGraphicFramePr/>
          <p:nvPr/>
        </p:nvGraphicFramePr>
        <p:xfrm>
          <a:off x="-1" y="0"/>
          <a:ext cx="9143999" cy="5964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870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7" y="5964952"/>
            <a:ext cx="9219129" cy="724015"/>
          </a:xfrm>
          <a:prstGeom prst="rect">
            <a:avLst/>
          </a:prstGeom>
        </p:spPr>
      </p:pic>
      <p:graphicFrame>
        <p:nvGraphicFramePr>
          <p:cNvPr id="3" name="Chart 2"/>
          <p:cNvGraphicFramePr/>
          <p:nvPr/>
        </p:nvGraphicFramePr>
        <p:xfrm>
          <a:off x="0" y="0"/>
          <a:ext cx="9144000" cy="5964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6"/>
          <p:cNvSpPr txBox="1"/>
          <p:nvPr/>
        </p:nvSpPr>
        <p:spPr>
          <a:xfrm>
            <a:off x="7230801" y="0"/>
            <a:ext cx="1913199" cy="64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/>
              <a:t>Source: VU Poll, Dec 2012. </a:t>
            </a:r>
          </a:p>
          <a:p>
            <a:pPr algn="r"/>
            <a:r>
              <a:rPr lang="en-US" sz="1200" dirty="0" smtClean="0"/>
              <a:t>N = 829.  </a:t>
            </a:r>
          </a:p>
          <a:p>
            <a:pPr algn="r"/>
            <a:r>
              <a:rPr lang="en-US" sz="1200" dirty="0" err="1" smtClean="0"/>
              <a:t>MoE</a:t>
            </a:r>
            <a:r>
              <a:rPr lang="en-US" sz="1200" dirty="0" smtClean="0"/>
              <a:t>: +/- 4.3%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870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7" y="5964952"/>
            <a:ext cx="9219129" cy="724015"/>
          </a:xfrm>
          <a:prstGeom prst="rect">
            <a:avLst/>
          </a:prstGeom>
        </p:spPr>
      </p:pic>
      <p:graphicFrame>
        <p:nvGraphicFramePr>
          <p:cNvPr id="3" name="Chart 2"/>
          <p:cNvGraphicFramePr/>
          <p:nvPr/>
        </p:nvGraphicFramePr>
        <p:xfrm>
          <a:off x="0" y="0"/>
          <a:ext cx="9144000" cy="5964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6"/>
          <p:cNvSpPr txBox="1"/>
          <p:nvPr/>
        </p:nvSpPr>
        <p:spPr>
          <a:xfrm>
            <a:off x="7230801" y="0"/>
            <a:ext cx="1913199" cy="64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/>
              <a:t>Source: VU Poll, Dec 2012. </a:t>
            </a:r>
          </a:p>
          <a:p>
            <a:pPr algn="r"/>
            <a:r>
              <a:rPr lang="en-US" sz="1200" dirty="0" smtClean="0"/>
              <a:t>N = 829.  </a:t>
            </a:r>
          </a:p>
          <a:p>
            <a:pPr algn="r"/>
            <a:r>
              <a:rPr lang="en-US" sz="1200" dirty="0" err="1" smtClean="0"/>
              <a:t>MoE</a:t>
            </a:r>
            <a:r>
              <a:rPr lang="en-US" sz="1200" dirty="0" smtClean="0"/>
              <a:t>: +/- 4.3%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870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7" y="5964952"/>
            <a:ext cx="9219129" cy="724015"/>
          </a:xfrm>
          <a:prstGeom prst="rect">
            <a:avLst/>
          </a:prstGeom>
        </p:spPr>
      </p:pic>
      <p:graphicFrame>
        <p:nvGraphicFramePr>
          <p:cNvPr id="3" name="Chart 2"/>
          <p:cNvGraphicFramePr/>
          <p:nvPr/>
        </p:nvGraphicFramePr>
        <p:xfrm>
          <a:off x="0" y="0"/>
          <a:ext cx="9144000" cy="5964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6"/>
          <p:cNvSpPr txBox="1"/>
          <p:nvPr/>
        </p:nvSpPr>
        <p:spPr>
          <a:xfrm>
            <a:off x="7230801" y="0"/>
            <a:ext cx="1913199" cy="64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/>
              <a:t>Source: VU Poll, Dec 2012. </a:t>
            </a:r>
          </a:p>
          <a:p>
            <a:pPr algn="r"/>
            <a:r>
              <a:rPr lang="en-US" sz="1200" dirty="0" smtClean="0"/>
              <a:t>N = 829.  </a:t>
            </a:r>
          </a:p>
          <a:p>
            <a:pPr algn="r"/>
            <a:r>
              <a:rPr lang="en-US" sz="1200" dirty="0" err="1" smtClean="0"/>
              <a:t>MoE</a:t>
            </a:r>
            <a:r>
              <a:rPr lang="en-US" sz="1200" dirty="0" smtClean="0"/>
              <a:t>: +/- 4.3%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870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03126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Vanderbilt University Poll</a:t>
            </a:r>
            <a:endParaRPr lang="en-US" b="1" dirty="0"/>
          </a:p>
        </p:txBody>
      </p:sp>
      <p:pic>
        <p:nvPicPr>
          <p:cNvPr id="4" name="Picture 3" descr="CSDI Page Header_P3V3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28" r="12693"/>
          <a:stretch/>
        </p:blipFill>
        <p:spPr>
          <a:xfrm>
            <a:off x="-89294" y="2831645"/>
            <a:ext cx="9346152" cy="10541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64898" y="4698610"/>
            <a:ext cx="45720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November 27 – December 9, 2012</a:t>
            </a:r>
          </a:p>
          <a:p>
            <a:pPr algn="ctr"/>
            <a:endParaRPr lang="en-US" dirty="0" smtClean="0"/>
          </a:p>
          <a:p>
            <a:pPr algn="ctr"/>
            <a:r>
              <a:rPr lang="en-US" sz="2200" b="1" dirty="0" smtClean="0"/>
              <a:t>1,001 Tennessee Residents</a:t>
            </a:r>
          </a:p>
          <a:p>
            <a:pPr algn="ctr"/>
            <a:r>
              <a:rPr lang="en-US" sz="2200" b="1" dirty="0" smtClean="0"/>
              <a:t>829 Tennessee Registered Voters</a:t>
            </a:r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311722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DI Template Powerpoi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CSDI Template Powerpoint</Template>
  <TotalTime>489</TotalTime>
  <Words>514</Words>
  <Application>Microsoft Office PowerPoint</Application>
  <PresentationFormat>On-screen Show (4:3)</PresentationFormat>
  <Paragraphs>91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CSDI Template Powerpoint</vt:lpstr>
      <vt:lpstr>Vanderbilt University Poll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Vanderbilt University Poll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sniebler</dc:creator>
  <cp:lastModifiedBy>Cornwell, Jayne M</cp:lastModifiedBy>
  <cp:revision>82</cp:revision>
  <dcterms:created xsi:type="dcterms:W3CDTF">2012-12-11T14:36:32Z</dcterms:created>
  <dcterms:modified xsi:type="dcterms:W3CDTF">2012-12-13T23:18:17Z</dcterms:modified>
</cp:coreProperties>
</file>