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1.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notesSlides/notesSlide14.xml" ContentType="application/vnd.openxmlformats-officedocument.presentationml.notesSlide+xml"/>
  <Override PartName="/ppt/charts/chart13.xml" ContentType="application/vnd.openxmlformats-officedocument.drawingml.chart+xml"/>
  <Override PartName="/ppt/notesSlides/notesSlide15.xml" ContentType="application/vnd.openxmlformats-officedocument.presentationml.notesSlide+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6.xml" ContentType="application/vnd.openxmlformats-officedocument.presentationml.notesSlid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7.xml" ContentType="application/vnd.openxmlformats-officedocument.presentationml.notesSlide+xml"/>
  <Override PartName="/ppt/charts/chart16.xml" ContentType="application/vnd.openxmlformats-officedocument.drawingml.chart+xml"/>
  <Override PartName="/ppt/notesSlides/notesSlide18.xml" ContentType="application/vnd.openxmlformats-officedocument.presentationml.notesSlide+xml"/>
  <Override PartName="/ppt/charts/chart17.xml" ContentType="application/vnd.openxmlformats-officedocument.drawingml.chart+xml"/>
  <Override PartName="/ppt/notesSlides/notesSlide19.xml" ContentType="application/vnd.openxmlformats-officedocument.presentationml.notesSlide+xml"/>
  <Override PartName="/ppt/charts/chart18.xml" ContentType="application/vnd.openxmlformats-officedocument.drawingml.chart+xml"/>
  <Override PartName="/ppt/notesSlides/notesSlide20.xml" ContentType="application/vnd.openxmlformats-officedocument.presentationml.notesSlide+xml"/>
  <Override PartName="/ppt/charts/chart19.xml" ContentType="application/vnd.openxmlformats-officedocument.drawingml.chart+xml"/>
  <Override PartName="/ppt/notesSlides/notesSlide21.xml" ContentType="application/vnd.openxmlformats-officedocument.presentationml.notesSlide+xml"/>
  <Override PartName="/ppt/charts/chart20.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2.xml" ContentType="application/vnd.openxmlformats-officedocument.presentationml.notesSlide+xml"/>
  <Override PartName="/ppt/charts/chart21.xml" ContentType="application/vnd.openxmlformats-officedocument.drawingml.chart+xml"/>
  <Override PartName="/ppt/notesSlides/notesSlide23.xml" ContentType="application/vnd.openxmlformats-officedocument.presentationml.notesSlide+xml"/>
  <Override PartName="/ppt/charts/chart22.xml" ContentType="application/vnd.openxmlformats-officedocument.drawingml.chart+xml"/>
  <Override PartName="/ppt/notesSlides/notesSlide24.xml" ContentType="application/vnd.openxmlformats-officedocument.presentationml.notesSlide+xml"/>
  <Override PartName="/ppt/charts/chart23.xml" ContentType="application/vnd.openxmlformats-officedocument.drawingml.chart+xml"/>
  <Override PartName="/ppt/notesSlides/notesSlide25.xml" ContentType="application/vnd.openxmlformats-officedocument.presentationml.notesSlide+xml"/>
  <Override PartName="/ppt/charts/chart24.xml" ContentType="application/vnd.openxmlformats-officedocument.drawingml.chart+xml"/>
  <Override PartName="/ppt/notesSlides/notesSlide26.xml" ContentType="application/vnd.openxmlformats-officedocument.presentationml.notesSlide+xml"/>
  <Override PartName="/ppt/charts/chart25.xml" ContentType="application/vnd.openxmlformats-officedocument.drawingml.chart+xml"/>
  <Override PartName="/ppt/notesSlides/notesSlide27.xml" ContentType="application/vnd.openxmlformats-officedocument.presentationml.notesSlide+xml"/>
  <Override PartName="/ppt/charts/chart26.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8.xml" ContentType="application/vnd.openxmlformats-officedocument.presentationml.notesSlide+xml"/>
  <Override PartName="/ppt/charts/chart27.xml" ContentType="application/vnd.openxmlformats-officedocument.drawingml.chart+xml"/>
  <Override PartName="/ppt/notesSlides/notesSlide29.xml" ContentType="application/vnd.openxmlformats-officedocument.presentationml.notesSlide+xml"/>
  <Override PartName="/ppt/charts/chart28.xml" ContentType="application/vnd.openxmlformats-officedocument.drawingml.chart+xml"/>
  <Override PartName="/ppt/notesSlides/notesSlide30.xml" ContentType="application/vnd.openxmlformats-officedocument.presentationml.notesSlide+xml"/>
  <Override PartName="/ppt/charts/chart29.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1.xml" ContentType="application/vnd.openxmlformats-officedocument.presentationml.notesSlide+xml"/>
  <Override PartName="/ppt/charts/chart3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handoutMasterIdLst>
    <p:handoutMasterId r:id="rId34"/>
  </p:handoutMasterIdLst>
  <p:sldIdLst>
    <p:sldId id="258" r:id="rId2"/>
    <p:sldId id="688" r:id="rId3"/>
    <p:sldId id="689" r:id="rId4"/>
    <p:sldId id="741" r:id="rId5"/>
    <p:sldId id="746" r:id="rId6"/>
    <p:sldId id="747" r:id="rId7"/>
    <p:sldId id="748" r:id="rId8"/>
    <p:sldId id="766" r:id="rId9"/>
    <p:sldId id="771" r:id="rId10"/>
    <p:sldId id="709" r:id="rId11"/>
    <p:sldId id="772" r:id="rId12"/>
    <p:sldId id="773" r:id="rId13"/>
    <p:sldId id="694" r:id="rId14"/>
    <p:sldId id="723" r:id="rId15"/>
    <p:sldId id="737" r:id="rId16"/>
    <p:sldId id="633" r:id="rId17"/>
    <p:sldId id="752" r:id="rId18"/>
    <p:sldId id="753" r:id="rId19"/>
    <p:sldId id="754" r:id="rId20"/>
    <p:sldId id="755" r:id="rId21"/>
    <p:sldId id="679" r:id="rId22"/>
    <p:sldId id="761" r:id="rId23"/>
    <p:sldId id="731" r:id="rId24"/>
    <p:sldId id="756" r:id="rId25"/>
    <p:sldId id="739" r:id="rId26"/>
    <p:sldId id="760" r:id="rId27"/>
    <p:sldId id="730" r:id="rId28"/>
    <p:sldId id="734" r:id="rId29"/>
    <p:sldId id="759" r:id="rId30"/>
    <p:sldId id="725" r:id="rId31"/>
    <p:sldId id="712" r:id="rId32"/>
  </p:sldIdLst>
  <p:sldSz cx="9144000" cy="6858000" type="screen4x3"/>
  <p:notesSz cx="7016750" cy="93027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1ED755E-4FF2-4A90-A1DB-32F977E2D3C4}">
          <p14:sldIdLst>
            <p14:sldId id="258"/>
            <p14:sldId id="688"/>
            <p14:sldId id="689"/>
            <p14:sldId id="741"/>
            <p14:sldId id="746"/>
            <p14:sldId id="747"/>
            <p14:sldId id="748"/>
            <p14:sldId id="766"/>
            <p14:sldId id="771"/>
            <p14:sldId id="709"/>
            <p14:sldId id="772"/>
            <p14:sldId id="773"/>
            <p14:sldId id="694"/>
            <p14:sldId id="723"/>
            <p14:sldId id="737"/>
            <p14:sldId id="633"/>
            <p14:sldId id="752"/>
            <p14:sldId id="753"/>
            <p14:sldId id="754"/>
            <p14:sldId id="755"/>
            <p14:sldId id="679"/>
            <p14:sldId id="761"/>
            <p14:sldId id="731"/>
            <p14:sldId id="756"/>
            <p14:sldId id="739"/>
            <p14:sldId id="760"/>
            <p14:sldId id="730"/>
            <p14:sldId id="734"/>
            <p14:sldId id="759"/>
            <p14:sldId id="725"/>
            <p14:sldId id="71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olyn Roush" initials="" lastIdx="5" clrIdx="0"/>
  <p:cmAuthor id="1" name="Roush, Carrie" initials="RC" lastIdx="16"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0C94"/>
    <a:srgbClr val="00FFFF"/>
    <a:srgbClr val="FF99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759" autoAdjust="0"/>
    <p:restoredTop sz="81529" autoAdjust="0"/>
  </p:normalViewPr>
  <p:slideViewPr>
    <p:cSldViewPr snapToGrid="0" snapToObjects="1">
      <p:cViewPr varScale="1">
        <p:scale>
          <a:sx n="115" d="100"/>
          <a:sy n="115" d="100"/>
        </p:scale>
        <p:origin x="1116" y="10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1.xml"/><Relationship Id="rId1" Type="http://schemas.microsoft.com/office/2011/relationships/chartStyle" Target="style11.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2.xml"/><Relationship Id="rId1" Type="http://schemas.microsoft.com/office/2011/relationships/chartStyle" Target="style12.xml"/></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3.xml"/><Relationship Id="rId1" Type="http://schemas.microsoft.com/office/2011/relationships/chartStyle" Target="style13.xml"/></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14.xml"/><Relationship Id="rId1" Type="http://schemas.microsoft.com/office/2011/relationships/chartStyle" Target="style14.xml"/></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15.xml"/><Relationship Id="rId1" Type="http://schemas.microsoft.com/office/2011/relationships/chartStyle" Target="style15.xml"/></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889540577284"/>
          <c:y val="4.7754552670325502E-2"/>
          <c:w val="0.86203224795700495"/>
          <c:h val="0.76957044455193202"/>
        </c:manualLayout>
      </c:layout>
      <c:lineChart>
        <c:grouping val="standard"/>
        <c:varyColors val="0"/>
        <c:ser>
          <c:idx val="0"/>
          <c:order val="0"/>
          <c:tx>
            <c:strRef>
              <c:f>Sheet1!$B$1</c:f>
              <c:strCache>
                <c:ptCount val="1"/>
                <c:pt idx="0">
                  <c:v>Governor Bill Haslam</c:v>
                </c:pt>
              </c:strCache>
            </c:strRef>
          </c:tx>
          <c:spPr>
            <a:ln w="44450" cap="rnd" cmpd="sng" algn="ctr">
              <a:solidFill>
                <a:schemeClr val="accent3"/>
              </a:solidFill>
              <a:round/>
            </a:ln>
            <a:effectLst/>
          </c:spPr>
          <c:marker>
            <c:symbol val="none"/>
          </c:marker>
          <c:dLbls>
            <c:dLbl>
              <c:idx val="0"/>
              <c:layout>
                <c:manualLayout>
                  <c:x val="-1.07848469140113E-2"/>
                  <c:y val="-4.19132231268585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4AB-4A1B-8A83-6067BD3BB9DF}"/>
                </c:ext>
              </c:extLst>
            </c:dLbl>
            <c:dLbl>
              <c:idx val="1"/>
              <c:layout>
                <c:manualLayout>
                  <c:x val="-2.1569693828022599E-2"/>
                  <c:y val="-3.3530578501486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4AB-4A1B-8A83-6067BD3BB9DF}"/>
                </c:ext>
              </c:extLst>
            </c:dLbl>
            <c:dLbl>
              <c:idx val="2"/>
              <c:layout>
                <c:manualLayout>
                  <c:x val="-6.1627696651493603E-3"/>
                  <c:y val="-1.67652892507434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4AB-4A1B-8A83-6067BD3BB9DF}"/>
                </c:ext>
              </c:extLst>
            </c:dLbl>
            <c:dLbl>
              <c:idx val="3"/>
              <c:layout>
                <c:manualLayout>
                  <c:x val="-2.1569815142386099E-2"/>
                  <c:y val="-3.07363636263629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4AB-4A1B-8A83-6067BD3BB9DF}"/>
                </c:ext>
              </c:extLst>
            </c:dLbl>
            <c:dLbl>
              <c:idx val="4"/>
              <c:layout>
                <c:manualLayout>
                  <c:x val="-3.0813848325746501E-2"/>
                  <c:y val="-3.91190082517346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4AB-4A1B-8A83-6067BD3BB9DF}"/>
                </c:ext>
              </c:extLst>
            </c:dLbl>
            <c:dLbl>
              <c:idx val="5"/>
              <c:layout>
                <c:manualLayout>
                  <c:x val="-3.38952331583212E-2"/>
                  <c:y val="-4.7501652877106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4AB-4A1B-8A83-6067BD3BB9DF}"/>
                </c:ext>
              </c:extLst>
            </c:dLbl>
            <c:dLbl>
              <c:idx val="6"/>
              <c:layout>
                <c:manualLayout>
                  <c:x val="-4.6220772488619801E-3"/>
                  <c:y val="-3.63247933766107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4AB-4A1B-8A83-6067BD3BB9DF}"/>
                </c:ext>
              </c:extLst>
            </c:dLbl>
            <c:dLbl>
              <c:idx val="7"/>
              <c:layout>
                <c:manualLayout>
                  <c:x val="-1.1298280534072899E-16"/>
                  <c:y val="-2.79421487512390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4AB-4A1B-8A83-6067BD3BB9DF}"/>
                </c:ext>
              </c:extLst>
            </c:dLbl>
            <c:dLbl>
              <c:idx val="8"/>
              <c:layout>
                <c:manualLayout>
                  <c:x val="0"/>
                  <c:y val="-2.32819000413619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4AB-4A1B-8A83-6067BD3BB9DF}"/>
                </c:ext>
              </c:extLst>
            </c:dLbl>
            <c:dLbl>
              <c:idx val="9"/>
              <c:layout>
                <c:manualLayout>
                  <c:x val="7.2115387345373502E-3"/>
                  <c:y val="1.689932063400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4AB-4A1B-8A83-6067BD3BB9DF}"/>
                </c:ext>
              </c:extLst>
            </c:dLbl>
            <c:dLbl>
              <c:idx val="10"/>
              <c:layout>
                <c:manualLayout>
                  <c:x val="-1.29807697221671E-2"/>
                  <c:y val="-1.4082767195003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4AB-4A1B-8A83-6067BD3BB9DF}"/>
                </c:ext>
              </c:extLst>
            </c:dLbl>
            <c:dLbl>
              <c:idx val="11"/>
              <c:layout>
                <c:manualLayout>
                  <c:x val="0"/>
                  <c:y val="-2.81655343900065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D85-436A-9EC7-C43736AA616D}"/>
                </c:ext>
              </c:extLst>
            </c:dLbl>
            <c:spPr>
              <a:noFill/>
              <a:ln>
                <a:noFill/>
              </a:ln>
              <a:effectLst/>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Feb. 2012</c:v>
                </c:pt>
                <c:pt idx="1">
                  <c:v>May 2012</c:v>
                </c:pt>
                <c:pt idx="2">
                  <c:v>Dec. 2012</c:v>
                </c:pt>
                <c:pt idx="3">
                  <c:v>May 2013</c:v>
                </c:pt>
                <c:pt idx="4">
                  <c:v>Dec. 2013</c:v>
                </c:pt>
                <c:pt idx="5">
                  <c:v>May 2014</c:v>
                </c:pt>
                <c:pt idx="6">
                  <c:v>Nov. 2014</c:v>
                </c:pt>
                <c:pt idx="7">
                  <c:v>May 2015</c:v>
                </c:pt>
                <c:pt idx="8">
                  <c:v>Nov. 2015</c:v>
                </c:pt>
                <c:pt idx="9">
                  <c:v>May 2016</c:v>
                </c:pt>
                <c:pt idx="10">
                  <c:v>Nov. 2016</c:v>
                </c:pt>
                <c:pt idx="11">
                  <c:v>May 2017</c:v>
                </c:pt>
              </c:strCache>
            </c:strRef>
          </c:cat>
          <c:val>
            <c:numRef>
              <c:f>Sheet1!$B$2:$B$13</c:f>
              <c:numCache>
                <c:formatCode>0%</c:formatCode>
                <c:ptCount val="12"/>
                <c:pt idx="0">
                  <c:v>0.61</c:v>
                </c:pt>
                <c:pt idx="1">
                  <c:v>0.64</c:v>
                </c:pt>
                <c:pt idx="2">
                  <c:v>0.68</c:v>
                </c:pt>
                <c:pt idx="3">
                  <c:v>0.63</c:v>
                </c:pt>
                <c:pt idx="4">
                  <c:v>0.61</c:v>
                </c:pt>
                <c:pt idx="5">
                  <c:v>0.57999999999999996</c:v>
                </c:pt>
                <c:pt idx="6">
                  <c:v>0.7</c:v>
                </c:pt>
                <c:pt idx="7">
                  <c:v>0.67</c:v>
                </c:pt>
                <c:pt idx="8">
                  <c:v>0.65</c:v>
                </c:pt>
                <c:pt idx="9">
                  <c:v>0.63</c:v>
                </c:pt>
                <c:pt idx="10">
                  <c:v>0.68</c:v>
                </c:pt>
                <c:pt idx="11">
                  <c:v>0.61</c:v>
                </c:pt>
              </c:numCache>
            </c:numRef>
          </c:val>
          <c:smooth val="0"/>
          <c:extLst>
            <c:ext xmlns:c16="http://schemas.microsoft.com/office/drawing/2014/chart" uri="{C3380CC4-5D6E-409C-BE32-E72D297353CC}">
              <c16:uniqueId val="{0000000B-04AB-4A1B-8A83-6067BD3BB9DF}"/>
            </c:ext>
          </c:extLst>
        </c:ser>
        <c:ser>
          <c:idx val="1"/>
          <c:order val="1"/>
          <c:tx>
            <c:strRef>
              <c:f>Sheet1!$C$1</c:f>
              <c:strCache>
                <c:ptCount val="1"/>
                <c:pt idx="0">
                  <c:v>Tennessee State Legislature</c:v>
                </c:pt>
              </c:strCache>
            </c:strRef>
          </c:tx>
          <c:spPr>
            <a:ln w="44450" cap="rnd" cmpd="sng" algn="ctr">
              <a:solidFill>
                <a:schemeClr val="accent5">
                  <a:alpha val="99000"/>
                </a:schemeClr>
              </a:solidFill>
              <a:round/>
            </a:ln>
            <a:effectLst/>
          </c:spPr>
          <c:marker>
            <c:symbol val="none"/>
          </c:marker>
          <c:dLbls>
            <c:dLbl>
              <c:idx val="0"/>
              <c:layout>
                <c:manualLayout>
                  <c:x val="-1.5406924162873501E-3"/>
                  <c:y val="3.07363636263628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4AB-4A1B-8A83-6067BD3BB9DF}"/>
                </c:ext>
              </c:extLst>
            </c:dLbl>
            <c:dLbl>
              <c:idx val="1"/>
              <c:layout>
                <c:manualLayout>
                  <c:x val="-3.38952331583212E-2"/>
                  <c:y val="-2.79421487512390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4AB-4A1B-8A83-6067BD3BB9DF}"/>
                </c:ext>
              </c:extLst>
            </c:dLbl>
            <c:dLbl>
              <c:idx val="2"/>
              <c:layout>
                <c:manualLayout>
                  <c:x val="-3.2354540742033901E-2"/>
                  <c:y val="-3.91190082517346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04AB-4A1B-8A83-6067BD3BB9DF}"/>
                </c:ext>
              </c:extLst>
            </c:dLbl>
            <c:dLbl>
              <c:idx val="3"/>
              <c:layout>
                <c:manualLayout>
                  <c:x val="-2.1569693828022599E-2"/>
                  <c:y val="-3.3530578501486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4AB-4A1B-8A83-6067BD3BB9DF}"/>
                </c:ext>
              </c:extLst>
            </c:dLbl>
            <c:dLbl>
              <c:idx val="4"/>
              <c:layout>
                <c:manualLayout>
                  <c:x val="-4.1598695239757802E-2"/>
                  <c:y val="4.7501652877106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04AB-4A1B-8A83-6067BD3BB9DF}"/>
                </c:ext>
              </c:extLst>
            </c:dLbl>
            <c:dLbl>
              <c:idx val="5"/>
              <c:layout>
                <c:manualLayout>
                  <c:x val="-3.0813848325746501E-2"/>
                  <c:y val="-3.3530578501486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4AB-4A1B-8A83-6067BD3BB9DF}"/>
                </c:ext>
              </c:extLst>
            </c:dLbl>
            <c:dLbl>
              <c:idx val="6"/>
              <c:layout>
                <c:manualLayout>
                  <c:x val="-1.5406924162873301E-2"/>
                  <c:y val="-3.3530578501486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04AB-4A1B-8A83-6067BD3BB9DF}"/>
                </c:ext>
              </c:extLst>
            </c:dLbl>
            <c:dLbl>
              <c:idx val="7"/>
              <c:layout>
                <c:manualLayout>
                  <c:x val="-1.54070454772366E-2"/>
                  <c:y val="-3.63247933766107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04AB-4A1B-8A83-6067BD3BB9DF}"/>
                </c:ext>
              </c:extLst>
            </c:dLbl>
            <c:dLbl>
              <c:idx val="8"/>
              <c:layout>
                <c:manualLayout>
                  <c:x val="0"/>
                  <c:y val="4.36535625775538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04AB-4A1B-8A83-6067BD3BB9DF}"/>
                </c:ext>
              </c:extLst>
            </c:dLbl>
            <c:dLbl>
              <c:idx val="10"/>
              <c:layout>
                <c:manualLayout>
                  <c:x val="-4.3269232407224098E-3"/>
                  <c:y val="5.91476222190139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04AB-4A1B-8A83-6067BD3BB9DF}"/>
                </c:ext>
              </c:extLst>
            </c:dLbl>
            <c:spPr>
              <a:noFill/>
              <a:ln>
                <a:noFill/>
              </a:ln>
              <a:effectLst/>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Feb. 2012</c:v>
                </c:pt>
                <c:pt idx="1">
                  <c:v>May 2012</c:v>
                </c:pt>
                <c:pt idx="2">
                  <c:v>Dec. 2012</c:v>
                </c:pt>
                <c:pt idx="3">
                  <c:v>May 2013</c:v>
                </c:pt>
                <c:pt idx="4">
                  <c:v>Dec. 2013</c:v>
                </c:pt>
                <c:pt idx="5">
                  <c:v>May 2014</c:v>
                </c:pt>
                <c:pt idx="6">
                  <c:v>Nov. 2014</c:v>
                </c:pt>
                <c:pt idx="7">
                  <c:v>May 2015</c:v>
                </c:pt>
                <c:pt idx="8">
                  <c:v>Nov. 2015</c:v>
                </c:pt>
                <c:pt idx="9">
                  <c:v>May 2016</c:v>
                </c:pt>
                <c:pt idx="10">
                  <c:v>Nov. 2016</c:v>
                </c:pt>
                <c:pt idx="11">
                  <c:v>May 2017</c:v>
                </c:pt>
              </c:strCache>
            </c:strRef>
          </c:cat>
          <c:val>
            <c:numRef>
              <c:f>Sheet1!$C$2:$C$13</c:f>
              <c:numCache>
                <c:formatCode>0%</c:formatCode>
                <c:ptCount val="12"/>
                <c:pt idx="0">
                  <c:v>0.49</c:v>
                </c:pt>
                <c:pt idx="1">
                  <c:v>0.51</c:v>
                </c:pt>
                <c:pt idx="2">
                  <c:v>0.53</c:v>
                </c:pt>
                <c:pt idx="3">
                  <c:v>0.51</c:v>
                </c:pt>
                <c:pt idx="4">
                  <c:v>0.53</c:v>
                </c:pt>
                <c:pt idx="5">
                  <c:v>0.49</c:v>
                </c:pt>
                <c:pt idx="6">
                  <c:v>0.55000000000000004</c:v>
                </c:pt>
                <c:pt idx="7">
                  <c:v>0.55000000000000004</c:v>
                </c:pt>
                <c:pt idx="8">
                  <c:v>0.54</c:v>
                </c:pt>
                <c:pt idx="9">
                  <c:v>0.52</c:v>
                </c:pt>
                <c:pt idx="10">
                  <c:v>0.6</c:v>
                </c:pt>
                <c:pt idx="11">
                  <c:v>0.53</c:v>
                </c:pt>
              </c:numCache>
            </c:numRef>
          </c:val>
          <c:smooth val="0"/>
          <c:extLst>
            <c:ext xmlns:c16="http://schemas.microsoft.com/office/drawing/2014/chart" uri="{C3380CC4-5D6E-409C-BE32-E72D297353CC}">
              <c16:uniqueId val="{00000016-04AB-4A1B-8A83-6067BD3BB9DF}"/>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347393944"/>
        <c:axId val="347394336"/>
      </c:lineChart>
      <c:catAx>
        <c:axId val="347393944"/>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vert="horz"/>
          <a:lstStyle/>
          <a:p>
            <a:pPr>
              <a:defRPr sz="1200"/>
            </a:pPr>
            <a:endParaRPr lang="en-US"/>
          </a:p>
        </c:txPr>
        <c:crossAx val="347394336"/>
        <c:crosses val="autoZero"/>
        <c:auto val="1"/>
        <c:lblAlgn val="ctr"/>
        <c:lblOffset val="100"/>
        <c:noMultiLvlLbl val="0"/>
      </c:catAx>
      <c:valAx>
        <c:axId val="347394336"/>
        <c:scaling>
          <c:orientation val="minMax"/>
          <c:max val="0.8"/>
        </c:scaling>
        <c:delete val="0"/>
        <c:axPos val="l"/>
        <c:title>
          <c:tx>
            <c:rich>
              <a:bodyPr rot="-5400000" vert="horz"/>
              <a:lstStyle/>
              <a:p>
                <a:pPr>
                  <a:defRPr sz="1400" b="0"/>
                </a:pPr>
                <a:r>
                  <a:rPr lang="en-US" sz="1400" b="0" cap="small" baseline="0" dirty="0"/>
                  <a:t>% Approve</a:t>
                </a:r>
              </a:p>
            </c:rich>
          </c:tx>
          <c:overlay val="0"/>
          <c:spPr>
            <a:noFill/>
            <a:ln>
              <a:noFill/>
            </a:ln>
            <a:effectLst/>
          </c:spPr>
        </c:title>
        <c:numFmt formatCode="0%" sourceLinked="1"/>
        <c:majorTickMark val="none"/>
        <c:minorTickMark val="none"/>
        <c:tickLblPos val="nextTo"/>
        <c:spPr>
          <a:noFill/>
          <a:ln>
            <a:noFill/>
          </a:ln>
          <a:effectLst/>
        </c:spPr>
        <c:txPr>
          <a:bodyPr rot="-60000000" vert="horz"/>
          <a:lstStyle/>
          <a:p>
            <a:pPr>
              <a:defRPr sz="1400"/>
            </a:pPr>
            <a:endParaRPr lang="en-US"/>
          </a:p>
        </c:txPr>
        <c:crossAx val="347393944"/>
        <c:crosses val="autoZero"/>
        <c:crossBetween val="midCat"/>
        <c:majorUnit val="0.2"/>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vert="horz"/>
        <a:lstStyle/>
        <a:p>
          <a:pPr>
            <a:defRPr sz="1400" b="1" i="0"/>
          </a:pPr>
          <a:endParaRPr lang="en-US"/>
        </a:p>
      </c:txPr>
    </c:legend>
    <c:plotVisOnly val="1"/>
    <c:dispBlanksAs val="gap"/>
    <c:showDLblsOverMax val="0"/>
  </c:chart>
  <c:spPr>
    <a:solidFill>
      <a:schemeClr val="lt1"/>
    </a:solidFill>
    <a:ln>
      <a:noFill/>
    </a:ln>
    <a:effectLst/>
  </c:spPr>
  <c:txPr>
    <a:bodyPr/>
    <a:lstStyle/>
    <a:p>
      <a:pPr>
        <a:defRPr>
          <a:latin typeface="Georgia" panose="02040502050405020303"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Lamar Alexander</c:v>
                </c:pt>
              </c:strCache>
            </c:strRef>
          </c:tx>
          <c:spPr>
            <a:ln w="44450" cap="rnd" cmpd="sng" algn="ctr">
              <a:solidFill>
                <a:schemeClr val="accent6"/>
              </a:solidFill>
              <a:prstDash val="solid"/>
              <a:round/>
            </a:ln>
            <a:effectLst/>
          </c:spPr>
          <c:marker>
            <c:symbol val="none"/>
          </c:marker>
          <c:dLbls>
            <c:dLbl>
              <c:idx val="0"/>
              <c:layout>
                <c:manualLayout>
                  <c:x val="-2.5601416777764101E-2"/>
                  <c:y val="-4.43148540584284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9C1-458A-B4C2-BCD29FD5E383}"/>
                </c:ext>
              </c:extLst>
            </c:dLbl>
            <c:dLbl>
              <c:idx val="1"/>
              <c:layout>
                <c:manualLayout>
                  <c:x val="-2.3110386244309899E-2"/>
                  <c:y val="2.23534989840717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9C1-458A-B4C2-BCD29FD5E383}"/>
                </c:ext>
              </c:extLst>
            </c:dLbl>
            <c:dLbl>
              <c:idx val="2"/>
              <c:layout>
                <c:manualLayout>
                  <c:x val="-2.3110386244309899E-2"/>
                  <c:y val="4.75014328601868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9C1-458A-B4C2-BCD29FD5E383}"/>
                </c:ext>
              </c:extLst>
            </c:dLbl>
            <c:dLbl>
              <c:idx val="3"/>
              <c:layout>
                <c:manualLayout>
                  <c:x val="-3.6976617990895799E-2"/>
                  <c:y val="3.07363636263629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9C1-458A-B4C2-BCD29FD5E383}"/>
                </c:ext>
              </c:extLst>
            </c:dLbl>
            <c:dLbl>
              <c:idx val="4"/>
              <c:layout>
                <c:manualLayout>
                  <c:x val="-1.5406924162873301E-2"/>
                  <c:y val="3.3530578501486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9C1-458A-B4C2-BCD29FD5E383}"/>
                </c:ext>
              </c:extLst>
            </c:dLbl>
            <c:dLbl>
              <c:idx val="5"/>
              <c:layout>
                <c:manualLayout>
                  <c:x val="-3.0813848325746501E-2"/>
                  <c:y val="2.23537190009912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9C1-458A-B4C2-BCD29FD5E383}"/>
                </c:ext>
              </c:extLst>
            </c:dLbl>
            <c:dLbl>
              <c:idx val="6"/>
              <c:layout>
                <c:manualLayout>
                  <c:x val="-1.1298280534072899E-16"/>
                  <c:y val="1.95595041258673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9C1-458A-B4C2-BCD29FD5E383}"/>
                </c:ext>
              </c:extLst>
            </c:dLbl>
            <c:dLbl>
              <c:idx val="7"/>
              <c:layout>
                <c:manualLayout>
                  <c:x val="2.8846154938148298E-3"/>
                  <c:y val="-3.943174814600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9C1-458A-B4C2-BCD29FD5E383}"/>
                </c:ext>
              </c:extLst>
            </c:dLbl>
            <c:dLbl>
              <c:idx val="8"/>
              <c:layout>
                <c:manualLayout>
                  <c:x val="-1.05768012932104E-16"/>
                  <c:y val="3.0982087829007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9C1-458A-B4C2-BCD29FD5E383}"/>
                </c:ext>
              </c:extLst>
            </c:dLbl>
            <c:dLbl>
              <c:idx val="9"/>
              <c:layout>
                <c:manualLayout>
                  <c:x val="-7.2115387345373502E-3"/>
                  <c:y val="-3.56869270348341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9C1-458A-B4C2-BCD29FD5E383}"/>
                </c:ext>
              </c:extLst>
            </c:dLbl>
            <c:dLbl>
              <c:idx val="10"/>
              <c:layout>
                <c:manualLayout>
                  <c:x val="5.64518396354367E-3"/>
                  <c:y val="2.27148035683704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31D-4FC8-9086-05D2E2A595B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May 2012</c:v>
                </c:pt>
                <c:pt idx="1">
                  <c:v>Dec. 2012</c:v>
                </c:pt>
                <c:pt idx="2">
                  <c:v>May 2013</c:v>
                </c:pt>
                <c:pt idx="3">
                  <c:v>Dec. 2013</c:v>
                </c:pt>
                <c:pt idx="4">
                  <c:v>May 2014</c:v>
                </c:pt>
                <c:pt idx="5">
                  <c:v>Nov. 2014</c:v>
                </c:pt>
                <c:pt idx="6">
                  <c:v>May 2015</c:v>
                </c:pt>
                <c:pt idx="7">
                  <c:v>Nov. 2015</c:v>
                </c:pt>
                <c:pt idx="8">
                  <c:v>May 2016</c:v>
                </c:pt>
                <c:pt idx="9">
                  <c:v>Nov. 2016</c:v>
                </c:pt>
                <c:pt idx="10">
                  <c:v>May 2017</c:v>
                </c:pt>
              </c:strCache>
            </c:strRef>
          </c:cat>
          <c:val>
            <c:numRef>
              <c:f>Sheet1!$B$2:$B$12</c:f>
              <c:numCache>
                <c:formatCode>0%</c:formatCode>
                <c:ptCount val="11"/>
                <c:pt idx="0">
                  <c:v>0.56000000000000005</c:v>
                </c:pt>
                <c:pt idx="1">
                  <c:v>0.55000000000000004</c:v>
                </c:pt>
                <c:pt idx="2">
                  <c:v>0.53</c:v>
                </c:pt>
                <c:pt idx="3">
                  <c:v>0.49</c:v>
                </c:pt>
                <c:pt idx="4">
                  <c:v>0.49</c:v>
                </c:pt>
                <c:pt idx="5">
                  <c:v>0.51</c:v>
                </c:pt>
                <c:pt idx="6">
                  <c:v>0.49</c:v>
                </c:pt>
                <c:pt idx="7">
                  <c:v>0.52</c:v>
                </c:pt>
                <c:pt idx="8">
                  <c:v>0.48</c:v>
                </c:pt>
                <c:pt idx="9">
                  <c:v>0.6</c:v>
                </c:pt>
                <c:pt idx="10">
                  <c:v>0.5</c:v>
                </c:pt>
              </c:numCache>
            </c:numRef>
          </c:val>
          <c:smooth val="0"/>
          <c:extLst>
            <c:ext xmlns:c16="http://schemas.microsoft.com/office/drawing/2014/chart" uri="{C3380CC4-5D6E-409C-BE32-E72D297353CC}">
              <c16:uniqueId val="{0000000A-A9C1-458A-B4C2-BCD29FD5E383}"/>
            </c:ext>
          </c:extLst>
        </c:ser>
        <c:ser>
          <c:idx val="1"/>
          <c:order val="1"/>
          <c:tx>
            <c:strRef>
              <c:f>Sheet1!$C$1</c:f>
              <c:strCache>
                <c:ptCount val="1"/>
                <c:pt idx="0">
                  <c:v>Bob Corker</c:v>
                </c:pt>
              </c:strCache>
            </c:strRef>
          </c:tx>
          <c:spPr>
            <a:ln w="44450" cap="rnd" cmpd="sng" algn="ctr">
              <a:solidFill>
                <a:schemeClr val="accent4"/>
              </a:solidFill>
              <a:prstDash val="solid"/>
              <a:round/>
            </a:ln>
            <a:effectLst/>
          </c:spPr>
          <c:marker>
            <c:symbol val="none"/>
          </c:marker>
          <c:dLbls>
            <c:dLbl>
              <c:idx val="0"/>
              <c:layout>
                <c:manualLayout>
                  <c:x val="0"/>
                  <c:y val="3.3530578501486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9C1-458A-B4C2-BCD29FD5E383}"/>
                </c:ext>
              </c:extLst>
            </c:dLbl>
            <c:dLbl>
              <c:idx val="1"/>
              <c:layout>
                <c:manualLayout>
                  <c:x val="-3.9402825537660002E-2"/>
                  <c:y val="-4.127510714659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9C1-458A-B4C2-BCD29FD5E383}"/>
                </c:ext>
              </c:extLst>
            </c:dLbl>
            <c:dLbl>
              <c:idx val="2"/>
              <c:layout>
                <c:manualLayout>
                  <c:x val="-3.2354540742033901E-2"/>
                  <c:y val="-3.91190082517346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9C1-458A-B4C2-BCD29FD5E383}"/>
                </c:ext>
              </c:extLst>
            </c:dLbl>
            <c:dLbl>
              <c:idx val="3"/>
              <c:layout>
                <c:manualLayout>
                  <c:x val="-2.1569693828022599E-2"/>
                  <c:y val="-3.3530578501486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9C1-458A-B4C2-BCD29FD5E383}"/>
                </c:ext>
              </c:extLst>
            </c:dLbl>
            <c:dLbl>
              <c:idx val="4"/>
              <c:layout>
                <c:manualLayout>
                  <c:x val="-4.1598695239757802E-2"/>
                  <c:y val="-4.7501652877106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9C1-458A-B4C2-BCD29FD5E383}"/>
                </c:ext>
              </c:extLst>
            </c:dLbl>
            <c:dLbl>
              <c:idx val="5"/>
              <c:layout>
                <c:manualLayout>
                  <c:x val="-3.0813848325746501E-2"/>
                  <c:y val="-3.3530578501486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A9C1-458A-B4C2-BCD29FD5E383}"/>
                </c:ext>
              </c:extLst>
            </c:dLbl>
            <c:dLbl>
              <c:idx val="6"/>
              <c:layout>
                <c:manualLayout>
                  <c:x val="-1.5406924162873301E-3"/>
                  <c:y val="-2.51479338761151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A9C1-458A-B4C2-BCD29FD5E383}"/>
                </c:ext>
              </c:extLst>
            </c:dLbl>
            <c:dLbl>
              <c:idx val="7"/>
              <c:layout>
                <c:manualLayout>
                  <c:x val="-1.1298280534072899E-16"/>
                  <c:y val="3.91190082517344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A9C1-458A-B4C2-BCD29FD5E383}"/>
                </c:ext>
              </c:extLst>
            </c:dLbl>
            <c:dLbl>
              <c:idx val="8"/>
              <c:layout>
                <c:manualLayout>
                  <c:x val="-1.05768012932104E-16"/>
                  <c:y val="-1.4082767195003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A9C1-458A-B4C2-BCD29FD5E383}"/>
                </c:ext>
              </c:extLst>
            </c:dLbl>
            <c:dLbl>
              <c:idx val="9"/>
              <c:layout>
                <c:manualLayout>
                  <c:x val="-8.6539114401764407E-3"/>
                  <c:y val="7.572033426532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A9C1-458A-B4C2-BCD29FD5E383}"/>
                </c:ext>
              </c:extLst>
            </c:dLbl>
            <c:dLbl>
              <c:idx val="10"/>
              <c:layout>
                <c:manualLayout>
                  <c:x val="7.0564799544295901E-3"/>
                  <c:y val="-1.70361026762777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31D-4FC8-9086-05D2E2A595B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May 2012</c:v>
                </c:pt>
                <c:pt idx="1">
                  <c:v>Dec. 2012</c:v>
                </c:pt>
                <c:pt idx="2">
                  <c:v>May 2013</c:v>
                </c:pt>
                <c:pt idx="3">
                  <c:v>Dec. 2013</c:v>
                </c:pt>
                <c:pt idx="4">
                  <c:v>May 2014</c:v>
                </c:pt>
                <c:pt idx="5">
                  <c:v>Nov. 2014</c:v>
                </c:pt>
                <c:pt idx="6">
                  <c:v>May 2015</c:v>
                </c:pt>
                <c:pt idx="7">
                  <c:v>Nov. 2015</c:v>
                </c:pt>
                <c:pt idx="8">
                  <c:v>May 2016</c:v>
                </c:pt>
                <c:pt idx="9">
                  <c:v>Nov. 2016</c:v>
                </c:pt>
                <c:pt idx="10">
                  <c:v>May 2017</c:v>
                </c:pt>
              </c:strCache>
            </c:strRef>
          </c:cat>
          <c:val>
            <c:numRef>
              <c:f>Sheet1!$C$2:$C$12</c:f>
              <c:numCache>
                <c:formatCode>0%</c:formatCode>
                <c:ptCount val="11"/>
                <c:pt idx="0">
                  <c:v>0.52</c:v>
                </c:pt>
                <c:pt idx="1">
                  <c:v>0.59</c:v>
                </c:pt>
                <c:pt idx="2">
                  <c:v>0.55000000000000004</c:v>
                </c:pt>
                <c:pt idx="3">
                  <c:v>0.52</c:v>
                </c:pt>
                <c:pt idx="4">
                  <c:v>0.49</c:v>
                </c:pt>
                <c:pt idx="5">
                  <c:v>0.52</c:v>
                </c:pt>
                <c:pt idx="6">
                  <c:v>0.53</c:v>
                </c:pt>
                <c:pt idx="7">
                  <c:v>0.51</c:v>
                </c:pt>
                <c:pt idx="8">
                  <c:v>0.48</c:v>
                </c:pt>
                <c:pt idx="9">
                  <c:v>0.6</c:v>
                </c:pt>
                <c:pt idx="10">
                  <c:v>0.52</c:v>
                </c:pt>
              </c:numCache>
            </c:numRef>
          </c:val>
          <c:smooth val="0"/>
          <c:extLst>
            <c:ext xmlns:c16="http://schemas.microsoft.com/office/drawing/2014/chart" uri="{C3380CC4-5D6E-409C-BE32-E72D297353CC}">
              <c16:uniqueId val="{00000015-A9C1-458A-B4C2-BCD29FD5E383}"/>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prstDash val="solid"/>
              <a:round/>
            </a:ln>
            <a:effectLst/>
          </c:spPr>
        </c:dropLines>
        <c:smooth val="0"/>
        <c:axId val="347395120"/>
        <c:axId val="347395512"/>
      </c:lineChart>
      <c:catAx>
        <c:axId val="347395120"/>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Georgia" panose="02040502050405020303" pitchFamily="18" charset="0"/>
                <a:ea typeface="+mn-ea"/>
                <a:cs typeface="+mn-cs"/>
              </a:defRPr>
            </a:pPr>
            <a:endParaRPr lang="en-US"/>
          </a:p>
        </c:txPr>
        <c:crossAx val="347395512"/>
        <c:crosses val="autoZero"/>
        <c:auto val="1"/>
        <c:lblAlgn val="ctr"/>
        <c:lblOffset val="100"/>
        <c:noMultiLvlLbl val="0"/>
      </c:catAx>
      <c:valAx>
        <c:axId val="347395512"/>
        <c:scaling>
          <c:orientation val="minMax"/>
          <c:max val="0.8"/>
          <c:min val="0"/>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mn-cs"/>
                  </a:defRPr>
                </a:pPr>
                <a:r>
                  <a:rPr lang="en-US" sz="1400" b="0" cap="small" baseline="0" dirty="0"/>
                  <a:t>% Approve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mn-cs"/>
                </a:defRPr>
              </a:pPr>
              <a:endParaRPr lang="en-US"/>
            </a:p>
          </c:txPr>
        </c:title>
        <c:numFmt formatCode="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mn-cs"/>
              </a:defRPr>
            </a:pPr>
            <a:endParaRPr lang="en-US"/>
          </a:p>
        </c:txPr>
        <c:crossAx val="347395120"/>
        <c:crosses val="autoZero"/>
        <c:crossBetween val="between"/>
        <c:majorUnit val="0.2"/>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Georgia" panose="02040502050405020303" pitchFamily="18" charset="0"/>
              <a:ea typeface="+mn-ea"/>
              <a:cs typeface="+mn-cs"/>
            </a:defRPr>
          </a:pPr>
          <a:endParaRPr lang="en-US"/>
        </a:p>
      </c:txPr>
    </c:legend>
    <c:plotVisOnly val="1"/>
    <c:dispBlanksAs val="gap"/>
    <c:showDLblsOverMax val="0"/>
  </c:chart>
  <c:spPr>
    <a:solidFill>
      <a:schemeClr val="lt1"/>
    </a:solidFill>
    <a:ln w="9525" cap="flat" cmpd="sng" algn="ctr">
      <a:noFill/>
      <a:prstDash val="solid"/>
    </a:ln>
    <a:effectLst/>
  </c:spPr>
  <c:txPr>
    <a:bodyPr/>
    <a:lstStyle/>
    <a:p>
      <a:pPr>
        <a:defRPr sz="1200">
          <a:latin typeface="Georgia" panose="02040502050405020303" pitchFamily="18"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Sheet1!$B$1</c:f>
              <c:strCache>
                <c:ptCount val="1"/>
                <c:pt idx="0">
                  <c:v>Democrats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4"/>
                <c:pt idx="0">
                  <c:v>Haslam</c:v>
                </c:pt>
                <c:pt idx="1">
                  <c:v>Alexander</c:v>
                </c:pt>
                <c:pt idx="2">
                  <c:v>Corker</c:v>
                </c:pt>
                <c:pt idx="3">
                  <c:v>State Legislature</c:v>
                </c:pt>
              </c:strCache>
            </c:strRef>
          </c:cat>
          <c:val>
            <c:numRef>
              <c:f>Sheet1!$B$2:$B$5</c:f>
              <c:numCache>
                <c:formatCode>0%</c:formatCode>
                <c:ptCount val="4"/>
                <c:pt idx="0">
                  <c:v>0.5</c:v>
                </c:pt>
                <c:pt idx="1">
                  <c:v>0.35</c:v>
                </c:pt>
                <c:pt idx="2">
                  <c:v>0.34</c:v>
                </c:pt>
                <c:pt idx="3">
                  <c:v>0.36</c:v>
                </c:pt>
              </c:numCache>
            </c:numRef>
          </c:val>
          <c:extLst>
            <c:ext xmlns:c16="http://schemas.microsoft.com/office/drawing/2014/chart" uri="{C3380CC4-5D6E-409C-BE32-E72D297353CC}">
              <c16:uniqueId val="{00000000-5097-4029-8F55-8A43F15C8430}"/>
            </c:ext>
          </c:extLst>
        </c:ser>
        <c:ser>
          <c:idx val="2"/>
          <c:order val="1"/>
          <c:tx>
            <c:strRef>
              <c:f>Sheet1!$C$1</c:f>
              <c:strCache>
                <c:ptCount val="1"/>
                <c:pt idx="0">
                  <c:v>Republicans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4"/>
                <c:pt idx="0">
                  <c:v>Haslam</c:v>
                </c:pt>
                <c:pt idx="1">
                  <c:v>Alexander</c:v>
                </c:pt>
                <c:pt idx="2">
                  <c:v>Corker</c:v>
                </c:pt>
                <c:pt idx="3">
                  <c:v>State Legislature</c:v>
                </c:pt>
              </c:strCache>
            </c:strRef>
          </c:cat>
          <c:val>
            <c:numRef>
              <c:f>Sheet1!$C$2:$C$5</c:f>
              <c:numCache>
                <c:formatCode>0%</c:formatCode>
                <c:ptCount val="4"/>
                <c:pt idx="0">
                  <c:v>0.68</c:v>
                </c:pt>
                <c:pt idx="1">
                  <c:v>0.69</c:v>
                </c:pt>
                <c:pt idx="2">
                  <c:v>0.74</c:v>
                </c:pt>
                <c:pt idx="3">
                  <c:v>0.68</c:v>
                </c:pt>
              </c:numCache>
            </c:numRef>
          </c:val>
          <c:extLst>
            <c:ext xmlns:c16="http://schemas.microsoft.com/office/drawing/2014/chart" uri="{C3380CC4-5D6E-409C-BE32-E72D297353CC}">
              <c16:uniqueId val="{00000001-5097-4029-8F55-8A43F15C8430}"/>
            </c:ext>
          </c:extLst>
        </c:ser>
        <c:ser>
          <c:idx val="3"/>
          <c:order val="2"/>
          <c:tx>
            <c:strRef>
              <c:f>Sheet1!$D$1</c:f>
              <c:strCache>
                <c:ptCount val="1"/>
                <c:pt idx="0">
                  <c:v>Independents</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4"/>
                <c:pt idx="0">
                  <c:v>Haslam</c:v>
                </c:pt>
                <c:pt idx="1">
                  <c:v>Alexander</c:v>
                </c:pt>
                <c:pt idx="2">
                  <c:v>Corker</c:v>
                </c:pt>
                <c:pt idx="3">
                  <c:v>State Legislature</c:v>
                </c:pt>
              </c:strCache>
            </c:strRef>
          </c:cat>
          <c:val>
            <c:numRef>
              <c:f>Sheet1!$D$2:$D$5</c:f>
              <c:numCache>
                <c:formatCode>0%</c:formatCode>
                <c:ptCount val="4"/>
                <c:pt idx="0">
                  <c:v>0.66</c:v>
                </c:pt>
                <c:pt idx="1">
                  <c:v>0.46</c:v>
                </c:pt>
                <c:pt idx="2">
                  <c:v>0.47</c:v>
                </c:pt>
                <c:pt idx="3">
                  <c:v>0.49</c:v>
                </c:pt>
              </c:numCache>
            </c:numRef>
          </c:val>
          <c:extLst>
            <c:ext xmlns:c16="http://schemas.microsoft.com/office/drawing/2014/chart" uri="{C3380CC4-5D6E-409C-BE32-E72D297353CC}">
              <c16:uniqueId val="{00000002-5097-4029-8F55-8A43F15C8430}"/>
            </c:ext>
          </c:extLst>
        </c:ser>
        <c:ser>
          <c:idx val="4"/>
          <c:order val="3"/>
          <c:tx>
            <c:strRef>
              <c:f>Sheet1!$E$1</c:f>
              <c:strCache>
                <c:ptCount val="1"/>
                <c:pt idx="0">
                  <c:v>Tea Party Members</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4"/>
                <c:pt idx="0">
                  <c:v>Haslam</c:v>
                </c:pt>
                <c:pt idx="1">
                  <c:v>Alexander</c:v>
                </c:pt>
                <c:pt idx="2">
                  <c:v>Corker</c:v>
                </c:pt>
                <c:pt idx="3">
                  <c:v>State Legislature</c:v>
                </c:pt>
              </c:strCache>
            </c:strRef>
          </c:cat>
          <c:val>
            <c:numRef>
              <c:f>Sheet1!$E$2:$E$5</c:f>
              <c:numCache>
                <c:formatCode>0%</c:formatCode>
                <c:ptCount val="4"/>
                <c:pt idx="0">
                  <c:v>0.63</c:v>
                </c:pt>
                <c:pt idx="1">
                  <c:v>0.61</c:v>
                </c:pt>
                <c:pt idx="2">
                  <c:v>0.56000000000000005</c:v>
                </c:pt>
                <c:pt idx="3">
                  <c:v>0.75</c:v>
                </c:pt>
              </c:numCache>
            </c:numRef>
          </c:val>
          <c:extLst>
            <c:ext xmlns:c16="http://schemas.microsoft.com/office/drawing/2014/chart" uri="{C3380CC4-5D6E-409C-BE32-E72D297353CC}">
              <c16:uniqueId val="{00000003-5097-4029-8F55-8A43F15C8430}"/>
            </c:ext>
          </c:extLst>
        </c:ser>
        <c:dLbls>
          <c:dLblPos val="inEnd"/>
          <c:showLegendKey val="0"/>
          <c:showVal val="1"/>
          <c:showCatName val="0"/>
          <c:showSerName val="0"/>
          <c:showPercent val="0"/>
          <c:showBubbleSize val="0"/>
        </c:dLbls>
        <c:gapWidth val="219"/>
        <c:overlap val="-27"/>
        <c:axId val="347396296"/>
        <c:axId val="347396688"/>
      </c:barChart>
      <c:catAx>
        <c:axId val="34739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crossAx val="347396688"/>
        <c:crosses val="autoZero"/>
        <c:auto val="1"/>
        <c:lblAlgn val="ctr"/>
        <c:lblOffset val="100"/>
        <c:noMultiLvlLbl val="0"/>
      </c:catAx>
      <c:valAx>
        <c:axId val="347396688"/>
        <c:scaling>
          <c:orientation val="minMax"/>
          <c:max val="1"/>
        </c:scaling>
        <c:delete val="0"/>
        <c:axPos val="l"/>
        <c:majorGridlines>
          <c:spPr>
            <a:ln w="9525" cap="flat" cmpd="sng" algn="ctr">
              <a:solidFill>
                <a:schemeClr val="tx1">
                  <a:lumMod val="15000"/>
                  <a:lumOff val="85000"/>
                </a:schemeClr>
              </a:solidFill>
              <a:prstDash val="solid"/>
              <a:round/>
            </a:ln>
            <a:effectLst/>
          </c:spPr>
        </c:majorGridlines>
        <c:numFmt formatCode="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crossAx val="347396296"/>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200">
          <a:latin typeface="Georgia" panose="02040502050405020303" pitchFamily="18"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Sheet1!$B$1</c:f>
              <c:strCache>
                <c:ptCount val="1"/>
                <c:pt idx="0">
                  <c:v>Favorable/Approve</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numRef>
              <c:f>Sheet1!$A$2:$A$3</c:f>
              <c:numCache>
                <c:formatCode>mmm\-yy</c:formatCode>
                <c:ptCount val="2"/>
                <c:pt idx="0">
                  <c:v>42675</c:v>
                </c:pt>
                <c:pt idx="1">
                  <c:v>42856</c:v>
                </c:pt>
              </c:numCache>
            </c:numRef>
          </c:cat>
          <c:val>
            <c:numRef>
              <c:f>Sheet1!$B$2:$B$3</c:f>
              <c:numCache>
                <c:formatCode>0%</c:formatCode>
                <c:ptCount val="2"/>
                <c:pt idx="0">
                  <c:v>0.6</c:v>
                </c:pt>
                <c:pt idx="1">
                  <c:v>0.52</c:v>
                </c:pt>
              </c:numCache>
            </c:numRef>
          </c:val>
          <c:extLst>
            <c:ext xmlns:c16="http://schemas.microsoft.com/office/drawing/2014/chart" uri="{C3380CC4-5D6E-409C-BE32-E72D297353CC}">
              <c16:uniqueId val="{00000000-5097-4029-8F55-8A43F15C8430}"/>
            </c:ext>
          </c:extLst>
        </c:ser>
        <c:ser>
          <c:idx val="2"/>
          <c:order val="1"/>
          <c:tx>
            <c:strRef>
              <c:f>Sheet1!$C$1</c:f>
              <c:strCache>
                <c:ptCount val="1"/>
                <c:pt idx="0">
                  <c:v>Unfavorable/Disapprove</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numRef>
              <c:f>Sheet1!$A$2:$A$3</c:f>
              <c:numCache>
                <c:formatCode>mmm\-yy</c:formatCode>
                <c:ptCount val="2"/>
                <c:pt idx="0">
                  <c:v>42675</c:v>
                </c:pt>
                <c:pt idx="1">
                  <c:v>42856</c:v>
                </c:pt>
              </c:numCache>
            </c:numRef>
          </c:cat>
          <c:val>
            <c:numRef>
              <c:f>Sheet1!$C$2:$C$3</c:f>
              <c:numCache>
                <c:formatCode>0%</c:formatCode>
                <c:ptCount val="2"/>
                <c:pt idx="0">
                  <c:v>0.37</c:v>
                </c:pt>
                <c:pt idx="1">
                  <c:v>0.42</c:v>
                </c:pt>
              </c:numCache>
            </c:numRef>
          </c:val>
          <c:extLst>
            <c:ext xmlns:c16="http://schemas.microsoft.com/office/drawing/2014/chart" uri="{C3380CC4-5D6E-409C-BE32-E72D297353CC}">
              <c16:uniqueId val="{00000001-5097-4029-8F55-8A43F15C8430}"/>
            </c:ext>
          </c:extLst>
        </c:ser>
        <c:dLbls>
          <c:dLblPos val="inEnd"/>
          <c:showLegendKey val="0"/>
          <c:showVal val="1"/>
          <c:showCatName val="0"/>
          <c:showSerName val="0"/>
          <c:showPercent val="0"/>
          <c:showBubbleSize val="0"/>
        </c:dLbls>
        <c:gapWidth val="219"/>
        <c:overlap val="-27"/>
        <c:axId val="347571480"/>
        <c:axId val="347571872"/>
      </c:barChart>
      <c:catAx>
        <c:axId val="347571480"/>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crossAx val="347571872"/>
        <c:crosses val="autoZero"/>
        <c:auto val="0"/>
        <c:lblAlgn val="ctr"/>
        <c:lblOffset val="100"/>
        <c:noMultiLvlLbl val="0"/>
      </c:catAx>
      <c:valAx>
        <c:axId val="347571872"/>
        <c:scaling>
          <c:orientation val="minMax"/>
          <c:max val="1"/>
        </c:scaling>
        <c:delete val="0"/>
        <c:axPos val="l"/>
        <c:majorGridlines>
          <c:spPr>
            <a:ln w="9525" cap="flat" cmpd="sng" algn="ctr">
              <a:solidFill>
                <a:schemeClr val="tx1">
                  <a:lumMod val="15000"/>
                  <a:lumOff val="85000"/>
                </a:schemeClr>
              </a:solidFill>
              <a:prstDash val="solid"/>
              <a:round/>
            </a:ln>
            <a:effectLst/>
          </c:spPr>
        </c:majorGridlines>
        <c:numFmt formatCode="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crossAx val="347571480"/>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200">
          <a:latin typeface="Georgia" panose="02040502050405020303" pitchFamily="18"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Sheet1!$B$1</c:f>
              <c:strCache>
                <c:ptCount val="1"/>
                <c:pt idx="0">
                  <c:v>Democrats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Sheet1!$A$2:$A$4</c:f>
              <c:strCache>
                <c:ptCount val="3"/>
                <c:pt idx="0">
                  <c:v>Approve</c:v>
                </c:pt>
                <c:pt idx="1">
                  <c:v>Disapprove</c:v>
                </c:pt>
                <c:pt idx="2">
                  <c:v>Wait &amp; See</c:v>
                </c:pt>
              </c:strCache>
            </c:strRef>
          </c:cat>
          <c:val>
            <c:numRef>
              <c:f>Sheet1!$B$2:$B$4</c:f>
              <c:numCache>
                <c:formatCode>0%</c:formatCode>
                <c:ptCount val="3"/>
                <c:pt idx="0">
                  <c:v>0.1</c:v>
                </c:pt>
                <c:pt idx="1">
                  <c:v>0.86</c:v>
                </c:pt>
                <c:pt idx="2">
                  <c:v>0.03</c:v>
                </c:pt>
              </c:numCache>
            </c:numRef>
          </c:val>
          <c:extLst>
            <c:ext xmlns:c16="http://schemas.microsoft.com/office/drawing/2014/chart" uri="{C3380CC4-5D6E-409C-BE32-E72D297353CC}">
              <c16:uniqueId val="{00000000-5097-4029-8F55-8A43F15C8430}"/>
            </c:ext>
          </c:extLst>
        </c:ser>
        <c:ser>
          <c:idx val="2"/>
          <c:order val="1"/>
          <c:tx>
            <c:strRef>
              <c:f>Sheet1!$C$1</c:f>
              <c:strCache>
                <c:ptCount val="1"/>
                <c:pt idx="0">
                  <c:v>Republicans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Sheet1!$A$2:$A$4</c:f>
              <c:strCache>
                <c:ptCount val="3"/>
                <c:pt idx="0">
                  <c:v>Approve</c:v>
                </c:pt>
                <c:pt idx="1">
                  <c:v>Disapprove</c:v>
                </c:pt>
                <c:pt idx="2">
                  <c:v>Wait &amp; See</c:v>
                </c:pt>
              </c:strCache>
            </c:strRef>
          </c:cat>
          <c:val>
            <c:numRef>
              <c:f>Sheet1!$C$2:$C$4</c:f>
              <c:numCache>
                <c:formatCode>0%</c:formatCode>
                <c:ptCount val="3"/>
                <c:pt idx="0">
                  <c:v>0.86</c:v>
                </c:pt>
                <c:pt idx="1">
                  <c:v>0.09</c:v>
                </c:pt>
                <c:pt idx="2">
                  <c:v>0.01</c:v>
                </c:pt>
              </c:numCache>
            </c:numRef>
          </c:val>
          <c:extLst>
            <c:ext xmlns:c16="http://schemas.microsoft.com/office/drawing/2014/chart" uri="{C3380CC4-5D6E-409C-BE32-E72D297353CC}">
              <c16:uniqueId val="{00000001-5097-4029-8F55-8A43F15C8430}"/>
            </c:ext>
          </c:extLst>
        </c:ser>
        <c:ser>
          <c:idx val="3"/>
          <c:order val="2"/>
          <c:tx>
            <c:strRef>
              <c:f>Sheet1!$D$1</c:f>
              <c:strCache>
                <c:ptCount val="1"/>
                <c:pt idx="0">
                  <c:v>Independents</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Sheet1!$A$2:$A$4</c:f>
              <c:strCache>
                <c:ptCount val="3"/>
                <c:pt idx="0">
                  <c:v>Approve</c:v>
                </c:pt>
                <c:pt idx="1">
                  <c:v>Disapprove</c:v>
                </c:pt>
                <c:pt idx="2">
                  <c:v>Wait &amp; See</c:v>
                </c:pt>
              </c:strCache>
            </c:strRef>
          </c:cat>
          <c:val>
            <c:numRef>
              <c:f>Sheet1!$D$2:$D$4</c:f>
              <c:numCache>
                <c:formatCode>0%</c:formatCode>
                <c:ptCount val="3"/>
                <c:pt idx="0">
                  <c:v>0.49</c:v>
                </c:pt>
                <c:pt idx="1">
                  <c:v>0.42</c:v>
                </c:pt>
                <c:pt idx="2">
                  <c:v>0.05</c:v>
                </c:pt>
              </c:numCache>
            </c:numRef>
          </c:val>
          <c:extLst>
            <c:ext xmlns:c16="http://schemas.microsoft.com/office/drawing/2014/chart" uri="{C3380CC4-5D6E-409C-BE32-E72D297353CC}">
              <c16:uniqueId val="{00000002-5097-4029-8F55-8A43F15C8430}"/>
            </c:ext>
          </c:extLst>
        </c:ser>
        <c:ser>
          <c:idx val="4"/>
          <c:order val="3"/>
          <c:tx>
            <c:strRef>
              <c:f>Sheet1!$E$1</c:f>
              <c:strCache>
                <c:ptCount val="1"/>
                <c:pt idx="0">
                  <c:v>Tea Party Members</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Sheet1!$A$2:$A$4</c:f>
              <c:strCache>
                <c:ptCount val="3"/>
                <c:pt idx="0">
                  <c:v>Approve</c:v>
                </c:pt>
                <c:pt idx="1">
                  <c:v>Disapprove</c:v>
                </c:pt>
                <c:pt idx="2">
                  <c:v>Wait &amp; See</c:v>
                </c:pt>
              </c:strCache>
            </c:strRef>
          </c:cat>
          <c:val>
            <c:numRef>
              <c:f>Sheet1!$E$2:$E$4</c:f>
              <c:numCache>
                <c:formatCode>0%</c:formatCode>
                <c:ptCount val="3"/>
                <c:pt idx="0">
                  <c:v>0.9</c:v>
                </c:pt>
                <c:pt idx="1">
                  <c:v>0.05</c:v>
                </c:pt>
                <c:pt idx="2">
                  <c:v>0.01</c:v>
                </c:pt>
              </c:numCache>
            </c:numRef>
          </c:val>
          <c:extLst>
            <c:ext xmlns:c16="http://schemas.microsoft.com/office/drawing/2014/chart" uri="{C3380CC4-5D6E-409C-BE32-E72D297353CC}">
              <c16:uniqueId val="{00000003-5097-4029-8F55-8A43F15C8430}"/>
            </c:ext>
          </c:extLst>
        </c:ser>
        <c:dLbls>
          <c:dLblPos val="inEnd"/>
          <c:showLegendKey val="0"/>
          <c:showVal val="1"/>
          <c:showCatName val="0"/>
          <c:showSerName val="0"/>
          <c:showPercent val="0"/>
          <c:showBubbleSize val="0"/>
        </c:dLbls>
        <c:gapWidth val="219"/>
        <c:overlap val="-27"/>
        <c:axId val="347815176"/>
        <c:axId val="347815568"/>
      </c:barChart>
      <c:catAx>
        <c:axId val="34781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crossAx val="347815568"/>
        <c:crosses val="autoZero"/>
        <c:auto val="1"/>
        <c:lblAlgn val="ctr"/>
        <c:lblOffset val="100"/>
        <c:noMultiLvlLbl val="0"/>
      </c:catAx>
      <c:valAx>
        <c:axId val="347815568"/>
        <c:scaling>
          <c:orientation val="minMax"/>
          <c:max val="1"/>
        </c:scaling>
        <c:delete val="0"/>
        <c:axPos val="l"/>
        <c:majorGridlines>
          <c:spPr>
            <a:ln w="9525" cap="flat" cmpd="sng" algn="ctr">
              <a:solidFill>
                <a:schemeClr val="tx1">
                  <a:lumMod val="15000"/>
                  <a:lumOff val="85000"/>
                </a:schemeClr>
              </a:solidFill>
              <a:prstDash val="solid"/>
              <a:round/>
            </a:ln>
            <a:effectLst/>
          </c:spPr>
        </c:majorGridlines>
        <c:numFmt formatCode="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crossAx val="347815176"/>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200">
          <a:latin typeface="Georgia" panose="02040502050405020303" pitchFamily="18"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Nov-16</c:v>
                </c:pt>
              </c:strCache>
            </c:strRef>
          </c:tx>
          <c:spPr>
            <a:solidFill>
              <a:schemeClr val="accent3"/>
            </a:solidFill>
            <a:ln>
              <a:noFill/>
            </a:ln>
            <a:effectLst/>
          </c:spPr>
          <c:invertIfNegative val="0"/>
          <c:dPt>
            <c:idx val="1"/>
            <c:invertIfNegative val="0"/>
            <c:bubble3D val="0"/>
            <c:extLst>
              <c:ext xmlns:c16="http://schemas.microsoft.com/office/drawing/2014/chart" uri="{C3380CC4-5D6E-409C-BE32-E72D297353CC}">
                <c16:uniqueId val="{00000001-4185-4BF2-A780-793E25523A8C}"/>
              </c:ext>
            </c:extLst>
          </c:dPt>
          <c:dPt>
            <c:idx val="2"/>
            <c:invertIfNegative val="0"/>
            <c:bubble3D val="0"/>
            <c:extLst>
              <c:ext xmlns:c16="http://schemas.microsoft.com/office/drawing/2014/chart" uri="{C3380CC4-5D6E-409C-BE32-E72D297353CC}">
                <c16:uniqueId val="{00000003-4185-4BF2-A780-793E25523A8C}"/>
              </c:ext>
            </c:extLst>
          </c:dPt>
          <c:dPt>
            <c:idx val="3"/>
            <c:invertIfNegative val="0"/>
            <c:bubble3D val="0"/>
            <c:extLst>
              <c:ext xmlns:c16="http://schemas.microsoft.com/office/drawing/2014/chart" uri="{C3380CC4-5D6E-409C-BE32-E72D297353CC}">
                <c16:uniqueId val="{00000005-4185-4BF2-A780-793E25523A8C}"/>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charset="0"/>
                    <a:ea typeface="Georgia" charset="0"/>
                    <a:cs typeface="Georgi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Sheet1!$A$2:$A$4</c:f>
              <c:strCache>
                <c:ptCount val="3"/>
                <c:pt idx="0">
                  <c:v>For the better</c:v>
                </c:pt>
                <c:pt idx="1">
                  <c:v>For the worse</c:v>
                </c:pt>
                <c:pt idx="2">
                  <c:v>Stay the same</c:v>
                </c:pt>
              </c:strCache>
            </c:strRef>
          </c:cat>
          <c:val>
            <c:numRef>
              <c:f>Sheet1!$B$2:$B$4</c:f>
              <c:numCache>
                <c:formatCode>0%</c:formatCode>
                <c:ptCount val="3"/>
                <c:pt idx="0">
                  <c:v>0.54</c:v>
                </c:pt>
                <c:pt idx="1">
                  <c:v>0.2</c:v>
                </c:pt>
                <c:pt idx="2">
                  <c:v>0.23</c:v>
                </c:pt>
              </c:numCache>
            </c:numRef>
          </c:val>
          <c:extLst>
            <c:ext xmlns:c16="http://schemas.microsoft.com/office/drawing/2014/chart" uri="{C3380CC4-5D6E-409C-BE32-E72D297353CC}">
              <c16:uniqueId val="{00000006-4185-4BF2-A780-793E25523A8C}"/>
            </c:ext>
          </c:extLst>
        </c:ser>
        <c:ser>
          <c:idx val="1"/>
          <c:order val="1"/>
          <c:tx>
            <c:strRef>
              <c:f>Sheet1!$C$1</c:f>
              <c:strCache>
                <c:ptCount val="1"/>
                <c:pt idx="0">
                  <c:v>May-17</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charset="0"/>
                    <a:ea typeface="Georgia" charset="0"/>
                    <a:cs typeface="Georgi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Sheet1!$A$2:$A$4</c:f>
              <c:strCache>
                <c:ptCount val="3"/>
                <c:pt idx="0">
                  <c:v>For the better</c:v>
                </c:pt>
                <c:pt idx="1">
                  <c:v>For the worse</c:v>
                </c:pt>
                <c:pt idx="2">
                  <c:v>Stay the same</c:v>
                </c:pt>
              </c:strCache>
            </c:strRef>
          </c:cat>
          <c:val>
            <c:numRef>
              <c:f>Sheet1!$C$2:$C$4</c:f>
              <c:numCache>
                <c:formatCode>0%</c:formatCode>
                <c:ptCount val="3"/>
                <c:pt idx="0">
                  <c:v>0.41</c:v>
                </c:pt>
                <c:pt idx="1">
                  <c:v>0.31</c:v>
                </c:pt>
                <c:pt idx="2">
                  <c:v>0.23</c:v>
                </c:pt>
              </c:numCache>
            </c:numRef>
          </c:val>
          <c:extLst>
            <c:ext xmlns:c16="http://schemas.microsoft.com/office/drawing/2014/chart" uri="{C3380CC4-5D6E-409C-BE32-E72D297353CC}">
              <c16:uniqueId val="{00000000-D3DD-48CF-802C-E11FFD78B6C5}"/>
            </c:ext>
          </c:extLst>
        </c:ser>
        <c:dLbls>
          <c:dLblPos val="outEnd"/>
          <c:showLegendKey val="0"/>
          <c:showVal val="1"/>
          <c:showCatName val="0"/>
          <c:showSerName val="0"/>
          <c:showPercent val="0"/>
          <c:showBubbleSize val="0"/>
        </c:dLbls>
        <c:gapWidth val="219"/>
        <c:overlap val="-27"/>
        <c:axId val="347817528"/>
        <c:axId val="347817920"/>
      </c:barChart>
      <c:catAx>
        <c:axId val="34781752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Georgia" charset="0"/>
                <a:ea typeface="Georgia" charset="0"/>
                <a:cs typeface="Georgia" charset="0"/>
              </a:defRPr>
            </a:pPr>
            <a:endParaRPr lang="en-US"/>
          </a:p>
        </c:txPr>
        <c:crossAx val="347817920"/>
        <c:crosses val="autoZero"/>
        <c:auto val="1"/>
        <c:lblAlgn val="ctr"/>
        <c:lblOffset val="100"/>
        <c:noMultiLvlLbl val="0"/>
      </c:catAx>
      <c:valAx>
        <c:axId val="347817920"/>
        <c:scaling>
          <c:orientation val="minMax"/>
          <c:max val="0.6"/>
        </c:scaling>
        <c:delete val="0"/>
        <c:axPos val="l"/>
        <c:majorGridlines>
          <c:spPr>
            <a:ln w="9525" cap="flat" cmpd="sng" algn="ctr">
              <a:solidFill>
                <a:schemeClr val="tx1">
                  <a:lumMod val="15000"/>
                  <a:lumOff val="85000"/>
                </a:schemeClr>
              </a:solidFill>
              <a:prstDash val="solid"/>
              <a:round/>
            </a:ln>
            <a:effectLst/>
          </c:spPr>
        </c:majorGridlines>
        <c:numFmt formatCode="0%" sourceLinked="0"/>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eorgia" charset="0"/>
                <a:ea typeface="Georgia" charset="0"/>
                <a:cs typeface="Georgia" charset="0"/>
              </a:defRPr>
            </a:pPr>
            <a:endParaRPr lang="en-US"/>
          </a:p>
        </c:txPr>
        <c:crossAx val="347817528"/>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Georgia" charset="0"/>
              <a:ea typeface="Georgia" charset="0"/>
              <a:cs typeface="Georgia" charset="0"/>
            </a:defRPr>
          </a:pPr>
          <a:endParaRPr lang="en-US"/>
        </a:p>
      </c:txPr>
    </c:legend>
    <c:plotVisOnly val="1"/>
    <c:dispBlanksAs val="gap"/>
    <c:showDLblsOverMax val="0"/>
  </c:chart>
  <c:spPr>
    <a:noFill/>
    <a:ln w="9525" cap="flat" cmpd="sng" algn="ctr">
      <a:noFill/>
      <a:prstDash val="solid"/>
    </a:ln>
    <a:effectLst/>
  </c:spPr>
  <c:txPr>
    <a:bodyPr/>
    <a:lstStyle/>
    <a:p>
      <a:pPr>
        <a:defRPr sz="1200">
          <a:latin typeface="Georgia" charset="0"/>
          <a:ea typeface="Georgia" charset="0"/>
          <a:cs typeface="Georgia"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81599782714799"/>
          <c:y val="2.4164177363464E-2"/>
          <c:w val="0.89918400217285199"/>
          <c:h val="0.81266664556097301"/>
        </c:manualLayout>
      </c:layout>
      <c:barChart>
        <c:barDir val="col"/>
        <c:grouping val="clustered"/>
        <c:varyColors val="0"/>
        <c:ser>
          <c:idx val="1"/>
          <c:order val="0"/>
          <c:tx>
            <c:strRef>
              <c:f>Sheet1!$B$1</c:f>
              <c:strCache>
                <c:ptCount val="1"/>
                <c:pt idx="0">
                  <c:v>Democrats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numRef>
              <c:f>Sheet1!$A$2:$A$3</c:f>
              <c:numCache>
                <c:formatCode>mmm\-yy</c:formatCode>
                <c:ptCount val="2"/>
                <c:pt idx="0">
                  <c:v>42675</c:v>
                </c:pt>
                <c:pt idx="1">
                  <c:v>42856</c:v>
                </c:pt>
              </c:numCache>
            </c:numRef>
          </c:cat>
          <c:val>
            <c:numRef>
              <c:f>Sheet1!$B$2:$B$3</c:f>
              <c:numCache>
                <c:formatCode>0%</c:formatCode>
                <c:ptCount val="2"/>
                <c:pt idx="0">
                  <c:v>0.57999999999999996</c:v>
                </c:pt>
                <c:pt idx="1">
                  <c:v>0.73</c:v>
                </c:pt>
              </c:numCache>
            </c:numRef>
          </c:val>
          <c:extLst>
            <c:ext xmlns:c16="http://schemas.microsoft.com/office/drawing/2014/chart" uri="{C3380CC4-5D6E-409C-BE32-E72D297353CC}">
              <c16:uniqueId val="{00000000-5097-4029-8F55-8A43F15C8430}"/>
            </c:ext>
          </c:extLst>
        </c:ser>
        <c:ser>
          <c:idx val="2"/>
          <c:order val="1"/>
          <c:tx>
            <c:strRef>
              <c:f>Sheet1!$C$1</c:f>
              <c:strCache>
                <c:ptCount val="1"/>
                <c:pt idx="0">
                  <c:v>Republicans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numRef>
              <c:f>Sheet1!$A$2:$A$3</c:f>
              <c:numCache>
                <c:formatCode>mmm\-yy</c:formatCode>
                <c:ptCount val="2"/>
                <c:pt idx="0">
                  <c:v>42675</c:v>
                </c:pt>
                <c:pt idx="1">
                  <c:v>42856</c:v>
                </c:pt>
              </c:numCache>
            </c:numRef>
          </c:cat>
          <c:val>
            <c:numRef>
              <c:f>Sheet1!$C$2:$C$3</c:f>
              <c:numCache>
                <c:formatCode>0%</c:formatCode>
                <c:ptCount val="2"/>
                <c:pt idx="0">
                  <c:v>0.02</c:v>
                </c:pt>
                <c:pt idx="1">
                  <c:v>0.05</c:v>
                </c:pt>
              </c:numCache>
            </c:numRef>
          </c:val>
          <c:extLst>
            <c:ext xmlns:c16="http://schemas.microsoft.com/office/drawing/2014/chart" uri="{C3380CC4-5D6E-409C-BE32-E72D297353CC}">
              <c16:uniqueId val="{00000001-5097-4029-8F55-8A43F15C8430}"/>
            </c:ext>
          </c:extLst>
        </c:ser>
        <c:ser>
          <c:idx val="0"/>
          <c:order val="2"/>
          <c:tx>
            <c:strRef>
              <c:f>Sheet1!$D$1</c:f>
              <c:strCache>
                <c:ptCount val="1"/>
                <c:pt idx="0">
                  <c:v>Independents</c:v>
                </c:pt>
              </c:strCache>
            </c:strRef>
          </c:tx>
          <c:spPr>
            <a:solidFill>
              <a:schemeClr val="bg1">
                <a:lumMod val="50000"/>
              </a:schemeClr>
            </a:solidFill>
            <a:ln>
              <a:noFill/>
            </a:ln>
            <a:effectLst/>
          </c:spPr>
          <c:invertIfNegative val="0"/>
          <c:dLbls>
            <c:dLbl>
              <c:idx val="0"/>
              <c:layout>
                <c:manualLayout>
                  <c:x val="1.4530488627365599E-3"/>
                  <c:y val="-1.07305849916737E-3"/>
                </c:manualLayout>
              </c:layout>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4.0313310765055017E-2"/>
                      <c:h val="4.8910399962587649E-2"/>
                    </c:manualLayout>
                  </c15:layout>
                </c:ext>
                <c:ext xmlns:c16="http://schemas.microsoft.com/office/drawing/2014/chart" uri="{C3380CC4-5D6E-409C-BE32-E72D297353CC}">
                  <c16:uniqueId val="{00000004-5334-4F26-98A5-CA1B1E6E9A28}"/>
                </c:ext>
              </c:extLst>
            </c:dLbl>
            <c:dLbl>
              <c:idx val="1"/>
              <c:layout>
                <c:manualLayout>
                  <c:x val="-3.63247914585142E-3"/>
                  <c:y val="4.80734837868616E-3"/>
                </c:manualLayout>
              </c:layout>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0556787547564021E-2"/>
                      <c:h val="4.8910399962587649E-2"/>
                    </c:manualLayout>
                  </c15:layout>
                </c:ext>
                <c:ext xmlns:c16="http://schemas.microsoft.com/office/drawing/2014/chart" uri="{C3380CC4-5D6E-409C-BE32-E72D297353CC}">
                  <c16:uniqueId val="{00000005-5334-4F26-98A5-CA1B1E6E9A2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Sheet1!$A$2:$A$3</c:f>
              <c:numCache>
                <c:formatCode>mmm\-yy</c:formatCode>
                <c:ptCount val="2"/>
                <c:pt idx="0">
                  <c:v>42675</c:v>
                </c:pt>
                <c:pt idx="1">
                  <c:v>42856</c:v>
                </c:pt>
              </c:numCache>
            </c:numRef>
          </c:cat>
          <c:val>
            <c:numRef>
              <c:f>Sheet1!$D$2:$D$3</c:f>
              <c:numCache>
                <c:formatCode>0%</c:formatCode>
                <c:ptCount val="2"/>
                <c:pt idx="0">
                  <c:v>0.14000000000000001</c:v>
                </c:pt>
                <c:pt idx="1">
                  <c:v>0.3</c:v>
                </c:pt>
              </c:numCache>
            </c:numRef>
          </c:val>
          <c:extLst>
            <c:ext xmlns:c16="http://schemas.microsoft.com/office/drawing/2014/chart" uri="{C3380CC4-5D6E-409C-BE32-E72D297353CC}">
              <c16:uniqueId val="{00000000-5334-4F26-98A5-CA1B1E6E9A28}"/>
            </c:ext>
          </c:extLst>
        </c:ser>
        <c:ser>
          <c:idx val="3"/>
          <c:order val="3"/>
          <c:tx>
            <c:strRef>
              <c:f>Sheet1!$E$1</c:f>
              <c:strCache>
                <c:ptCount val="1"/>
                <c:pt idx="0">
                  <c:v>Tea party</c:v>
                </c:pt>
              </c:strCache>
            </c:strRef>
          </c:tx>
          <c:spPr>
            <a:solidFill>
              <a:schemeClr val="accent6"/>
            </a:solidFill>
            <a:ln>
              <a:noFill/>
            </a:ln>
            <a:effectLst/>
          </c:spPr>
          <c:invertIfNegative val="0"/>
          <c:dLbls>
            <c:dLbl>
              <c:idx val="0"/>
              <c:layout>
                <c:manualLayout>
                  <c:x val="4.3589749750217004E-3"/>
                  <c:y val="-1.917383061511140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334-4F26-98A5-CA1B1E6E9A28}"/>
                </c:ext>
              </c:extLst>
            </c:dLbl>
            <c:dLbl>
              <c:idx val="1"/>
              <c:layout>
                <c:manualLayout>
                  <c:x val="1.0170941608384E-2"/>
                  <c:y val="1.2157741219962199E-2"/>
                </c:manualLayout>
              </c:layout>
              <c:spPr>
                <a:solidFill>
                  <a:schemeClr val="bg1"/>
                </a:solid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4.7352998145319077E-2"/>
                      <c:h val="7.2432027474001778E-2"/>
                    </c:manualLayout>
                  </c15:layout>
                </c:ext>
                <c:ext xmlns:c16="http://schemas.microsoft.com/office/drawing/2014/chart" uri="{C3380CC4-5D6E-409C-BE32-E72D297353CC}">
                  <c16:uniqueId val="{00000003-5334-4F26-98A5-CA1B1E6E9A28}"/>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Sheet1!$A$2:$A$3</c:f>
              <c:numCache>
                <c:formatCode>mmm\-yy</c:formatCode>
                <c:ptCount val="2"/>
                <c:pt idx="0">
                  <c:v>42675</c:v>
                </c:pt>
                <c:pt idx="1">
                  <c:v>42856</c:v>
                </c:pt>
              </c:numCache>
            </c:numRef>
          </c:cat>
          <c:val>
            <c:numRef>
              <c:f>Sheet1!$E$2:$E$3</c:f>
              <c:numCache>
                <c:formatCode>0%</c:formatCode>
                <c:ptCount val="2"/>
                <c:pt idx="0">
                  <c:v>7.0000000000000007E-2</c:v>
                </c:pt>
                <c:pt idx="1">
                  <c:v>0.04</c:v>
                </c:pt>
              </c:numCache>
            </c:numRef>
          </c:val>
          <c:extLst>
            <c:ext xmlns:c16="http://schemas.microsoft.com/office/drawing/2014/chart" uri="{C3380CC4-5D6E-409C-BE32-E72D297353CC}">
              <c16:uniqueId val="{00000001-5334-4F26-98A5-CA1B1E6E9A28}"/>
            </c:ext>
          </c:extLst>
        </c:ser>
        <c:dLbls>
          <c:dLblPos val="inEnd"/>
          <c:showLegendKey val="0"/>
          <c:showVal val="1"/>
          <c:showCatName val="0"/>
          <c:showSerName val="0"/>
          <c:showPercent val="0"/>
          <c:showBubbleSize val="0"/>
        </c:dLbls>
        <c:gapWidth val="219"/>
        <c:overlap val="-27"/>
        <c:axId val="346443840"/>
        <c:axId val="346444232"/>
      </c:barChart>
      <c:catAx>
        <c:axId val="346443840"/>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crossAx val="346444232"/>
        <c:crosses val="autoZero"/>
        <c:auto val="0"/>
        <c:lblAlgn val="ctr"/>
        <c:lblOffset val="100"/>
        <c:noMultiLvlLbl val="0"/>
      </c:catAx>
      <c:valAx>
        <c:axId val="346444232"/>
        <c:scaling>
          <c:orientation val="minMax"/>
          <c:max val="1"/>
        </c:scaling>
        <c:delete val="0"/>
        <c:axPos val="l"/>
        <c:majorGridlines>
          <c:spPr>
            <a:ln w="9525" cap="flat" cmpd="sng" algn="ctr">
              <a:solidFill>
                <a:schemeClr val="tx1">
                  <a:lumMod val="15000"/>
                  <a:lumOff val="85000"/>
                </a:schemeClr>
              </a:solidFill>
              <a:prstDash val="solid"/>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Georgia" panose="02040502050405020303" pitchFamily="18" charset="0"/>
                    <a:ea typeface="+mn-ea"/>
                    <a:cs typeface="+mn-cs"/>
                  </a:defRPr>
                </a:pPr>
                <a:r>
                  <a:rPr lang="en-US" dirty="0" smtClean="0"/>
                  <a:t>% responding “changing for the worse”</a:t>
                </a:r>
                <a:endParaRPr lang="en-US" dirty="0"/>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Georgia" panose="02040502050405020303" pitchFamily="18" charset="0"/>
                  <a:ea typeface="+mn-ea"/>
                  <a:cs typeface="+mn-cs"/>
                </a:defRPr>
              </a:pPr>
              <a:endParaRPr lang="en-US"/>
            </a:p>
          </c:txPr>
        </c:title>
        <c:numFmt formatCode="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crossAx val="346443840"/>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Georgia" panose="02040502050405020303" pitchFamily="18" charset="0"/>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200">
          <a:latin typeface="Georgia" panose="02040502050405020303" pitchFamily="18"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c:v>
                </c:pt>
              </c:strCache>
            </c:strRef>
          </c:tx>
          <c:spPr>
            <a:solidFill>
              <a:schemeClr val="tx1"/>
            </a:solidFill>
            <a:ln>
              <a:noFill/>
            </a:ln>
            <a:effectLst/>
          </c:spPr>
          <c:invertIfNegative val="0"/>
          <c:dPt>
            <c:idx val="1"/>
            <c:invertIfNegative val="0"/>
            <c:bubble3D val="0"/>
            <c:extLst>
              <c:ext xmlns:c16="http://schemas.microsoft.com/office/drawing/2014/chart" uri="{C3380CC4-5D6E-409C-BE32-E72D297353CC}">
                <c16:uniqueId val="{00000001-4185-4BF2-A780-793E25523A8C}"/>
              </c:ext>
            </c:extLst>
          </c:dPt>
          <c:dPt>
            <c:idx val="2"/>
            <c:invertIfNegative val="0"/>
            <c:bubble3D val="0"/>
            <c:extLst>
              <c:ext xmlns:c16="http://schemas.microsoft.com/office/drawing/2014/chart" uri="{C3380CC4-5D6E-409C-BE32-E72D297353CC}">
                <c16:uniqueId val="{00000003-4185-4BF2-A780-793E25523A8C}"/>
              </c:ext>
            </c:extLst>
          </c:dPt>
          <c:dPt>
            <c:idx val="3"/>
            <c:invertIfNegative val="0"/>
            <c:bubble3D val="0"/>
            <c:extLst>
              <c:ext xmlns:c16="http://schemas.microsoft.com/office/drawing/2014/chart" uri="{C3380CC4-5D6E-409C-BE32-E72D297353CC}">
                <c16:uniqueId val="{00000005-4185-4BF2-A780-793E25523A8C}"/>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charset="0"/>
                    <a:ea typeface="Georgia" charset="0"/>
                    <a:cs typeface="Georgi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Sheet1!$A$2:$A$3</c:f>
              <c:strCache>
                <c:ptCount val="2"/>
                <c:pt idx="0">
                  <c:v>Yes, describes Trump</c:v>
                </c:pt>
                <c:pt idx="1">
                  <c:v>No, doesn't describe Trump</c:v>
                </c:pt>
              </c:strCache>
            </c:strRef>
          </c:cat>
          <c:val>
            <c:numRef>
              <c:f>Sheet1!$B$2:$B$3</c:f>
              <c:numCache>
                <c:formatCode>0%</c:formatCode>
                <c:ptCount val="2"/>
                <c:pt idx="0">
                  <c:v>0.45</c:v>
                </c:pt>
                <c:pt idx="1">
                  <c:v>0.53</c:v>
                </c:pt>
              </c:numCache>
            </c:numRef>
          </c:val>
          <c:extLst>
            <c:ext xmlns:c16="http://schemas.microsoft.com/office/drawing/2014/chart" uri="{C3380CC4-5D6E-409C-BE32-E72D297353CC}">
              <c16:uniqueId val="{00000006-4185-4BF2-A780-793E25523A8C}"/>
            </c:ext>
          </c:extLst>
        </c:ser>
        <c:ser>
          <c:idx val="1"/>
          <c:order val="1"/>
          <c:tx>
            <c:strRef>
              <c:f>Sheet1!$C$1</c:f>
              <c:strCache>
                <c:ptCount val="1"/>
                <c:pt idx="0">
                  <c:v>Democrats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charset="0"/>
                    <a:ea typeface="Georgia" charset="0"/>
                    <a:cs typeface="Georgi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Yes, describes Trump</c:v>
                </c:pt>
                <c:pt idx="1">
                  <c:v>No, doesn't describe Trump</c:v>
                </c:pt>
              </c:strCache>
            </c:strRef>
          </c:cat>
          <c:val>
            <c:numRef>
              <c:f>Sheet1!$C$2:$C$3</c:f>
              <c:numCache>
                <c:formatCode>0%</c:formatCode>
                <c:ptCount val="2"/>
                <c:pt idx="0">
                  <c:v>0.18</c:v>
                </c:pt>
                <c:pt idx="1">
                  <c:v>0.8</c:v>
                </c:pt>
              </c:numCache>
            </c:numRef>
          </c:val>
          <c:extLst>
            <c:ext xmlns:c16="http://schemas.microsoft.com/office/drawing/2014/chart" uri="{C3380CC4-5D6E-409C-BE32-E72D297353CC}">
              <c16:uniqueId val="{00000000-D3DD-48CF-802C-E11FFD78B6C5}"/>
            </c:ext>
          </c:extLst>
        </c:ser>
        <c:ser>
          <c:idx val="2"/>
          <c:order val="2"/>
          <c:tx>
            <c:strRef>
              <c:f>Sheet1!$D$1</c:f>
              <c:strCache>
                <c:ptCount val="1"/>
                <c:pt idx="0">
                  <c:v>Republicans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charset="0"/>
                    <a:ea typeface="Georgia" charset="0"/>
                    <a:cs typeface="Georgi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Yes, describes Trump</c:v>
                </c:pt>
                <c:pt idx="1">
                  <c:v>No, doesn't describe Trump</c:v>
                </c:pt>
              </c:strCache>
            </c:strRef>
          </c:cat>
          <c:val>
            <c:numRef>
              <c:f>Sheet1!$D$2:$D$3</c:f>
              <c:numCache>
                <c:formatCode>0%</c:formatCode>
                <c:ptCount val="2"/>
                <c:pt idx="0">
                  <c:v>0.69</c:v>
                </c:pt>
                <c:pt idx="1">
                  <c:v>0.28000000000000003</c:v>
                </c:pt>
              </c:numCache>
            </c:numRef>
          </c:val>
          <c:extLst>
            <c:ext xmlns:c16="http://schemas.microsoft.com/office/drawing/2014/chart" uri="{C3380CC4-5D6E-409C-BE32-E72D297353CC}">
              <c16:uniqueId val="{00000000-6247-44E7-A91D-C664A5ED7976}"/>
            </c:ext>
          </c:extLst>
        </c:ser>
        <c:ser>
          <c:idx val="3"/>
          <c:order val="3"/>
          <c:tx>
            <c:strRef>
              <c:f>Sheet1!$E$1</c:f>
              <c:strCache>
                <c:ptCount val="1"/>
                <c:pt idx="0">
                  <c:v>Independents</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charset="0"/>
                    <a:ea typeface="Georgia" charset="0"/>
                    <a:cs typeface="Georgi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Yes, describes Trump</c:v>
                </c:pt>
                <c:pt idx="1">
                  <c:v>No, doesn't describe Trump</c:v>
                </c:pt>
              </c:strCache>
            </c:strRef>
          </c:cat>
          <c:val>
            <c:numRef>
              <c:f>Sheet1!$E$2:$E$3</c:f>
              <c:numCache>
                <c:formatCode>0%</c:formatCode>
                <c:ptCount val="2"/>
                <c:pt idx="0">
                  <c:v>0.43</c:v>
                </c:pt>
                <c:pt idx="1">
                  <c:v>0.55000000000000004</c:v>
                </c:pt>
              </c:numCache>
            </c:numRef>
          </c:val>
          <c:extLst>
            <c:ext xmlns:c16="http://schemas.microsoft.com/office/drawing/2014/chart" uri="{C3380CC4-5D6E-409C-BE32-E72D297353CC}">
              <c16:uniqueId val="{00000001-6247-44E7-A91D-C664A5ED7976}"/>
            </c:ext>
          </c:extLst>
        </c:ser>
        <c:ser>
          <c:idx val="4"/>
          <c:order val="4"/>
          <c:tx>
            <c:strRef>
              <c:f>Sheet1!$F$1</c:f>
              <c:strCache>
                <c:ptCount val="1"/>
                <c:pt idx="0">
                  <c:v>Tea party</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charset="0"/>
                    <a:ea typeface="Georgia" charset="0"/>
                    <a:cs typeface="Georgi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Yes, describes Trump</c:v>
                </c:pt>
                <c:pt idx="1">
                  <c:v>No, doesn't describe Trump</c:v>
                </c:pt>
              </c:strCache>
            </c:strRef>
          </c:cat>
          <c:val>
            <c:numRef>
              <c:f>Sheet1!$F$2:$F$3</c:f>
              <c:numCache>
                <c:formatCode>0%</c:formatCode>
                <c:ptCount val="2"/>
                <c:pt idx="0">
                  <c:v>0.78</c:v>
                </c:pt>
                <c:pt idx="1">
                  <c:v>0.17</c:v>
                </c:pt>
              </c:numCache>
            </c:numRef>
          </c:val>
          <c:extLst>
            <c:ext xmlns:c16="http://schemas.microsoft.com/office/drawing/2014/chart" uri="{C3380CC4-5D6E-409C-BE32-E72D297353CC}">
              <c16:uniqueId val="{00000002-6247-44E7-A91D-C664A5ED7976}"/>
            </c:ext>
          </c:extLst>
        </c:ser>
        <c:ser>
          <c:idx val="5"/>
          <c:order val="5"/>
          <c:tx>
            <c:strRef>
              <c:f>Sheet1!$G$1</c:f>
              <c:strCache>
                <c:ptCount val="1"/>
                <c:pt idx="0">
                  <c:v>Approve Trump</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charset="0"/>
                    <a:ea typeface="Georgia" charset="0"/>
                    <a:cs typeface="Georgi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Yes, describes Trump</c:v>
                </c:pt>
                <c:pt idx="1">
                  <c:v>No, doesn't describe Trump</c:v>
                </c:pt>
              </c:strCache>
            </c:strRef>
          </c:cat>
          <c:val>
            <c:numRef>
              <c:f>Sheet1!$G$2:$G$3</c:f>
              <c:numCache>
                <c:formatCode>0%</c:formatCode>
                <c:ptCount val="2"/>
                <c:pt idx="0">
                  <c:v>0.74</c:v>
                </c:pt>
                <c:pt idx="1">
                  <c:v>0.25</c:v>
                </c:pt>
              </c:numCache>
            </c:numRef>
          </c:val>
          <c:extLst>
            <c:ext xmlns:c16="http://schemas.microsoft.com/office/drawing/2014/chart" uri="{C3380CC4-5D6E-409C-BE32-E72D297353CC}">
              <c16:uniqueId val="{00000000-6BEF-441B-840F-0AD73E6905B1}"/>
            </c:ext>
          </c:extLst>
        </c:ser>
        <c:dLbls>
          <c:dLblPos val="outEnd"/>
          <c:showLegendKey val="0"/>
          <c:showVal val="1"/>
          <c:showCatName val="0"/>
          <c:showSerName val="0"/>
          <c:showPercent val="0"/>
          <c:showBubbleSize val="0"/>
        </c:dLbls>
        <c:gapWidth val="219"/>
        <c:overlap val="-27"/>
        <c:axId val="346446584"/>
        <c:axId val="346446976"/>
      </c:barChart>
      <c:catAx>
        <c:axId val="34644658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Georgia" charset="0"/>
                <a:ea typeface="Georgia" charset="0"/>
                <a:cs typeface="Georgia" charset="0"/>
              </a:defRPr>
            </a:pPr>
            <a:endParaRPr lang="en-US"/>
          </a:p>
        </c:txPr>
        <c:crossAx val="346446976"/>
        <c:crosses val="autoZero"/>
        <c:auto val="1"/>
        <c:lblAlgn val="ctr"/>
        <c:lblOffset val="100"/>
        <c:noMultiLvlLbl val="0"/>
      </c:catAx>
      <c:valAx>
        <c:axId val="346446976"/>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0%" sourceLinked="0"/>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eorgia" charset="0"/>
                <a:ea typeface="Georgia" charset="0"/>
                <a:cs typeface="Georgia" charset="0"/>
              </a:defRPr>
            </a:pPr>
            <a:endParaRPr lang="en-US"/>
          </a:p>
        </c:txPr>
        <c:crossAx val="346446584"/>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Georgia" charset="0"/>
              <a:ea typeface="Georgia" charset="0"/>
              <a:cs typeface="Georgia" charset="0"/>
            </a:defRPr>
          </a:pPr>
          <a:endParaRPr lang="en-US"/>
        </a:p>
      </c:txPr>
    </c:legend>
    <c:plotVisOnly val="1"/>
    <c:dispBlanksAs val="gap"/>
    <c:showDLblsOverMax val="0"/>
  </c:chart>
  <c:spPr>
    <a:noFill/>
    <a:ln w="9525" cap="flat" cmpd="sng" algn="ctr">
      <a:noFill/>
      <a:prstDash val="solid"/>
    </a:ln>
    <a:effectLst/>
  </c:spPr>
  <c:txPr>
    <a:bodyPr/>
    <a:lstStyle/>
    <a:p>
      <a:pPr>
        <a:defRPr sz="1200">
          <a:latin typeface="Georgia" charset="0"/>
          <a:ea typeface="Georgia" charset="0"/>
          <a:cs typeface="Georgia"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Series 1</c:v>
                </c:pt>
              </c:strCache>
            </c:strRef>
          </c:tx>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380A-40A0-B96D-38F54FF54FFA}"/>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0-56B1-47EB-B1AC-66A044A5B854}"/>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56B1-47EB-B1AC-66A044A5B854}"/>
              </c:ext>
            </c:extLst>
          </c:dPt>
          <c:dPt>
            <c:idx val="3"/>
            <c:invertIfNegative val="0"/>
            <c:bubble3D val="0"/>
            <c:spPr>
              <a:solidFill>
                <a:schemeClr val="accent6">
                  <a:lumMod val="60000"/>
                </a:schemeClr>
              </a:solidFill>
              <a:ln>
                <a:noFill/>
              </a:ln>
              <a:effectLst/>
            </c:spPr>
            <c:extLst>
              <c:ext xmlns:c16="http://schemas.microsoft.com/office/drawing/2014/chart" uri="{C3380CC4-5D6E-409C-BE32-E72D297353CC}">
                <c16:uniqueId val="{00000002-56B1-47EB-B1AC-66A044A5B854}"/>
              </c:ext>
            </c:extLst>
          </c:dPt>
          <c:dPt>
            <c:idx val="4"/>
            <c:invertIfNegative val="0"/>
            <c:bubble3D val="0"/>
            <c:spPr>
              <a:solidFill>
                <a:schemeClr val="accent5">
                  <a:lumMod val="60000"/>
                </a:schemeClr>
              </a:solidFill>
              <a:ln>
                <a:noFill/>
              </a:ln>
              <a:effectLst/>
            </c:spPr>
            <c:extLst>
              <c:ext xmlns:c16="http://schemas.microsoft.com/office/drawing/2014/chart" uri="{C3380CC4-5D6E-409C-BE32-E72D297353CC}">
                <c16:uniqueId val="{00000009-380A-40A0-B96D-38F54FF54FFA}"/>
              </c:ext>
            </c:extLst>
          </c:dPt>
          <c:dPt>
            <c:idx val="5"/>
            <c:invertIfNegative val="0"/>
            <c:bubble3D val="0"/>
            <c:spPr>
              <a:solidFill>
                <a:schemeClr val="accent4">
                  <a:lumMod val="60000"/>
                </a:schemeClr>
              </a:solidFill>
              <a:ln>
                <a:noFill/>
              </a:ln>
              <a:effectLst/>
            </c:spPr>
            <c:extLst>
              <c:ext xmlns:c16="http://schemas.microsoft.com/office/drawing/2014/chart" uri="{C3380CC4-5D6E-409C-BE32-E72D297353CC}">
                <c16:uniqueId val="{0000000B-380A-40A0-B96D-38F54FF54FFA}"/>
              </c:ext>
            </c:extLst>
          </c:dPt>
          <c:dPt>
            <c:idx val="6"/>
            <c:invertIfNegative val="0"/>
            <c:bubble3D val="0"/>
            <c:spPr>
              <a:solidFill>
                <a:schemeClr val="accent6">
                  <a:lumMod val="80000"/>
                  <a:lumOff val="20000"/>
                </a:schemeClr>
              </a:solidFill>
              <a:ln>
                <a:noFill/>
              </a:ln>
              <a:effectLst/>
            </c:spPr>
            <c:extLst>
              <c:ext xmlns:c16="http://schemas.microsoft.com/office/drawing/2014/chart" uri="{C3380CC4-5D6E-409C-BE32-E72D297353CC}">
                <c16:uniqueId val="{0000000D-380A-40A0-B96D-38F54FF54FFA}"/>
              </c:ext>
            </c:extLst>
          </c:dPt>
          <c:dPt>
            <c:idx val="7"/>
            <c:invertIfNegative val="0"/>
            <c:bubble3D val="0"/>
            <c:spPr>
              <a:solidFill>
                <a:schemeClr val="accent5">
                  <a:lumMod val="80000"/>
                  <a:lumOff val="20000"/>
                </a:schemeClr>
              </a:solidFill>
              <a:ln>
                <a:noFill/>
              </a:ln>
              <a:effectLst/>
            </c:spPr>
            <c:extLst>
              <c:ext xmlns:c16="http://schemas.microsoft.com/office/drawing/2014/chart" uri="{C3380CC4-5D6E-409C-BE32-E72D297353CC}">
                <c16:uniqueId val="{0000000F-380A-40A0-B96D-38F54FF54FFA}"/>
              </c:ext>
            </c:extLst>
          </c:dPt>
          <c:dPt>
            <c:idx val="8"/>
            <c:invertIfNegative val="0"/>
            <c:bubble3D val="0"/>
            <c:spPr>
              <a:solidFill>
                <a:schemeClr val="accent4">
                  <a:lumMod val="80000"/>
                  <a:lumOff val="20000"/>
                </a:schemeClr>
              </a:solidFill>
              <a:ln>
                <a:noFill/>
              </a:ln>
              <a:effectLst/>
            </c:spPr>
            <c:extLst>
              <c:ext xmlns:c16="http://schemas.microsoft.com/office/drawing/2014/chart" uri="{C3380CC4-5D6E-409C-BE32-E72D297353CC}">
                <c16:uniqueId val="{00000011-380A-40A0-B96D-38F54FF54FFA}"/>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Georgia" charset="0"/>
                    <a:ea typeface="Georgia" charset="0"/>
                    <a:cs typeface="Georgia"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Sheet1!$A$2:$A$10</c:f>
              <c:strCache>
                <c:ptCount val="9"/>
                <c:pt idx="0">
                  <c:v>Karl Dean</c:v>
                </c:pt>
                <c:pt idx="1">
                  <c:v>Randy Boyd</c:v>
                </c:pt>
                <c:pt idx="2">
                  <c:v>Mae Beavers</c:v>
                </c:pt>
                <c:pt idx="3">
                  <c:v>Beth Harwell</c:v>
                </c:pt>
                <c:pt idx="4">
                  <c:v>Bill Lee</c:v>
                </c:pt>
                <c:pt idx="5">
                  <c:v>Craig Fitzhugh</c:v>
                </c:pt>
                <c:pt idx="6">
                  <c:v>Mark Norris</c:v>
                </c:pt>
                <c:pt idx="7">
                  <c:v>Diane Black</c:v>
                </c:pt>
                <c:pt idx="8">
                  <c:v>Mark Green</c:v>
                </c:pt>
              </c:strCache>
            </c:strRef>
          </c:cat>
          <c:val>
            <c:numRef>
              <c:f>Sheet1!$B$2:$B$10</c:f>
              <c:numCache>
                <c:formatCode>0%</c:formatCode>
                <c:ptCount val="9"/>
                <c:pt idx="0">
                  <c:v>0.38</c:v>
                </c:pt>
                <c:pt idx="1">
                  <c:v>0.26</c:v>
                </c:pt>
                <c:pt idx="2">
                  <c:v>0.28000000000000003</c:v>
                </c:pt>
                <c:pt idx="3">
                  <c:v>0.34</c:v>
                </c:pt>
                <c:pt idx="4">
                  <c:v>0.14000000000000001</c:v>
                </c:pt>
                <c:pt idx="5">
                  <c:v>0.08</c:v>
                </c:pt>
                <c:pt idx="6">
                  <c:v>0.14000000000000001</c:v>
                </c:pt>
                <c:pt idx="7">
                  <c:v>0.49</c:v>
                </c:pt>
                <c:pt idx="8">
                  <c:v>0.21</c:v>
                </c:pt>
              </c:numCache>
            </c:numRef>
          </c:val>
          <c:extLst>
            <c:ext xmlns:c16="http://schemas.microsoft.com/office/drawing/2014/chart" uri="{C3380CC4-5D6E-409C-BE32-E72D297353CC}">
              <c16:uniqueId val="{00000003-56B1-47EB-B1AC-66A044A5B854}"/>
            </c:ext>
          </c:extLst>
        </c:ser>
        <c:dLbls>
          <c:showLegendKey val="0"/>
          <c:showVal val="0"/>
          <c:showCatName val="0"/>
          <c:showSerName val="0"/>
          <c:showPercent val="0"/>
          <c:showBubbleSize val="0"/>
        </c:dLbls>
        <c:gapWidth val="219"/>
        <c:overlap val="-27"/>
        <c:axId val="348510248"/>
        <c:axId val="348510640"/>
      </c:barChart>
      <c:catAx>
        <c:axId val="34851024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Georgia" charset="0"/>
                <a:ea typeface="Georgia" charset="0"/>
                <a:cs typeface="Georgia" charset="0"/>
              </a:defRPr>
            </a:pPr>
            <a:endParaRPr lang="en-US"/>
          </a:p>
        </c:txPr>
        <c:crossAx val="348510640"/>
        <c:crosses val="autoZero"/>
        <c:auto val="1"/>
        <c:lblAlgn val="ctr"/>
        <c:lblOffset val="100"/>
        <c:noMultiLvlLbl val="0"/>
      </c:catAx>
      <c:valAx>
        <c:axId val="348510640"/>
        <c:scaling>
          <c:orientation val="minMax"/>
          <c:max val="1"/>
        </c:scaling>
        <c:delete val="0"/>
        <c:axPos val="l"/>
        <c:majorGridlines>
          <c:spPr>
            <a:ln w="9525" cap="flat" cmpd="sng" algn="ctr">
              <a:solidFill>
                <a:schemeClr val="tx1">
                  <a:lumMod val="15000"/>
                  <a:lumOff val="85000"/>
                </a:schemeClr>
              </a:solidFill>
              <a:prstDash val="solid"/>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Georgia" charset="0"/>
                    <a:ea typeface="Georgia" charset="0"/>
                    <a:cs typeface="Georgia" charset="0"/>
                  </a:defRPr>
                </a:pPr>
                <a:r>
                  <a:rPr lang="en-US" dirty="0" smtClean="0"/>
                  <a:t>% responding</a:t>
                </a:r>
                <a:r>
                  <a:rPr lang="en-US" baseline="0" dirty="0" smtClean="0"/>
                  <a:t> y</a:t>
                </a:r>
                <a:r>
                  <a:rPr lang="en-US" dirty="0" smtClean="0"/>
                  <a:t>es, have</a:t>
                </a:r>
                <a:r>
                  <a:rPr lang="en-US" baseline="0" dirty="0" smtClean="0"/>
                  <a:t> heard of</a:t>
                </a:r>
                <a:endParaRPr lang="en-US" dirty="0"/>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Georgia" charset="0"/>
                  <a:ea typeface="Georgia" charset="0"/>
                  <a:cs typeface="Georgia" charset="0"/>
                </a:defRPr>
              </a:pPr>
              <a:endParaRPr lang="en-US"/>
            </a:p>
          </c:txPr>
        </c:title>
        <c:numFmt formatCode="0%" sourceLinked="0"/>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eorgia" charset="0"/>
                <a:ea typeface="Georgia" charset="0"/>
                <a:cs typeface="Georgia" charset="0"/>
              </a:defRPr>
            </a:pPr>
            <a:endParaRPr lang="en-US"/>
          </a:p>
        </c:txPr>
        <c:crossAx val="348510248"/>
        <c:crosses val="autoZero"/>
        <c:crossBetween val="between"/>
        <c:majorUnit val="0.2"/>
      </c:valAx>
      <c:spPr>
        <a:noFill/>
        <a:ln>
          <a:noFill/>
        </a:ln>
        <a:effectLst/>
      </c:spPr>
    </c:plotArea>
    <c:plotVisOnly val="1"/>
    <c:dispBlanksAs val="gap"/>
    <c:showDLblsOverMax val="0"/>
  </c:chart>
  <c:spPr>
    <a:noFill/>
    <a:ln w="9525" cap="flat" cmpd="sng" algn="ctr">
      <a:noFill/>
      <a:prstDash val="solid"/>
    </a:ln>
    <a:effectLst/>
  </c:spPr>
  <c:txPr>
    <a:bodyPr/>
    <a:lstStyle/>
    <a:p>
      <a:pPr>
        <a:defRPr sz="1200">
          <a:latin typeface="Georgia" charset="0"/>
          <a:ea typeface="Georgia" charset="0"/>
          <a:cs typeface="Georgia"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Series 1</c:v>
                </c:pt>
              </c:strCache>
            </c:strRef>
          </c:tx>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961E-46CD-80BB-9FEC7D34FABE}"/>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0-56B1-47EB-B1AC-66A044A5B854}"/>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56B1-47EB-B1AC-66A044A5B854}"/>
              </c:ext>
            </c:extLst>
          </c:dPt>
          <c:dPt>
            <c:idx val="3"/>
            <c:invertIfNegative val="0"/>
            <c:bubble3D val="0"/>
            <c:spPr>
              <a:solidFill>
                <a:schemeClr val="accent6">
                  <a:lumMod val="60000"/>
                </a:schemeClr>
              </a:solidFill>
              <a:ln>
                <a:noFill/>
              </a:ln>
              <a:effectLst/>
            </c:spPr>
            <c:extLst>
              <c:ext xmlns:c16="http://schemas.microsoft.com/office/drawing/2014/chart" uri="{C3380CC4-5D6E-409C-BE32-E72D297353CC}">
                <c16:uniqueId val="{00000002-56B1-47EB-B1AC-66A044A5B854}"/>
              </c:ext>
            </c:extLst>
          </c:dPt>
          <c:dPt>
            <c:idx val="4"/>
            <c:invertIfNegative val="0"/>
            <c:bubble3D val="0"/>
            <c:spPr>
              <a:solidFill>
                <a:schemeClr val="accent5">
                  <a:lumMod val="60000"/>
                </a:schemeClr>
              </a:solidFill>
              <a:ln>
                <a:noFill/>
              </a:ln>
              <a:effectLst/>
            </c:spPr>
            <c:extLst>
              <c:ext xmlns:c16="http://schemas.microsoft.com/office/drawing/2014/chart" uri="{C3380CC4-5D6E-409C-BE32-E72D297353CC}">
                <c16:uniqueId val="{00000009-961E-46CD-80BB-9FEC7D34FABE}"/>
              </c:ext>
            </c:extLst>
          </c:dPt>
          <c:dPt>
            <c:idx val="5"/>
            <c:invertIfNegative val="0"/>
            <c:bubble3D val="0"/>
            <c:spPr>
              <a:solidFill>
                <a:schemeClr val="accent4">
                  <a:lumMod val="60000"/>
                </a:schemeClr>
              </a:solidFill>
              <a:ln>
                <a:noFill/>
              </a:ln>
              <a:effectLst/>
            </c:spPr>
            <c:extLst>
              <c:ext xmlns:c16="http://schemas.microsoft.com/office/drawing/2014/chart" uri="{C3380CC4-5D6E-409C-BE32-E72D297353CC}">
                <c16:uniqueId val="{0000000B-961E-46CD-80BB-9FEC7D34FABE}"/>
              </c:ext>
            </c:extLst>
          </c:dPt>
          <c:dPt>
            <c:idx val="6"/>
            <c:invertIfNegative val="0"/>
            <c:bubble3D val="0"/>
            <c:spPr>
              <a:solidFill>
                <a:schemeClr val="accent6">
                  <a:lumMod val="80000"/>
                  <a:lumOff val="20000"/>
                </a:schemeClr>
              </a:solidFill>
              <a:ln>
                <a:noFill/>
              </a:ln>
              <a:effectLst/>
            </c:spPr>
            <c:extLst>
              <c:ext xmlns:c16="http://schemas.microsoft.com/office/drawing/2014/chart" uri="{C3380CC4-5D6E-409C-BE32-E72D297353CC}">
                <c16:uniqueId val="{0000000D-961E-46CD-80BB-9FEC7D34FABE}"/>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Georgia" charset="0"/>
                    <a:ea typeface="Georgia" charset="0"/>
                    <a:cs typeface="Georgia"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Sheet1!$A$2:$A$8</c:f>
              <c:strCache>
                <c:ptCount val="7"/>
                <c:pt idx="0">
                  <c:v>Randy Boyd</c:v>
                </c:pt>
                <c:pt idx="1">
                  <c:v>Mae Beavers</c:v>
                </c:pt>
                <c:pt idx="2">
                  <c:v>Beth Harwell</c:v>
                </c:pt>
                <c:pt idx="3">
                  <c:v>Bill Lee</c:v>
                </c:pt>
                <c:pt idx="4">
                  <c:v>Mark Norris</c:v>
                </c:pt>
                <c:pt idx="5">
                  <c:v>Diane Black</c:v>
                </c:pt>
                <c:pt idx="6">
                  <c:v>Mark Green</c:v>
                </c:pt>
              </c:strCache>
            </c:strRef>
          </c:cat>
          <c:val>
            <c:numRef>
              <c:f>Sheet1!$B$2:$B$8</c:f>
              <c:numCache>
                <c:formatCode>0%</c:formatCode>
                <c:ptCount val="7"/>
                <c:pt idx="0">
                  <c:v>0.3</c:v>
                </c:pt>
                <c:pt idx="1">
                  <c:v>0.24</c:v>
                </c:pt>
                <c:pt idx="2">
                  <c:v>0.3</c:v>
                </c:pt>
                <c:pt idx="3">
                  <c:v>0.13</c:v>
                </c:pt>
                <c:pt idx="4">
                  <c:v>0.14000000000000001</c:v>
                </c:pt>
                <c:pt idx="5">
                  <c:v>0.48</c:v>
                </c:pt>
                <c:pt idx="6">
                  <c:v>0.21</c:v>
                </c:pt>
              </c:numCache>
            </c:numRef>
          </c:val>
          <c:extLst>
            <c:ext xmlns:c16="http://schemas.microsoft.com/office/drawing/2014/chart" uri="{C3380CC4-5D6E-409C-BE32-E72D297353CC}">
              <c16:uniqueId val="{00000003-56B1-47EB-B1AC-66A044A5B854}"/>
            </c:ext>
          </c:extLst>
        </c:ser>
        <c:dLbls>
          <c:showLegendKey val="0"/>
          <c:showVal val="0"/>
          <c:showCatName val="0"/>
          <c:showSerName val="0"/>
          <c:showPercent val="0"/>
          <c:showBubbleSize val="0"/>
        </c:dLbls>
        <c:gapWidth val="219"/>
        <c:overlap val="-27"/>
        <c:axId val="409057584"/>
        <c:axId val="409056408"/>
      </c:barChart>
      <c:catAx>
        <c:axId val="40905758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Georgia" charset="0"/>
                <a:ea typeface="Georgia" charset="0"/>
                <a:cs typeface="Georgia" charset="0"/>
              </a:defRPr>
            </a:pPr>
            <a:endParaRPr lang="en-US"/>
          </a:p>
        </c:txPr>
        <c:crossAx val="409056408"/>
        <c:crosses val="autoZero"/>
        <c:auto val="1"/>
        <c:lblAlgn val="ctr"/>
        <c:lblOffset val="100"/>
        <c:noMultiLvlLbl val="0"/>
      </c:catAx>
      <c:valAx>
        <c:axId val="409056408"/>
        <c:scaling>
          <c:orientation val="minMax"/>
          <c:max val="1"/>
        </c:scaling>
        <c:delete val="0"/>
        <c:axPos val="l"/>
        <c:majorGridlines>
          <c:spPr>
            <a:ln w="9525" cap="flat" cmpd="sng" algn="ctr">
              <a:solidFill>
                <a:schemeClr val="tx1">
                  <a:lumMod val="15000"/>
                  <a:lumOff val="85000"/>
                </a:schemeClr>
              </a:solidFill>
              <a:prstDash val="solid"/>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Georgia" charset="0"/>
                    <a:ea typeface="Georgia" charset="0"/>
                    <a:cs typeface="Georgia" charset="0"/>
                  </a:defRPr>
                </a:pPr>
                <a:r>
                  <a:rPr lang="en-US" dirty="0" smtClean="0"/>
                  <a:t>% responding</a:t>
                </a:r>
                <a:r>
                  <a:rPr lang="en-US" baseline="0" dirty="0" smtClean="0"/>
                  <a:t> y</a:t>
                </a:r>
                <a:r>
                  <a:rPr lang="en-US" dirty="0" smtClean="0"/>
                  <a:t>es, have</a:t>
                </a:r>
                <a:r>
                  <a:rPr lang="en-US" baseline="0" dirty="0" smtClean="0"/>
                  <a:t> heard of</a:t>
                </a:r>
                <a:endParaRPr lang="en-US" dirty="0"/>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Georgia" charset="0"/>
                  <a:ea typeface="Georgia" charset="0"/>
                  <a:cs typeface="Georgia" charset="0"/>
                </a:defRPr>
              </a:pPr>
              <a:endParaRPr lang="en-US"/>
            </a:p>
          </c:txPr>
        </c:title>
        <c:numFmt formatCode="0%" sourceLinked="0"/>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eorgia" charset="0"/>
                <a:ea typeface="Georgia" charset="0"/>
                <a:cs typeface="Georgia" charset="0"/>
              </a:defRPr>
            </a:pPr>
            <a:endParaRPr lang="en-US"/>
          </a:p>
        </c:txPr>
        <c:crossAx val="409057584"/>
        <c:crosses val="autoZero"/>
        <c:crossBetween val="between"/>
        <c:majorUnit val="0.2"/>
      </c:valAx>
      <c:spPr>
        <a:noFill/>
        <a:ln>
          <a:noFill/>
        </a:ln>
        <a:effectLst/>
      </c:spPr>
    </c:plotArea>
    <c:plotVisOnly val="1"/>
    <c:dispBlanksAs val="gap"/>
    <c:showDLblsOverMax val="0"/>
  </c:chart>
  <c:spPr>
    <a:noFill/>
    <a:ln w="9525" cap="flat" cmpd="sng" algn="ctr">
      <a:noFill/>
      <a:prstDash val="solid"/>
    </a:ln>
    <a:effectLst/>
  </c:spPr>
  <c:txPr>
    <a:bodyPr/>
    <a:lstStyle/>
    <a:p>
      <a:pPr>
        <a:defRPr sz="1200">
          <a:latin typeface="Georgia" charset="0"/>
          <a:ea typeface="Georgia" charset="0"/>
          <a:cs typeface="Georgia"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Series 1</c:v>
                </c:pt>
              </c:strCache>
            </c:strRef>
          </c:tx>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7F46-4193-99AA-ECEDA712CF5C}"/>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0-56B1-47EB-B1AC-66A044A5B854}"/>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56B1-47EB-B1AC-66A044A5B854}"/>
              </c:ext>
            </c:extLst>
          </c:dPt>
          <c:dPt>
            <c:idx val="3"/>
            <c:invertIfNegative val="0"/>
            <c:bubble3D val="0"/>
            <c:spPr>
              <a:solidFill>
                <a:schemeClr val="accent6">
                  <a:lumMod val="60000"/>
                </a:schemeClr>
              </a:solidFill>
              <a:ln>
                <a:noFill/>
              </a:ln>
              <a:effectLst/>
            </c:spPr>
            <c:extLst>
              <c:ext xmlns:c16="http://schemas.microsoft.com/office/drawing/2014/chart" uri="{C3380CC4-5D6E-409C-BE32-E72D297353CC}">
                <c16:uniqueId val="{00000002-56B1-47EB-B1AC-66A044A5B854}"/>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Georgia" charset="0"/>
                    <a:ea typeface="Georgia" charset="0"/>
                    <a:cs typeface="Georgia"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Sheet1!$A$2:$A$3</c:f>
              <c:strCache>
                <c:ptCount val="2"/>
                <c:pt idx="0">
                  <c:v>Karl Dean</c:v>
                </c:pt>
                <c:pt idx="1">
                  <c:v>Craig Fitzhugh</c:v>
                </c:pt>
              </c:strCache>
            </c:strRef>
          </c:cat>
          <c:val>
            <c:numRef>
              <c:f>Sheet1!$B$2:$B$3</c:f>
              <c:numCache>
                <c:formatCode>0%</c:formatCode>
                <c:ptCount val="2"/>
                <c:pt idx="0">
                  <c:v>0.45</c:v>
                </c:pt>
                <c:pt idx="1">
                  <c:v>0.1</c:v>
                </c:pt>
              </c:numCache>
            </c:numRef>
          </c:val>
          <c:extLst>
            <c:ext xmlns:c16="http://schemas.microsoft.com/office/drawing/2014/chart" uri="{C3380CC4-5D6E-409C-BE32-E72D297353CC}">
              <c16:uniqueId val="{00000003-56B1-47EB-B1AC-66A044A5B854}"/>
            </c:ext>
          </c:extLst>
        </c:ser>
        <c:dLbls>
          <c:showLegendKey val="0"/>
          <c:showVal val="0"/>
          <c:showCatName val="0"/>
          <c:showSerName val="0"/>
          <c:showPercent val="0"/>
          <c:showBubbleSize val="0"/>
        </c:dLbls>
        <c:gapWidth val="219"/>
        <c:overlap val="-27"/>
        <c:axId val="408855488"/>
        <c:axId val="408855880"/>
      </c:barChart>
      <c:catAx>
        <c:axId val="40885548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Georgia" charset="0"/>
                <a:ea typeface="Georgia" charset="0"/>
                <a:cs typeface="Georgia" charset="0"/>
              </a:defRPr>
            </a:pPr>
            <a:endParaRPr lang="en-US"/>
          </a:p>
        </c:txPr>
        <c:crossAx val="408855880"/>
        <c:crosses val="autoZero"/>
        <c:auto val="1"/>
        <c:lblAlgn val="ctr"/>
        <c:lblOffset val="100"/>
        <c:noMultiLvlLbl val="0"/>
      </c:catAx>
      <c:valAx>
        <c:axId val="408855880"/>
        <c:scaling>
          <c:orientation val="minMax"/>
          <c:max val="1"/>
        </c:scaling>
        <c:delete val="0"/>
        <c:axPos val="l"/>
        <c:majorGridlines>
          <c:spPr>
            <a:ln w="9525" cap="flat" cmpd="sng" algn="ctr">
              <a:solidFill>
                <a:schemeClr val="tx1">
                  <a:lumMod val="15000"/>
                  <a:lumOff val="85000"/>
                </a:schemeClr>
              </a:solidFill>
              <a:prstDash val="solid"/>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Georgia" charset="0"/>
                    <a:ea typeface="Georgia" charset="0"/>
                    <a:cs typeface="Georgia" charset="0"/>
                  </a:defRPr>
                </a:pPr>
                <a:r>
                  <a:rPr lang="en-US" dirty="0" smtClean="0"/>
                  <a:t>% responding</a:t>
                </a:r>
                <a:r>
                  <a:rPr lang="en-US" baseline="0" dirty="0" smtClean="0"/>
                  <a:t> y</a:t>
                </a:r>
                <a:r>
                  <a:rPr lang="en-US" dirty="0" smtClean="0"/>
                  <a:t>es, have</a:t>
                </a:r>
                <a:r>
                  <a:rPr lang="en-US" baseline="0" dirty="0" smtClean="0"/>
                  <a:t> heard of</a:t>
                </a:r>
                <a:endParaRPr lang="en-US" dirty="0"/>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Georgia" charset="0"/>
                  <a:ea typeface="Georgia" charset="0"/>
                  <a:cs typeface="Georgia" charset="0"/>
                </a:defRPr>
              </a:pPr>
              <a:endParaRPr lang="en-US"/>
            </a:p>
          </c:txPr>
        </c:title>
        <c:numFmt formatCode="0%" sourceLinked="0"/>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eorgia" charset="0"/>
                <a:ea typeface="Georgia" charset="0"/>
                <a:cs typeface="Georgia" charset="0"/>
              </a:defRPr>
            </a:pPr>
            <a:endParaRPr lang="en-US"/>
          </a:p>
        </c:txPr>
        <c:crossAx val="408855488"/>
        <c:crosses val="autoZero"/>
        <c:crossBetween val="between"/>
        <c:majorUnit val="0.2"/>
      </c:valAx>
      <c:spPr>
        <a:noFill/>
        <a:ln>
          <a:noFill/>
        </a:ln>
        <a:effectLst/>
      </c:spPr>
    </c:plotArea>
    <c:plotVisOnly val="1"/>
    <c:dispBlanksAs val="gap"/>
    <c:showDLblsOverMax val="0"/>
  </c:chart>
  <c:spPr>
    <a:noFill/>
    <a:ln w="9525" cap="flat" cmpd="sng" algn="ctr">
      <a:noFill/>
      <a:prstDash val="solid"/>
    </a:ln>
    <a:effectLst/>
  </c:spPr>
  <c:txPr>
    <a:bodyPr/>
    <a:lstStyle/>
    <a:p>
      <a:pPr>
        <a:defRPr sz="1200">
          <a:latin typeface="Georgia" charset="0"/>
          <a:ea typeface="Georgia" charset="0"/>
          <a:cs typeface="Georgia"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Economy</c:v>
                </c:pt>
              </c:strCache>
            </c:strRef>
          </c:tx>
          <c:spPr>
            <a:ln w="44450" cap="rnd" cmpd="sng" algn="ctr">
              <a:solidFill>
                <a:schemeClr val="accent3"/>
              </a:solidFill>
              <a:round/>
            </a:ln>
            <a:effectLst/>
          </c:spPr>
          <c:marker>
            <c:symbol val="none"/>
          </c:marker>
          <c:dLbls>
            <c:dLbl>
              <c:idx val="0"/>
              <c:layout>
                <c:manualLayout>
                  <c:x val="-3.0713641125130098E-3"/>
                  <c:y val="-4.106280453566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6B7-44DF-AF8B-1117F010735A}"/>
                </c:ext>
              </c:extLst>
            </c:dLbl>
            <c:dLbl>
              <c:idx val="1"/>
              <c:layout>
                <c:manualLayout>
                  <c:x val="-5.6307691591480697E-17"/>
                  <c:y val="-2.190016241901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6B7-44DF-AF8B-1117F010735A}"/>
                </c:ext>
              </c:extLst>
            </c:dLbl>
            <c:dLbl>
              <c:idx val="2"/>
              <c:layout>
                <c:manualLayout>
                  <c:x val="-1.5356820562565101E-3"/>
                  <c:y val="-5.20128857451713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6B7-44DF-AF8B-1117F010735A}"/>
                </c:ext>
              </c:extLst>
            </c:dLbl>
            <c:dLbl>
              <c:idx val="3"/>
              <c:layout>
                <c:manualLayout>
                  <c:x val="-4.6070461687695201E-3"/>
                  <c:y val="-3.55877639309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6B7-44DF-AF8B-1117F010735A}"/>
                </c:ext>
              </c:extLst>
            </c:dLbl>
            <c:dLbl>
              <c:idx val="4"/>
              <c:layout>
                <c:manualLayout>
                  <c:x val="4.6070461687695201E-3"/>
                  <c:y val="-2.46376827213969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6B7-44DF-AF8B-1117F010735A}"/>
                </c:ext>
              </c:extLst>
            </c:dLbl>
            <c:dLbl>
              <c:idx val="5"/>
              <c:layout>
                <c:manualLayout>
                  <c:x val="-1.12615383182961E-16"/>
                  <c:y val="3.2850243628529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6B7-44DF-AF8B-1117F010735A}"/>
                </c:ext>
              </c:extLst>
            </c:dLbl>
            <c:dLbl>
              <c:idx val="7"/>
              <c:layout>
                <c:manualLayout>
                  <c:x val="0"/>
                  <c:y val="-4.44862062110800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6B7-44DF-AF8B-1117F010735A}"/>
                </c:ext>
              </c:extLst>
            </c:dLbl>
            <c:dLbl>
              <c:idx val="8"/>
              <c:layout>
                <c:manualLayout>
                  <c:x val="-3.0713641125130098E-3"/>
                  <c:y val="-4.79471531774324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6B7-44DF-AF8B-1117F010735A}"/>
                </c:ext>
              </c:extLst>
            </c:dLbl>
            <c:dLbl>
              <c:idx val="9"/>
              <c:layout>
                <c:manualLayout>
                  <c:x val="-7.6784102812825399E-3"/>
                  <c:y val="-2.87762676908904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6B7-44DF-AF8B-1117F010735A}"/>
                </c:ext>
              </c:extLst>
            </c:dLbl>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Sheet1!$A$2:$A$12</c:f>
              <c:strCache>
                <c:ptCount val="11"/>
                <c:pt idx="0">
                  <c:v>May 2012</c:v>
                </c:pt>
                <c:pt idx="1">
                  <c:v>Dec. 2012</c:v>
                </c:pt>
                <c:pt idx="2">
                  <c:v>May 2013</c:v>
                </c:pt>
                <c:pt idx="3">
                  <c:v>Dec. 2013</c:v>
                </c:pt>
                <c:pt idx="4">
                  <c:v>May 2014</c:v>
                </c:pt>
                <c:pt idx="5">
                  <c:v>Nov. 2014</c:v>
                </c:pt>
                <c:pt idx="6">
                  <c:v>May 2015</c:v>
                </c:pt>
                <c:pt idx="7">
                  <c:v>Nov. 2015</c:v>
                </c:pt>
                <c:pt idx="8">
                  <c:v>May 2016</c:v>
                </c:pt>
                <c:pt idx="9">
                  <c:v>Nov. 2016</c:v>
                </c:pt>
                <c:pt idx="10">
                  <c:v>May 2017</c:v>
                </c:pt>
              </c:strCache>
            </c:strRef>
          </c:cat>
          <c:val>
            <c:numRef>
              <c:f>Sheet1!$B$2:$B$12</c:f>
              <c:numCache>
                <c:formatCode>0%</c:formatCode>
                <c:ptCount val="11"/>
                <c:pt idx="0">
                  <c:v>0.6</c:v>
                </c:pt>
                <c:pt idx="1">
                  <c:v>0.6</c:v>
                </c:pt>
                <c:pt idx="2">
                  <c:v>0.5</c:v>
                </c:pt>
                <c:pt idx="3">
                  <c:v>0.48</c:v>
                </c:pt>
                <c:pt idx="4">
                  <c:v>0.48</c:v>
                </c:pt>
                <c:pt idx="5">
                  <c:v>0.4</c:v>
                </c:pt>
                <c:pt idx="6">
                  <c:v>0.44</c:v>
                </c:pt>
                <c:pt idx="7">
                  <c:v>0.31</c:v>
                </c:pt>
                <c:pt idx="8">
                  <c:v>0.31</c:v>
                </c:pt>
                <c:pt idx="9">
                  <c:v>0.36</c:v>
                </c:pt>
                <c:pt idx="10">
                  <c:v>0.3</c:v>
                </c:pt>
              </c:numCache>
            </c:numRef>
          </c:val>
          <c:smooth val="0"/>
          <c:extLst>
            <c:ext xmlns:c16="http://schemas.microsoft.com/office/drawing/2014/chart" uri="{C3380CC4-5D6E-409C-BE32-E72D297353CC}">
              <c16:uniqueId val="{00000009-F6B7-44DF-AF8B-1117F010735A}"/>
            </c:ext>
          </c:extLst>
        </c:ser>
        <c:ser>
          <c:idx val="1"/>
          <c:order val="1"/>
          <c:tx>
            <c:strRef>
              <c:f>Sheet1!$C$1</c:f>
              <c:strCache>
                <c:ptCount val="1"/>
                <c:pt idx="0">
                  <c:v>Health Care</c:v>
                </c:pt>
              </c:strCache>
            </c:strRef>
          </c:tx>
          <c:spPr>
            <a:ln w="44450" cap="rnd" cmpd="sng" algn="ctr">
              <a:solidFill>
                <a:schemeClr val="accent5"/>
              </a:solidFill>
              <a:round/>
            </a:ln>
            <a:effectLst/>
          </c:spPr>
          <c:marker>
            <c:symbol val="none"/>
          </c:marker>
          <c:dLbls>
            <c:dLbl>
              <c:idx val="0"/>
              <c:layout>
                <c:manualLayout>
                  <c:x val="0"/>
                  <c:y val="-3.55877639309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6B7-44DF-AF8B-1117F010735A}"/>
                </c:ext>
              </c:extLst>
            </c:dLbl>
            <c:dLbl>
              <c:idx val="2"/>
              <c:layout>
                <c:manualLayout>
                  <c:x val="0"/>
                  <c:y val="5.20128857451713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6B7-44DF-AF8B-1117F010735A}"/>
                </c:ext>
              </c:extLst>
            </c:dLbl>
            <c:dLbl>
              <c:idx val="3"/>
              <c:layout>
                <c:manualLayout>
                  <c:x val="1.5356820562565101E-3"/>
                  <c:y val="4.10628045356615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6B7-44DF-AF8B-1117F010735A}"/>
                </c:ext>
              </c:extLst>
            </c:dLbl>
            <c:dLbl>
              <c:idx val="4"/>
              <c:layout>
                <c:manualLayout>
                  <c:x val="1.5356820562565101E-3"/>
                  <c:y val="5.20128857451713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6B7-44DF-AF8B-1117F010735A}"/>
                </c:ext>
              </c:extLst>
            </c:dLbl>
            <c:dLbl>
              <c:idx val="5"/>
              <c:layout>
                <c:manualLayout>
                  <c:x val="1.5356820562563999E-3"/>
                  <c:y val="5.2827369875657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6B7-44DF-AF8B-1117F010735A}"/>
                </c:ext>
              </c:extLst>
            </c:dLbl>
            <c:dLbl>
              <c:idx val="6"/>
              <c:layout>
                <c:manualLayout>
                  <c:x val="-1.07497743937956E-2"/>
                  <c:y val="4.44862062110800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6B7-44DF-AF8B-1117F010735A}"/>
                </c:ext>
              </c:extLst>
            </c:dLbl>
            <c:dLbl>
              <c:idx val="7"/>
              <c:layout>
                <c:manualLayout>
                  <c:x val="0"/>
                  <c:y val="3.058426677011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F6B7-44DF-AF8B-1117F010735A}"/>
                </c:ext>
              </c:extLst>
            </c:dLbl>
            <c:dLbl>
              <c:idx val="9"/>
              <c:layout>
                <c:manualLayout>
                  <c:x val="-1.5356820562565199E-2"/>
                  <c:y val="-4.4603214920879999E-2"/>
                </c:manualLayout>
              </c:layout>
              <c:showLegendKey val="0"/>
              <c:showVal val="1"/>
              <c:showCatName val="0"/>
              <c:showSerName val="0"/>
              <c:showPercent val="0"/>
              <c:showBubbleSize val="0"/>
              <c:extLst>
                <c:ext xmlns:c15="http://schemas.microsoft.com/office/drawing/2012/chart" uri="{CE6537A1-D6FC-4f65-9D91-7224C49458BB}">
                  <c15:layout>
                    <c:manualLayout>
                      <c:w val="4.4987866297957868E-2"/>
                      <c:h val="3.9236554288921428E-2"/>
                    </c:manualLayout>
                  </c15:layout>
                </c:ext>
                <c:ext xmlns:c16="http://schemas.microsoft.com/office/drawing/2014/chart" uri="{C3380CC4-5D6E-409C-BE32-E72D297353CC}">
                  <c16:uniqueId val="{00000011-F6B7-44DF-AF8B-1117F010735A}"/>
                </c:ext>
              </c:extLst>
            </c:dLbl>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Sheet1!$A$2:$A$12</c:f>
              <c:strCache>
                <c:ptCount val="11"/>
                <c:pt idx="0">
                  <c:v>May 2012</c:v>
                </c:pt>
                <c:pt idx="1">
                  <c:v>Dec. 2012</c:v>
                </c:pt>
                <c:pt idx="2">
                  <c:v>May 2013</c:v>
                </c:pt>
                <c:pt idx="3">
                  <c:v>Dec. 2013</c:v>
                </c:pt>
                <c:pt idx="4">
                  <c:v>May 2014</c:v>
                </c:pt>
                <c:pt idx="5">
                  <c:v>Nov. 2014</c:v>
                </c:pt>
                <c:pt idx="6">
                  <c:v>May 2015</c:v>
                </c:pt>
                <c:pt idx="7">
                  <c:v>Nov. 2015</c:v>
                </c:pt>
                <c:pt idx="8">
                  <c:v>May 2016</c:v>
                </c:pt>
                <c:pt idx="9">
                  <c:v>Nov. 2016</c:v>
                </c:pt>
                <c:pt idx="10">
                  <c:v>May 2017</c:v>
                </c:pt>
              </c:strCache>
            </c:strRef>
          </c:cat>
          <c:val>
            <c:numRef>
              <c:f>Sheet1!$C$2:$C$12</c:f>
              <c:numCache>
                <c:formatCode>0%</c:formatCode>
                <c:ptCount val="11"/>
                <c:pt idx="0">
                  <c:v>0.12</c:v>
                </c:pt>
                <c:pt idx="1">
                  <c:v>0.1</c:v>
                </c:pt>
                <c:pt idx="2">
                  <c:v>0.15</c:v>
                </c:pt>
                <c:pt idx="3">
                  <c:v>0.17</c:v>
                </c:pt>
                <c:pt idx="4">
                  <c:v>0.18</c:v>
                </c:pt>
                <c:pt idx="5">
                  <c:v>0.2</c:v>
                </c:pt>
                <c:pt idx="6">
                  <c:v>0.19</c:v>
                </c:pt>
                <c:pt idx="7">
                  <c:v>0.17</c:v>
                </c:pt>
                <c:pt idx="8">
                  <c:v>0.18</c:v>
                </c:pt>
                <c:pt idx="9">
                  <c:v>0.24</c:v>
                </c:pt>
                <c:pt idx="10">
                  <c:v>0.3</c:v>
                </c:pt>
              </c:numCache>
            </c:numRef>
          </c:val>
          <c:smooth val="0"/>
          <c:extLst>
            <c:ext xmlns:c16="http://schemas.microsoft.com/office/drawing/2014/chart" uri="{C3380CC4-5D6E-409C-BE32-E72D297353CC}">
              <c16:uniqueId val="{00000012-F6B7-44DF-AF8B-1117F010735A}"/>
            </c:ext>
          </c:extLst>
        </c:ser>
        <c:ser>
          <c:idx val="2"/>
          <c:order val="2"/>
          <c:tx>
            <c:strRef>
              <c:f>Sheet1!$D$1</c:f>
              <c:strCache>
                <c:ptCount val="1"/>
                <c:pt idx="0">
                  <c:v>Education</c:v>
                </c:pt>
              </c:strCache>
            </c:strRef>
          </c:tx>
          <c:spPr>
            <a:ln w="44450">
              <a:solidFill>
                <a:schemeClr val="accent6"/>
              </a:solidFill>
            </a:ln>
          </c:spPr>
          <c:marker>
            <c:symbol val="none"/>
          </c:marker>
          <c:dLbls>
            <c:dLbl>
              <c:idx val="0"/>
              <c:layout>
                <c:manualLayout>
                  <c:x val="-4.6070461687695496E-3"/>
                  <c:y val="-3.83252842332841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F6B7-44DF-AF8B-1117F010735A}"/>
                </c:ext>
              </c:extLst>
            </c:dLbl>
            <c:dLbl>
              <c:idx val="1"/>
              <c:layout>
                <c:manualLayout>
                  <c:x val="-7.6784102812825399E-3"/>
                  <c:y val="-3.2850243628529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F6B7-44DF-AF8B-1117F010735A}"/>
                </c:ext>
              </c:extLst>
            </c:dLbl>
            <c:dLbl>
              <c:idx val="2"/>
              <c:layout>
                <c:manualLayout>
                  <c:x val="-2.6106594956360699E-2"/>
                  <c:y val="-4.65378451404164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F6B7-44DF-AF8B-1117F010735A}"/>
                </c:ext>
              </c:extLst>
            </c:dLbl>
            <c:dLbl>
              <c:idx val="3"/>
              <c:layout>
                <c:manualLayout>
                  <c:x val="-9.2140923375390402E-3"/>
                  <c:y val="-3.03270261584147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F6B7-44DF-AF8B-1117F010735A}"/>
                </c:ext>
              </c:extLst>
            </c:dLbl>
            <c:dLbl>
              <c:idx val="4"/>
              <c:layout>
                <c:manualLayout>
                  <c:x val="-6.1427282250261402E-3"/>
                  <c:y val="-3.2850243628529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F6B7-44DF-AF8B-1117F010735A}"/>
                </c:ext>
              </c:extLst>
            </c:dLbl>
            <c:dLbl>
              <c:idx val="5"/>
              <c:layout>
                <c:manualLayout>
                  <c:x val="3.8392051406412601E-2"/>
                  <c:y val="-2.50234909937325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F6B7-44DF-AF8B-1117F010735A}"/>
                </c:ext>
              </c:extLst>
            </c:dLbl>
            <c:dLbl>
              <c:idx val="6"/>
              <c:layout>
                <c:manualLayout>
                  <c:x val="7.67841028128265E-3"/>
                  <c:y val="-1.946271521734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F6B7-44DF-AF8B-1117F010735A}"/>
                </c:ext>
              </c:extLst>
            </c:dLbl>
            <c:dLbl>
              <c:idx val="7"/>
              <c:layout>
                <c:manualLayout>
                  <c:x val="1.5356820562565101E-2"/>
                  <c:y val="1.66823273291549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F6B7-44DF-AF8B-1117F010735A}"/>
                </c:ext>
              </c:extLst>
            </c:dLbl>
            <c:dLbl>
              <c:idx val="8"/>
              <c:spPr>
                <a:noFill/>
                <a:ln>
                  <a:noFill/>
                </a:ln>
                <a:effectLst/>
              </c:spPr>
              <c:txPr>
                <a:bodyPr wrap="square" lIns="38100" tIns="19050" rIns="38100" bIns="19050" anchor="ctr">
                  <a:noAutofit/>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9D60-4DCA-BCDE-26D5D7B0216A}"/>
                </c:ext>
              </c:extLst>
            </c:dLbl>
            <c:dLbl>
              <c:idx val="9"/>
              <c:layout>
                <c:manualLayout>
                  <c:x val="-1.0749774393795699E-2"/>
                  <c:y val="8.632880307267089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F6B7-44DF-AF8B-1117F010735A}"/>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May 2012</c:v>
                </c:pt>
                <c:pt idx="1">
                  <c:v>Dec. 2012</c:v>
                </c:pt>
                <c:pt idx="2">
                  <c:v>May 2013</c:v>
                </c:pt>
                <c:pt idx="3">
                  <c:v>Dec. 2013</c:v>
                </c:pt>
                <c:pt idx="4">
                  <c:v>May 2014</c:v>
                </c:pt>
                <c:pt idx="5">
                  <c:v>Nov. 2014</c:v>
                </c:pt>
                <c:pt idx="6">
                  <c:v>May 2015</c:v>
                </c:pt>
                <c:pt idx="7">
                  <c:v>Nov. 2015</c:v>
                </c:pt>
                <c:pt idx="8">
                  <c:v>May 2016</c:v>
                </c:pt>
                <c:pt idx="9">
                  <c:v>Nov. 2016</c:v>
                </c:pt>
                <c:pt idx="10">
                  <c:v>May 2017</c:v>
                </c:pt>
              </c:strCache>
            </c:strRef>
          </c:cat>
          <c:val>
            <c:numRef>
              <c:f>Sheet1!$D$2:$D$12</c:f>
              <c:numCache>
                <c:formatCode>0%</c:formatCode>
                <c:ptCount val="11"/>
                <c:pt idx="0">
                  <c:v>0.21</c:v>
                </c:pt>
                <c:pt idx="1">
                  <c:v>0.18</c:v>
                </c:pt>
                <c:pt idx="2">
                  <c:v>0.18</c:v>
                </c:pt>
                <c:pt idx="3">
                  <c:v>0.28000000000000003</c:v>
                </c:pt>
                <c:pt idx="4">
                  <c:v>0.27</c:v>
                </c:pt>
                <c:pt idx="5">
                  <c:v>0.27</c:v>
                </c:pt>
                <c:pt idx="6">
                  <c:v>0.24</c:v>
                </c:pt>
                <c:pt idx="7">
                  <c:v>0.24</c:v>
                </c:pt>
                <c:pt idx="8">
                  <c:v>0.28999999999999998</c:v>
                </c:pt>
                <c:pt idx="9">
                  <c:v>0.21</c:v>
                </c:pt>
                <c:pt idx="10">
                  <c:v>0.21</c:v>
                </c:pt>
              </c:numCache>
            </c:numRef>
          </c:val>
          <c:smooth val="0"/>
          <c:extLst>
            <c:ext xmlns:c16="http://schemas.microsoft.com/office/drawing/2014/chart" uri="{C3380CC4-5D6E-409C-BE32-E72D297353CC}">
              <c16:uniqueId val="{0000001D-F6B7-44DF-AF8B-1117F010735A}"/>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348511424"/>
        <c:axId val="348511816"/>
      </c:lineChart>
      <c:catAx>
        <c:axId val="348511424"/>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vert="horz"/>
          <a:lstStyle/>
          <a:p>
            <a:pPr>
              <a:defRPr/>
            </a:pPr>
            <a:endParaRPr lang="en-US"/>
          </a:p>
        </c:txPr>
        <c:crossAx val="348511816"/>
        <c:crosses val="autoZero"/>
        <c:auto val="1"/>
        <c:lblAlgn val="ctr"/>
        <c:lblOffset val="100"/>
        <c:noMultiLvlLbl val="0"/>
      </c:catAx>
      <c:valAx>
        <c:axId val="348511816"/>
        <c:scaling>
          <c:orientation val="minMax"/>
        </c:scaling>
        <c:delete val="0"/>
        <c:axPos val="l"/>
        <c:numFmt formatCode="0%" sourceLinked="1"/>
        <c:majorTickMark val="none"/>
        <c:minorTickMark val="none"/>
        <c:tickLblPos val="nextTo"/>
        <c:spPr>
          <a:noFill/>
          <a:ln>
            <a:noFill/>
          </a:ln>
          <a:effectLst/>
        </c:spPr>
        <c:txPr>
          <a:bodyPr rot="-60000000" vert="horz"/>
          <a:lstStyle/>
          <a:p>
            <a:pPr>
              <a:defRPr sz="1400"/>
            </a:pPr>
            <a:endParaRPr lang="en-US"/>
          </a:p>
        </c:txPr>
        <c:crossAx val="348511424"/>
        <c:crosses val="autoZero"/>
        <c:crossBetween val="between"/>
        <c:majorUnit val="0.2"/>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vert="horz"/>
        <a:lstStyle/>
        <a:p>
          <a:pPr>
            <a:defRPr sz="1400" b="1"/>
          </a:pPr>
          <a:endParaRPr lang="en-US"/>
        </a:p>
      </c:txPr>
    </c:legend>
    <c:plotVisOnly val="1"/>
    <c:dispBlanksAs val="gap"/>
    <c:showDLblsOverMax val="0"/>
  </c:chart>
  <c:spPr>
    <a:solidFill>
      <a:schemeClr val="lt1"/>
    </a:solid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TN economy</c:v>
                </c:pt>
              </c:strCache>
            </c:strRef>
          </c:tx>
          <c:spPr>
            <a:ln w="44450" cap="rnd" cmpd="sng" algn="ctr">
              <a:solidFill>
                <a:schemeClr val="accent3"/>
              </a:solidFill>
              <a:round/>
            </a:ln>
            <a:effectLst/>
          </c:spPr>
          <c:marker>
            <c:symbol val="none"/>
          </c:marker>
          <c:dLbls>
            <c:dLbl>
              <c:idx val="2"/>
              <c:layout>
                <c:manualLayout>
                  <c:x val="-1.5356820562565101E-3"/>
                  <c:y val="-5.20128857451713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BC-45FA-93E5-D45C4613F7B6}"/>
                </c:ext>
              </c:extLst>
            </c:dLbl>
            <c:dLbl>
              <c:idx val="4"/>
              <c:layout>
                <c:manualLayout>
                  <c:x val="4.6070461687695201E-3"/>
                  <c:y val="-2.46376827213969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6BC-45FA-93E5-D45C4613F7B6}"/>
                </c:ext>
              </c:extLst>
            </c:dLbl>
            <c:dLbl>
              <c:idx val="5"/>
              <c:layout>
                <c:manualLayout>
                  <c:x val="-1.12615383182961E-16"/>
                  <c:y val="3.2850243628529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6BC-45FA-93E5-D45C4613F7B6}"/>
                </c:ext>
              </c:extLst>
            </c:dLbl>
            <c:dLbl>
              <c:idx val="6"/>
              <c:layout>
                <c:manualLayout>
                  <c:x val="5.3748871968977803E-3"/>
                  <c:y val="4.7906605291605203E-2"/>
                </c:manualLayout>
              </c:layout>
              <c:showLegendKey val="0"/>
              <c:showVal val="1"/>
              <c:showCatName val="0"/>
              <c:showSerName val="0"/>
              <c:showPercent val="0"/>
              <c:showBubbleSize val="0"/>
              <c:extLst>
                <c:ext xmlns:c15="http://schemas.microsoft.com/office/drawing/2012/chart" uri="{CE6537A1-D6FC-4f65-9D91-7224C49458BB}">
                  <c15:layout>
                    <c:manualLayout>
                      <c:w val="5.1729389605077003E-2"/>
                      <c:h val="5.9157813734376501E-2"/>
                    </c:manualLayout>
                  </c15:layout>
                </c:ext>
                <c:ext xmlns:c16="http://schemas.microsoft.com/office/drawing/2014/chart" uri="{C3380CC4-5D6E-409C-BE32-E72D297353CC}">
                  <c16:uniqueId val="{00000003-66BC-45FA-93E5-D45C4613F7B6}"/>
                </c:ext>
              </c:extLst>
            </c:dLbl>
            <c:dLbl>
              <c:idx val="7"/>
              <c:layout>
                <c:manualLayout>
                  <c:x val="1.5356820562565101E-3"/>
                  <c:y val="-2.46376827213969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6BC-45FA-93E5-D45C4613F7B6}"/>
                </c:ext>
              </c:extLst>
            </c:dLbl>
            <c:dLbl>
              <c:idx val="8"/>
              <c:layout>
                <c:manualLayout>
                  <c:x val="3.0713641125130098E-3"/>
                  <c:y val="3.2850243628529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6BC-45FA-93E5-D45C4613F7B6}"/>
                </c:ext>
              </c:extLst>
            </c:dLbl>
            <c:dLbl>
              <c:idx val="9"/>
              <c:layout>
                <c:manualLayout>
                  <c:x val="-3.0713641125130098E-3"/>
                  <c:y val="-4.65378451404164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6BC-45FA-93E5-D45C4613F7B6}"/>
                </c:ext>
              </c:extLst>
            </c:dLbl>
            <c:dLbl>
              <c:idx val="10"/>
              <c:layout>
                <c:manualLayout>
                  <c:x val="-6.1427282250262599E-3"/>
                  <c:y val="-6.29629669546810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6BC-45FA-93E5-D45C4613F7B6}"/>
                </c:ext>
              </c:extLst>
            </c:dLbl>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Sheet1!$A$2:$A$13</c:f>
              <c:strCache>
                <c:ptCount val="12"/>
                <c:pt idx="0">
                  <c:v>Feb. 2012</c:v>
                </c:pt>
                <c:pt idx="1">
                  <c:v>May 2012</c:v>
                </c:pt>
                <c:pt idx="2">
                  <c:v>Dec. 2012</c:v>
                </c:pt>
                <c:pt idx="3">
                  <c:v>May 2013</c:v>
                </c:pt>
                <c:pt idx="4">
                  <c:v>Dec. 2013</c:v>
                </c:pt>
                <c:pt idx="5">
                  <c:v>May 2014</c:v>
                </c:pt>
                <c:pt idx="6">
                  <c:v>Nov. 2014</c:v>
                </c:pt>
                <c:pt idx="7">
                  <c:v>May 2015</c:v>
                </c:pt>
                <c:pt idx="8">
                  <c:v>Nov. 2015</c:v>
                </c:pt>
                <c:pt idx="9">
                  <c:v>May 2016</c:v>
                </c:pt>
                <c:pt idx="10">
                  <c:v>Nov. 2016</c:v>
                </c:pt>
                <c:pt idx="11">
                  <c:v>May 2017</c:v>
                </c:pt>
              </c:strCache>
            </c:strRef>
          </c:cat>
          <c:val>
            <c:numRef>
              <c:f>Sheet1!$B$2:$B$13</c:f>
              <c:numCache>
                <c:formatCode>0%</c:formatCode>
                <c:ptCount val="12"/>
                <c:pt idx="1">
                  <c:v>0.44</c:v>
                </c:pt>
                <c:pt idx="2">
                  <c:v>0.53</c:v>
                </c:pt>
                <c:pt idx="3">
                  <c:v>0.52</c:v>
                </c:pt>
                <c:pt idx="4">
                  <c:v>0.66</c:v>
                </c:pt>
                <c:pt idx="5">
                  <c:v>0.6</c:v>
                </c:pt>
                <c:pt idx="6">
                  <c:v>0.64</c:v>
                </c:pt>
                <c:pt idx="7">
                  <c:v>0.67</c:v>
                </c:pt>
                <c:pt idx="8">
                  <c:v>0.61</c:v>
                </c:pt>
                <c:pt idx="9">
                  <c:v>0.67</c:v>
                </c:pt>
                <c:pt idx="10">
                  <c:v>0.66</c:v>
                </c:pt>
                <c:pt idx="11">
                  <c:v>0.73</c:v>
                </c:pt>
              </c:numCache>
            </c:numRef>
          </c:val>
          <c:smooth val="0"/>
          <c:extLst>
            <c:ext xmlns:c16="http://schemas.microsoft.com/office/drawing/2014/chart" uri="{C3380CC4-5D6E-409C-BE32-E72D297353CC}">
              <c16:uniqueId val="{00000008-66BC-45FA-93E5-D45C4613F7B6}"/>
            </c:ext>
          </c:extLst>
        </c:ser>
        <c:ser>
          <c:idx val="1"/>
          <c:order val="1"/>
          <c:tx>
            <c:strRef>
              <c:f>Sheet1!$C$1</c:f>
              <c:strCache>
                <c:ptCount val="1"/>
                <c:pt idx="0">
                  <c:v>U.S. economy</c:v>
                </c:pt>
              </c:strCache>
            </c:strRef>
          </c:tx>
          <c:spPr>
            <a:ln w="44450" cap="rnd" cmpd="sng" algn="ctr">
              <a:solidFill>
                <a:schemeClr val="accent5"/>
              </a:solidFill>
              <a:round/>
            </a:ln>
            <a:effectLst/>
          </c:spPr>
          <c:marker>
            <c:symbol val="none"/>
          </c:marker>
          <c:dLbls>
            <c:dLbl>
              <c:idx val="0"/>
              <c:layout>
                <c:manualLayout>
                  <c:x val="0"/>
                  <c:y val="-3.55877639309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6BC-45FA-93E5-D45C4613F7B6}"/>
                </c:ext>
              </c:extLst>
            </c:dLbl>
            <c:dLbl>
              <c:idx val="2"/>
              <c:layout>
                <c:manualLayout>
                  <c:x val="0"/>
                  <c:y val="5.20128857451713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6BC-45FA-93E5-D45C4613F7B6}"/>
                </c:ext>
              </c:extLst>
            </c:dLbl>
            <c:dLbl>
              <c:idx val="3"/>
              <c:layout>
                <c:manualLayout>
                  <c:x val="1.5356820562565101E-3"/>
                  <c:y val="4.10628045356615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6BC-45FA-93E5-D45C4613F7B6}"/>
                </c:ext>
              </c:extLst>
            </c:dLbl>
            <c:dLbl>
              <c:idx val="4"/>
              <c:layout>
                <c:manualLayout>
                  <c:x val="1.5356820562565101E-3"/>
                  <c:y val="5.20128857451713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6BC-45FA-93E5-D45C4613F7B6}"/>
                </c:ext>
              </c:extLst>
            </c:dLbl>
            <c:dLbl>
              <c:idx val="7"/>
              <c:layout>
                <c:manualLayout>
                  <c:x val="-9.2140923375391599E-3"/>
                  <c:y val="8.48631293737005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6BC-45FA-93E5-D45C4613F7B6}"/>
                </c:ext>
              </c:extLst>
            </c:dLbl>
            <c:dLbl>
              <c:idx val="8"/>
              <c:layout>
                <c:manualLayout>
                  <c:x val="3.0713641125130098E-3"/>
                  <c:y val="3.01127233261518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6BC-45FA-93E5-D45C4613F7B6}"/>
                </c:ext>
              </c:extLst>
            </c:dLbl>
            <c:dLbl>
              <c:idx val="9"/>
              <c:layout>
                <c:manualLayout>
                  <c:x val="-4.6070461687696303E-3"/>
                  <c:y val="3.83252842332841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6BC-45FA-93E5-D45C4613F7B6}"/>
                </c:ext>
              </c:extLst>
            </c:dLbl>
            <c:dLbl>
              <c:idx val="10"/>
              <c:layout>
                <c:manualLayout>
                  <c:x val="-1.12615383182961E-16"/>
                  <c:y val="1.91626421166419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6BC-45FA-93E5-D45C4613F7B6}"/>
                </c:ext>
              </c:extLst>
            </c:dLbl>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Sheet1!$A$2:$A$13</c:f>
              <c:strCache>
                <c:ptCount val="12"/>
                <c:pt idx="0">
                  <c:v>Feb. 2012</c:v>
                </c:pt>
                <c:pt idx="1">
                  <c:v>May 2012</c:v>
                </c:pt>
                <c:pt idx="2">
                  <c:v>Dec. 2012</c:v>
                </c:pt>
                <c:pt idx="3">
                  <c:v>May 2013</c:v>
                </c:pt>
                <c:pt idx="4">
                  <c:v>Dec. 2013</c:v>
                </c:pt>
                <c:pt idx="5">
                  <c:v>May 2014</c:v>
                </c:pt>
                <c:pt idx="6">
                  <c:v>Nov. 2014</c:v>
                </c:pt>
                <c:pt idx="7">
                  <c:v>May 2015</c:v>
                </c:pt>
                <c:pt idx="8">
                  <c:v>Nov. 2015</c:v>
                </c:pt>
                <c:pt idx="9">
                  <c:v>May 2016</c:v>
                </c:pt>
                <c:pt idx="10">
                  <c:v>Nov. 2016</c:v>
                </c:pt>
                <c:pt idx="11">
                  <c:v>May 2017</c:v>
                </c:pt>
              </c:strCache>
            </c:strRef>
          </c:cat>
          <c:val>
            <c:numRef>
              <c:f>Sheet1!$C$2:$C$13</c:f>
              <c:numCache>
                <c:formatCode>0%</c:formatCode>
                <c:ptCount val="12"/>
                <c:pt idx="0">
                  <c:v>0.24</c:v>
                </c:pt>
                <c:pt idx="1">
                  <c:v>0.23</c:v>
                </c:pt>
                <c:pt idx="2">
                  <c:v>0.33</c:v>
                </c:pt>
                <c:pt idx="3">
                  <c:v>0.31</c:v>
                </c:pt>
                <c:pt idx="4">
                  <c:v>0.32</c:v>
                </c:pt>
                <c:pt idx="5">
                  <c:v>0.32</c:v>
                </c:pt>
                <c:pt idx="6">
                  <c:v>0.39</c:v>
                </c:pt>
                <c:pt idx="7">
                  <c:v>0.48</c:v>
                </c:pt>
                <c:pt idx="8">
                  <c:v>0.44</c:v>
                </c:pt>
                <c:pt idx="9">
                  <c:v>0.49</c:v>
                </c:pt>
                <c:pt idx="10">
                  <c:v>0.5</c:v>
                </c:pt>
                <c:pt idx="11">
                  <c:v>0.69</c:v>
                </c:pt>
              </c:numCache>
            </c:numRef>
          </c:val>
          <c:smooth val="0"/>
          <c:extLst>
            <c:ext xmlns:c16="http://schemas.microsoft.com/office/drawing/2014/chart" uri="{C3380CC4-5D6E-409C-BE32-E72D297353CC}">
              <c16:uniqueId val="{00000011-66BC-45FA-93E5-D45C4613F7B6}"/>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348512600"/>
        <c:axId val="348512992"/>
      </c:lineChart>
      <c:catAx>
        <c:axId val="348512600"/>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vert="horz"/>
          <a:lstStyle/>
          <a:p>
            <a:pPr>
              <a:defRPr/>
            </a:pPr>
            <a:endParaRPr lang="en-US"/>
          </a:p>
        </c:txPr>
        <c:crossAx val="348512992"/>
        <c:crosses val="autoZero"/>
        <c:auto val="1"/>
        <c:lblAlgn val="ctr"/>
        <c:lblOffset val="100"/>
        <c:noMultiLvlLbl val="0"/>
      </c:catAx>
      <c:valAx>
        <c:axId val="348512992"/>
        <c:scaling>
          <c:orientation val="minMax"/>
        </c:scaling>
        <c:delete val="0"/>
        <c:axPos val="l"/>
        <c:title>
          <c:tx>
            <c:rich>
              <a:bodyPr rot="-5400000" vert="horz"/>
              <a:lstStyle/>
              <a:p>
                <a:pPr>
                  <a:defRPr/>
                </a:pPr>
                <a:r>
                  <a:rPr lang="en-US" sz="1400" b="0" i="0" cap="small" baseline="0" dirty="0"/>
                  <a:t>% “very good” or “fairly good”</a:t>
                </a:r>
              </a:p>
            </c:rich>
          </c:tx>
          <c:layout>
            <c:manualLayout>
              <c:xMode val="edge"/>
              <c:yMode val="edge"/>
              <c:x val="6.14272822502603E-3"/>
              <c:y val="0.198108093252444"/>
            </c:manualLayout>
          </c:layout>
          <c:overlay val="0"/>
        </c:title>
        <c:numFmt formatCode="0%" sourceLinked="1"/>
        <c:majorTickMark val="none"/>
        <c:minorTickMark val="none"/>
        <c:tickLblPos val="nextTo"/>
        <c:spPr>
          <a:noFill/>
          <a:ln>
            <a:noFill/>
          </a:ln>
          <a:effectLst/>
        </c:spPr>
        <c:txPr>
          <a:bodyPr rot="-60000000" vert="horz"/>
          <a:lstStyle/>
          <a:p>
            <a:pPr>
              <a:defRPr/>
            </a:pPr>
            <a:endParaRPr lang="en-US"/>
          </a:p>
        </c:txPr>
        <c:crossAx val="348512600"/>
        <c:crosses val="autoZero"/>
        <c:crossBetween val="midCat"/>
        <c:majorUnit val="0.2"/>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vert="horz"/>
        <a:lstStyle/>
        <a:p>
          <a:pPr>
            <a:defRPr sz="1400" b="1"/>
          </a:pPr>
          <a:endParaRPr lang="en-US"/>
        </a:p>
      </c:txPr>
    </c:legend>
    <c:plotVisOnly val="1"/>
    <c:dispBlanksAs val="gap"/>
    <c:showDLblsOverMax val="0"/>
  </c:chart>
  <c:spPr>
    <a:solidFill>
      <a:schemeClr val="lt1"/>
    </a:solid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559000147115898E-2"/>
          <c:y val="0.15520731368488799"/>
          <c:w val="0.90688645819039804"/>
          <c:h val="0.54241235325370996"/>
        </c:manualLayout>
      </c:layout>
      <c:barChart>
        <c:barDir val="col"/>
        <c:grouping val="clustered"/>
        <c:varyColors val="0"/>
        <c:ser>
          <c:idx val="1"/>
          <c:order val="0"/>
          <c:tx>
            <c:strRef>
              <c:f>Sheet1!$B$1</c:f>
              <c:strCache>
                <c:ptCount val="1"/>
                <c:pt idx="0">
                  <c:v>Benefits have outweighed the harmful results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Sheet1!$A$2:$A$3</c:f>
              <c:strCache>
                <c:ptCount val="2"/>
                <c:pt idx="0">
                  <c:v>Scientific Research </c:v>
                </c:pt>
                <c:pt idx="1">
                  <c:v>Medical Research</c:v>
                </c:pt>
              </c:strCache>
            </c:strRef>
          </c:cat>
          <c:val>
            <c:numRef>
              <c:f>Sheet1!$B$2:$B$3</c:f>
              <c:numCache>
                <c:formatCode>0%</c:formatCode>
                <c:ptCount val="2"/>
                <c:pt idx="0">
                  <c:v>0.66</c:v>
                </c:pt>
                <c:pt idx="1">
                  <c:v>0.72</c:v>
                </c:pt>
              </c:numCache>
            </c:numRef>
          </c:val>
          <c:extLst>
            <c:ext xmlns:c16="http://schemas.microsoft.com/office/drawing/2014/chart" uri="{C3380CC4-5D6E-409C-BE32-E72D297353CC}">
              <c16:uniqueId val="{00000000-A86B-4019-A0E6-BE760AECCE30}"/>
            </c:ext>
          </c:extLst>
        </c:ser>
        <c:ser>
          <c:idx val="2"/>
          <c:order val="1"/>
          <c:tx>
            <c:strRef>
              <c:f>Sheet1!$C$1</c:f>
              <c:strCache>
                <c:ptCount val="1"/>
                <c:pt idx="0">
                  <c:v>Harmful results have been greater than the benefits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Sheet1!$A$2:$A$3</c:f>
              <c:strCache>
                <c:ptCount val="2"/>
                <c:pt idx="0">
                  <c:v>Scientific Research </c:v>
                </c:pt>
                <c:pt idx="1">
                  <c:v>Medical Research</c:v>
                </c:pt>
              </c:strCache>
            </c:strRef>
          </c:cat>
          <c:val>
            <c:numRef>
              <c:f>Sheet1!$C$2:$C$3</c:f>
              <c:numCache>
                <c:formatCode>0%</c:formatCode>
                <c:ptCount val="2"/>
                <c:pt idx="0">
                  <c:v>0.2</c:v>
                </c:pt>
                <c:pt idx="1">
                  <c:v>0.18</c:v>
                </c:pt>
              </c:numCache>
            </c:numRef>
          </c:val>
          <c:extLst>
            <c:ext xmlns:c16="http://schemas.microsoft.com/office/drawing/2014/chart" uri="{C3380CC4-5D6E-409C-BE32-E72D297353CC}">
              <c16:uniqueId val="{00000001-A86B-4019-A0E6-BE760AECCE30}"/>
            </c:ext>
          </c:extLst>
        </c:ser>
        <c:ser>
          <c:idx val="0"/>
          <c:order val="2"/>
          <c:tx>
            <c:strRef>
              <c:f>Sheet1!$D$1</c:f>
              <c:strCache>
                <c:ptCount val="1"/>
                <c:pt idx="0">
                  <c:v>About equal</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Scientific Research </c:v>
                </c:pt>
                <c:pt idx="1">
                  <c:v>Medical Research</c:v>
                </c:pt>
              </c:strCache>
            </c:strRef>
          </c:cat>
          <c:val>
            <c:numRef>
              <c:f>Sheet1!$D$2:$D$3</c:f>
              <c:numCache>
                <c:formatCode>0%</c:formatCode>
                <c:ptCount val="2"/>
                <c:pt idx="0">
                  <c:v>0.02</c:v>
                </c:pt>
                <c:pt idx="1">
                  <c:v>0.01</c:v>
                </c:pt>
              </c:numCache>
            </c:numRef>
          </c:val>
          <c:extLst>
            <c:ext xmlns:c16="http://schemas.microsoft.com/office/drawing/2014/chart" uri="{C3380CC4-5D6E-409C-BE32-E72D297353CC}">
              <c16:uniqueId val="{00000000-12F3-4914-A604-87A0A495C356}"/>
            </c:ext>
          </c:extLst>
        </c:ser>
        <c:ser>
          <c:idx val="3"/>
          <c:order val="3"/>
          <c:tx>
            <c:strRef>
              <c:f>Sheet1!$E$1</c:f>
              <c:strCache>
                <c:ptCount val="1"/>
                <c:pt idx="0">
                  <c:v>Don't know</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Scientific Research </c:v>
                </c:pt>
                <c:pt idx="1">
                  <c:v>Medical Research</c:v>
                </c:pt>
              </c:strCache>
            </c:strRef>
          </c:cat>
          <c:val>
            <c:numRef>
              <c:f>Sheet1!$E$2:$E$3</c:f>
              <c:numCache>
                <c:formatCode>0%</c:formatCode>
                <c:ptCount val="2"/>
                <c:pt idx="0">
                  <c:v>0.12</c:v>
                </c:pt>
                <c:pt idx="1">
                  <c:v>0.09</c:v>
                </c:pt>
              </c:numCache>
            </c:numRef>
          </c:val>
          <c:extLst>
            <c:ext xmlns:c16="http://schemas.microsoft.com/office/drawing/2014/chart" uri="{C3380CC4-5D6E-409C-BE32-E72D297353CC}">
              <c16:uniqueId val="{00000000-5973-48EB-B434-3D3064382BF1}"/>
            </c:ext>
          </c:extLst>
        </c:ser>
        <c:dLbls>
          <c:dLblPos val="outEnd"/>
          <c:showLegendKey val="0"/>
          <c:showVal val="1"/>
          <c:showCatName val="0"/>
          <c:showSerName val="0"/>
          <c:showPercent val="0"/>
          <c:showBubbleSize val="0"/>
        </c:dLbls>
        <c:gapWidth val="219"/>
        <c:overlap val="-27"/>
        <c:axId val="348513776"/>
        <c:axId val="349780544"/>
      </c:barChart>
      <c:catAx>
        <c:axId val="34851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crossAx val="349780544"/>
        <c:crosses val="autoZero"/>
        <c:auto val="1"/>
        <c:lblAlgn val="ctr"/>
        <c:lblOffset val="100"/>
        <c:noMultiLvlLbl val="0"/>
      </c:catAx>
      <c:valAx>
        <c:axId val="349780544"/>
        <c:scaling>
          <c:orientation val="minMax"/>
          <c:max val="1"/>
        </c:scaling>
        <c:delete val="0"/>
        <c:axPos val="l"/>
        <c:majorGridlines>
          <c:spPr>
            <a:ln w="9525" cap="flat" cmpd="sng" algn="ctr">
              <a:solidFill>
                <a:schemeClr val="tx1">
                  <a:lumMod val="15000"/>
                  <a:lumOff val="85000"/>
                </a:schemeClr>
              </a:solidFill>
              <a:prstDash val="solid"/>
              <a:round/>
            </a:ln>
            <a:effectLst/>
          </c:spPr>
        </c:majorGridlines>
        <c:numFmt formatCode="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crossAx val="348513776"/>
        <c:crosses val="autoZero"/>
        <c:crossBetween val="between"/>
        <c:majorUnit val="0.2"/>
      </c:valAx>
      <c:spPr>
        <a:noFill/>
        <a:ln>
          <a:noFill/>
        </a:ln>
        <a:effectLst/>
      </c:spPr>
    </c:plotArea>
    <c:legend>
      <c:legendPos val="b"/>
      <c:layout>
        <c:manualLayout>
          <c:xMode val="edge"/>
          <c:yMode val="edge"/>
          <c:x val="0.18955009295047501"/>
          <c:y val="0.82053313566027697"/>
          <c:w val="0.53921261808276799"/>
          <c:h val="0.17946686433972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200">
          <a:latin typeface="Georgia" panose="02040502050405020303" pitchFamily="18"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May-2016</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4"/>
                <c:pt idx="0">
                  <c:v>Affordable Care Act should be repealed and NOT replaced</c:v>
                </c:pt>
                <c:pt idx="1">
                  <c:v>Affordable Care Act should be repealed and replaced with a Republican-sponsored alternative</c:v>
                </c:pt>
                <c:pt idx="2">
                  <c:v>Lawmakers should build on existing health care law to improve affordability and access to care</c:v>
                </c:pt>
                <c:pt idx="3">
                  <c:v>U.S. should establish guaranteed universal health coverage through a single government plan</c:v>
                </c:pt>
              </c:strCache>
            </c:strRef>
          </c:cat>
          <c:val>
            <c:numRef>
              <c:f>Sheet1!$B$2:$B$5</c:f>
              <c:numCache>
                <c:formatCode>0%</c:formatCode>
                <c:ptCount val="4"/>
                <c:pt idx="0">
                  <c:v>0.21</c:v>
                </c:pt>
                <c:pt idx="1">
                  <c:v>0.17</c:v>
                </c:pt>
                <c:pt idx="2">
                  <c:v>0.35</c:v>
                </c:pt>
                <c:pt idx="3">
                  <c:v>0.18</c:v>
                </c:pt>
              </c:numCache>
            </c:numRef>
          </c:val>
          <c:extLst>
            <c:ext xmlns:c16="http://schemas.microsoft.com/office/drawing/2014/chart" uri="{C3380CC4-5D6E-409C-BE32-E72D297353CC}">
              <c16:uniqueId val="{00000001-E516-415A-8C17-8477E2975CA7}"/>
            </c:ext>
          </c:extLst>
        </c:ser>
        <c:ser>
          <c:idx val="1"/>
          <c:order val="1"/>
          <c:tx>
            <c:strRef>
              <c:f>Sheet1!$C$1</c:f>
              <c:strCache>
                <c:ptCount val="1"/>
                <c:pt idx="0">
                  <c:v>November -2016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4"/>
                <c:pt idx="0">
                  <c:v>Affordable Care Act should be repealed and NOT replaced</c:v>
                </c:pt>
                <c:pt idx="1">
                  <c:v>Affordable Care Act should be repealed and replaced with a Republican-sponsored alternative</c:v>
                </c:pt>
                <c:pt idx="2">
                  <c:v>Lawmakers should build on existing health care law to improve affordability and access to care</c:v>
                </c:pt>
                <c:pt idx="3">
                  <c:v>U.S. should establish guaranteed universal health coverage through a single government plan</c:v>
                </c:pt>
              </c:strCache>
            </c:strRef>
          </c:cat>
          <c:val>
            <c:numRef>
              <c:f>Sheet1!$C$2:$C$5</c:f>
              <c:numCache>
                <c:formatCode>0%</c:formatCode>
                <c:ptCount val="4"/>
                <c:pt idx="0">
                  <c:v>0.21</c:v>
                </c:pt>
                <c:pt idx="1">
                  <c:v>0.28999999999999998</c:v>
                </c:pt>
                <c:pt idx="2">
                  <c:v>0.28000000000000003</c:v>
                </c:pt>
                <c:pt idx="3">
                  <c:v>0.16</c:v>
                </c:pt>
              </c:numCache>
            </c:numRef>
          </c:val>
          <c:extLst>
            <c:ext xmlns:c16="http://schemas.microsoft.com/office/drawing/2014/chart" uri="{C3380CC4-5D6E-409C-BE32-E72D297353CC}">
              <c16:uniqueId val="{00000002-E516-415A-8C17-8477E2975CA7}"/>
            </c:ext>
          </c:extLst>
        </c:ser>
        <c:ser>
          <c:idx val="2"/>
          <c:order val="2"/>
          <c:tx>
            <c:strRef>
              <c:f>Sheet1!$D$1</c:f>
              <c:strCache>
                <c:ptCount val="1"/>
                <c:pt idx="0">
                  <c:v>May-17</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Affordable Care Act should be repealed and NOT replaced</c:v>
                </c:pt>
                <c:pt idx="1">
                  <c:v>Affordable Care Act should be repealed and replaced with a Republican-sponsored alternative</c:v>
                </c:pt>
                <c:pt idx="2">
                  <c:v>Lawmakers should build on existing health care law to improve affordability and access to care</c:v>
                </c:pt>
                <c:pt idx="3">
                  <c:v>U.S. should establish guaranteed universal health coverage through a single government plan</c:v>
                </c:pt>
              </c:strCache>
            </c:strRef>
          </c:cat>
          <c:val>
            <c:numRef>
              <c:f>Sheet1!$D$2:$D$5</c:f>
              <c:numCache>
                <c:formatCode>0%</c:formatCode>
                <c:ptCount val="4"/>
                <c:pt idx="0">
                  <c:v>0.14000000000000001</c:v>
                </c:pt>
                <c:pt idx="1">
                  <c:v>0.24</c:v>
                </c:pt>
                <c:pt idx="2">
                  <c:v>0.33</c:v>
                </c:pt>
                <c:pt idx="3">
                  <c:v>0.22</c:v>
                </c:pt>
              </c:numCache>
            </c:numRef>
          </c:val>
          <c:extLst>
            <c:ext xmlns:c16="http://schemas.microsoft.com/office/drawing/2014/chart" uri="{C3380CC4-5D6E-409C-BE32-E72D297353CC}">
              <c16:uniqueId val="{00000000-B8BB-47A8-A6EB-0DB0E8A9D0F7}"/>
            </c:ext>
          </c:extLst>
        </c:ser>
        <c:dLbls>
          <c:dLblPos val="outEnd"/>
          <c:showLegendKey val="0"/>
          <c:showVal val="1"/>
          <c:showCatName val="0"/>
          <c:showSerName val="0"/>
          <c:showPercent val="0"/>
          <c:showBubbleSize val="0"/>
        </c:dLbls>
        <c:gapWidth val="219"/>
        <c:overlap val="-27"/>
        <c:axId val="349781328"/>
        <c:axId val="349781720"/>
      </c:barChart>
      <c:catAx>
        <c:axId val="349781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400" b="1" i="0" u="none" strike="noStrike" kern="1200" baseline="0">
                <a:solidFill>
                  <a:schemeClr val="tx1"/>
                </a:solidFill>
                <a:latin typeface="Georgia" panose="02040502050405020303" pitchFamily="18" charset="0"/>
                <a:ea typeface="+mn-ea"/>
                <a:cs typeface="+mn-cs"/>
              </a:defRPr>
            </a:pPr>
            <a:endParaRPr lang="en-US"/>
          </a:p>
        </c:txPr>
        <c:crossAx val="349781720"/>
        <c:crosses val="autoZero"/>
        <c:auto val="1"/>
        <c:lblAlgn val="ctr"/>
        <c:lblOffset val="100"/>
        <c:noMultiLvlLbl val="0"/>
      </c:catAx>
      <c:valAx>
        <c:axId val="349781720"/>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mn-cs"/>
              </a:defRPr>
            </a:pPr>
            <a:endParaRPr lang="en-US"/>
          </a:p>
        </c:txPr>
        <c:crossAx val="349781328"/>
        <c:crosses val="autoZero"/>
        <c:crossBetween val="between"/>
        <c:majorUnit val="0.2"/>
      </c:valAx>
      <c:spPr>
        <a:noFill/>
        <a:ln>
          <a:noFill/>
        </a:ln>
        <a:effectLst/>
      </c:spPr>
    </c:plotArea>
    <c:legend>
      <c:legendPos val="b"/>
      <c:layout>
        <c:manualLayout>
          <c:xMode val="edge"/>
          <c:yMode val="edge"/>
          <c:x val="0.25032688032293698"/>
          <c:y val="0.94029089500479601"/>
          <c:w val="0.48603943049020398"/>
          <c:h val="5.7098072635687801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Georgia" panose="02040502050405020303" pitchFamily="18" charset="0"/>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200">
          <a:latin typeface="Georgia" panose="02040502050405020303" pitchFamily="18"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Total</c:v>
                </c:pt>
              </c:strCache>
            </c:strRef>
          </c:tx>
          <c:spPr>
            <a:solidFill>
              <a:schemeClr val="tx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Oppose</c:v>
                </c:pt>
              </c:strCache>
            </c:strRef>
          </c:cat>
          <c:val>
            <c:numRef>
              <c:f>Sheet1!$B$2</c:f>
              <c:numCache>
                <c:formatCode>0%</c:formatCode>
                <c:ptCount val="1"/>
                <c:pt idx="0">
                  <c:v>0.79</c:v>
                </c:pt>
              </c:numCache>
            </c:numRef>
          </c:val>
          <c:extLst>
            <c:ext xmlns:c16="http://schemas.microsoft.com/office/drawing/2014/chart" uri="{C3380CC4-5D6E-409C-BE32-E72D297353CC}">
              <c16:uniqueId val="{00000000-DDBC-4844-98C0-0B34B40F8B7F}"/>
            </c:ext>
          </c:extLst>
        </c:ser>
        <c:ser>
          <c:idx val="1"/>
          <c:order val="1"/>
          <c:tx>
            <c:strRef>
              <c:f>Sheet1!$A$3</c:f>
              <c:strCache>
                <c:ptCount val="1"/>
                <c:pt idx="0">
                  <c:v>Democrats</c:v>
                </c:pt>
              </c:strCache>
            </c:strRef>
          </c:tx>
          <c:spPr>
            <a:solidFill>
              <a:schemeClr val="accent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Oppose</c:v>
                </c:pt>
              </c:strCache>
            </c:strRef>
          </c:cat>
          <c:val>
            <c:numRef>
              <c:f>Sheet1!$B$3</c:f>
              <c:numCache>
                <c:formatCode>0%</c:formatCode>
                <c:ptCount val="1"/>
                <c:pt idx="0">
                  <c:v>0.87</c:v>
                </c:pt>
              </c:numCache>
            </c:numRef>
          </c:val>
          <c:extLst>
            <c:ext xmlns:c16="http://schemas.microsoft.com/office/drawing/2014/chart" uri="{C3380CC4-5D6E-409C-BE32-E72D297353CC}">
              <c16:uniqueId val="{00000001-DDBC-4844-98C0-0B34B40F8B7F}"/>
            </c:ext>
          </c:extLst>
        </c:ser>
        <c:ser>
          <c:idx val="2"/>
          <c:order val="2"/>
          <c:tx>
            <c:strRef>
              <c:f>Sheet1!$A$4</c:f>
              <c:strCache>
                <c:ptCount val="1"/>
                <c:pt idx="0">
                  <c:v>Republicans</c:v>
                </c:pt>
              </c:strCache>
            </c:strRef>
          </c:tx>
          <c:spPr>
            <a:solidFill>
              <a:schemeClr val="accent2"/>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Oppose</c:v>
                </c:pt>
              </c:strCache>
            </c:strRef>
          </c:cat>
          <c:val>
            <c:numRef>
              <c:f>Sheet1!$B$4</c:f>
              <c:numCache>
                <c:formatCode>0%</c:formatCode>
                <c:ptCount val="1"/>
                <c:pt idx="0">
                  <c:v>0.71</c:v>
                </c:pt>
              </c:numCache>
            </c:numRef>
          </c:val>
          <c:extLst>
            <c:ext xmlns:c16="http://schemas.microsoft.com/office/drawing/2014/chart" uri="{C3380CC4-5D6E-409C-BE32-E72D297353CC}">
              <c16:uniqueId val="{00000002-DDBC-4844-98C0-0B34B40F8B7F}"/>
            </c:ext>
          </c:extLst>
        </c:ser>
        <c:ser>
          <c:idx val="3"/>
          <c:order val="3"/>
          <c:tx>
            <c:strRef>
              <c:f>Sheet1!$A$5</c:f>
              <c:strCache>
                <c:ptCount val="1"/>
                <c:pt idx="0">
                  <c:v>Independents</c:v>
                </c:pt>
              </c:strCache>
            </c:strRef>
          </c:tx>
          <c:spPr>
            <a:solidFill>
              <a:schemeClr val="bg1">
                <a:lumMod val="50000"/>
              </a:scheme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Oppose</c:v>
                </c:pt>
              </c:strCache>
            </c:strRef>
          </c:cat>
          <c:val>
            <c:numRef>
              <c:f>Sheet1!$B$5</c:f>
              <c:numCache>
                <c:formatCode>0%</c:formatCode>
                <c:ptCount val="1"/>
                <c:pt idx="0">
                  <c:v>0.83</c:v>
                </c:pt>
              </c:numCache>
            </c:numRef>
          </c:val>
          <c:extLst>
            <c:ext xmlns:c16="http://schemas.microsoft.com/office/drawing/2014/chart" uri="{C3380CC4-5D6E-409C-BE32-E72D297353CC}">
              <c16:uniqueId val="{00000000-6867-42E5-98E3-E9D2ED7922C2}"/>
            </c:ext>
          </c:extLst>
        </c:ser>
        <c:ser>
          <c:idx val="4"/>
          <c:order val="4"/>
          <c:tx>
            <c:strRef>
              <c:f>Sheet1!$A$6</c:f>
              <c:strCache>
                <c:ptCount val="1"/>
                <c:pt idx="0">
                  <c:v>Tea Party</c:v>
                </c:pt>
              </c:strCache>
            </c:strRef>
          </c:tx>
          <c:spPr>
            <a:solidFill>
              <a:schemeClr val="accent6"/>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Oppose</c:v>
                </c:pt>
              </c:strCache>
            </c:strRef>
          </c:cat>
          <c:val>
            <c:numRef>
              <c:f>Sheet1!$B$6</c:f>
              <c:numCache>
                <c:formatCode>0%</c:formatCode>
                <c:ptCount val="1"/>
                <c:pt idx="0">
                  <c:v>0.61</c:v>
                </c:pt>
              </c:numCache>
            </c:numRef>
          </c:val>
          <c:extLst>
            <c:ext xmlns:c16="http://schemas.microsoft.com/office/drawing/2014/chart" uri="{C3380CC4-5D6E-409C-BE32-E72D297353CC}">
              <c16:uniqueId val="{00000001-6867-42E5-98E3-E9D2ED7922C2}"/>
            </c:ext>
          </c:extLst>
        </c:ser>
        <c:ser>
          <c:idx val="5"/>
          <c:order val="5"/>
          <c:tx>
            <c:strRef>
              <c:f>Sheet1!$A$7</c:f>
              <c:strCache>
                <c:ptCount val="1"/>
                <c:pt idx="0">
                  <c:v>Trump Approval</c:v>
                </c:pt>
              </c:strCache>
            </c:strRef>
          </c:tx>
          <c:spPr>
            <a:solidFill>
              <a:schemeClr val="accent4"/>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Oppose</c:v>
                </c:pt>
              </c:strCache>
            </c:strRef>
          </c:cat>
          <c:val>
            <c:numRef>
              <c:f>Sheet1!$B$7</c:f>
              <c:numCache>
                <c:formatCode>0%</c:formatCode>
                <c:ptCount val="1"/>
                <c:pt idx="0">
                  <c:v>0.72</c:v>
                </c:pt>
              </c:numCache>
            </c:numRef>
          </c:val>
          <c:extLst>
            <c:ext xmlns:c16="http://schemas.microsoft.com/office/drawing/2014/chart" uri="{C3380CC4-5D6E-409C-BE32-E72D297353CC}">
              <c16:uniqueId val="{00000002-6867-42E5-98E3-E9D2ED7922C2}"/>
            </c:ext>
          </c:extLst>
        </c:ser>
        <c:dLbls>
          <c:dLblPos val="outEnd"/>
          <c:showLegendKey val="0"/>
          <c:showVal val="1"/>
          <c:showCatName val="0"/>
          <c:showSerName val="0"/>
          <c:showPercent val="0"/>
          <c:showBubbleSize val="0"/>
        </c:dLbls>
        <c:gapWidth val="219"/>
        <c:overlap val="-27"/>
        <c:axId val="349783680"/>
        <c:axId val="349784072"/>
      </c:barChart>
      <c:catAx>
        <c:axId val="349783680"/>
        <c:scaling>
          <c:orientation val="minMax"/>
        </c:scaling>
        <c:delete val="1"/>
        <c:axPos val="b"/>
        <c:numFmt formatCode="General" sourceLinked="1"/>
        <c:majorTickMark val="none"/>
        <c:minorTickMark val="none"/>
        <c:tickLblPos val="nextTo"/>
        <c:crossAx val="349784072"/>
        <c:crosses val="autoZero"/>
        <c:auto val="1"/>
        <c:lblAlgn val="ctr"/>
        <c:lblOffset val="100"/>
        <c:noMultiLvlLbl val="0"/>
      </c:catAx>
      <c:valAx>
        <c:axId val="349784072"/>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a:pPr>
                <a:r>
                  <a:rPr lang="en-US" dirty="0" smtClean="0"/>
                  <a:t>%</a:t>
                </a:r>
                <a:r>
                  <a:rPr lang="en-US" baseline="0" dirty="0" smtClean="0"/>
                  <a:t> Oppose</a:t>
                </a:r>
                <a:endParaRPr lang="en-US" dirty="0"/>
              </a:p>
            </c:rich>
          </c:tx>
          <c:overlay val="0"/>
        </c:title>
        <c:numFmt formatCode="0%" sourceLinked="1"/>
        <c:majorTickMark val="none"/>
        <c:minorTickMark val="none"/>
        <c:tickLblPos val="nextTo"/>
        <c:spPr>
          <a:noFill/>
          <a:ln>
            <a:noFill/>
          </a:ln>
          <a:effectLst/>
        </c:spPr>
        <c:txPr>
          <a:bodyPr rot="-60000000" vert="horz"/>
          <a:lstStyle/>
          <a:p>
            <a:pPr>
              <a:defRPr sz="1400"/>
            </a:pPr>
            <a:endParaRPr lang="en-US"/>
          </a:p>
        </c:txPr>
        <c:crossAx val="349783680"/>
        <c:crosses val="autoZero"/>
        <c:crossBetween val="between"/>
        <c:majorUnit val="0.2"/>
      </c:valAx>
      <c:spPr>
        <a:noFill/>
        <a:ln>
          <a:noFill/>
        </a:ln>
        <a:effectLst/>
      </c:spPr>
    </c:plotArea>
    <c:legend>
      <c:legendPos val="b"/>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75021872266"/>
          <c:y val="4.2504293623942598E-2"/>
          <c:w val="0.87913867016622904"/>
          <c:h val="0.83133239779521595"/>
        </c:manualLayout>
      </c:layout>
      <c:barChart>
        <c:barDir val="col"/>
        <c:grouping val="clustered"/>
        <c:varyColors val="0"/>
        <c:ser>
          <c:idx val="0"/>
          <c:order val="0"/>
          <c:tx>
            <c:strRef>
              <c:f>Sheet1!$A$2</c:f>
              <c:strCache>
                <c:ptCount val="1"/>
                <c:pt idx="0">
                  <c:v>Total</c:v>
                </c:pt>
              </c:strCache>
            </c:strRef>
          </c:tx>
          <c:spPr>
            <a:solidFill>
              <a:schemeClr val="tx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Oppose</c:v>
                </c:pt>
              </c:strCache>
            </c:strRef>
          </c:cat>
          <c:val>
            <c:numRef>
              <c:f>Sheet1!$B$2</c:f>
              <c:numCache>
                <c:formatCode>0%</c:formatCode>
                <c:ptCount val="1"/>
                <c:pt idx="0">
                  <c:v>0.78</c:v>
                </c:pt>
              </c:numCache>
            </c:numRef>
          </c:val>
          <c:extLst>
            <c:ext xmlns:c16="http://schemas.microsoft.com/office/drawing/2014/chart" uri="{C3380CC4-5D6E-409C-BE32-E72D297353CC}">
              <c16:uniqueId val="{00000000-DDBC-4844-98C0-0B34B40F8B7F}"/>
            </c:ext>
          </c:extLst>
        </c:ser>
        <c:ser>
          <c:idx val="1"/>
          <c:order val="1"/>
          <c:tx>
            <c:strRef>
              <c:f>Sheet1!$A$3</c:f>
              <c:strCache>
                <c:ptCount val="1"/>
                <c:pt idx="0">
                  <c:v>Democrats</c:v>
                </c:pt>
              </c:strCache>
            </c:strRef>
          </c:tx>
          <c:spPr>
            <a:solidFill>
              <a:schemeClr val="accent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Oppose</c:v>
                </c:pt>
              </c:strCache>
            </c:strRef>
          </c:cat>
          <c:val>
            <c:numRef>
              <c:f>Sheet1!$B$3</c:f>
              <c:numCache>
                <c:formatCode>0%</c:formatCode>
                <c:ptCount val="1"/>
                <c:pt idx="0">
                  <c:v>0.88</c:v>
                </c:pt>
              </c:numCache>
            </c:numRef>
          </c:val>
          <c:extLst>
            <c:ext xmlns:c16="http://schemas.microsoft.com/office/drawing/2014/chart" uri="{C3380CC4-5D6E-409C-BE32-E72D297353CC}">
              <c16:uniqueId val="{00000001-DDBC-4844-98C0-0B34B40F8B7F}"/>
            </c:ext>
          </c:extLst>
        </c:ser>
        <c:ser>
          <c:idx val="2"/>
          <c:order val="2"/>
          <c:tx>
            <c:strRef>
              <c:f>Sheet1!$A$4</c:f>
              <c:strCache>
                <c:ptCount val="1"/>
                <c:pt idx="0">
                  <c:v>Republicans</c:v>
                </c:pt>
              </c:strCache>
            </c:strRef>
          </c:tx>
          <c:spPr>
            <a:solidFill>
              <a:schemeClr val="accent2"/>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Oppose</c:v>
                </c:pt>
              </c:strCache>
            </c:strRef>
          </c:cat>
          <c:val>
            <c:numRef>
              <c:f>Sheet1!$B$4</c:f>
              <c:numCache>
                <c:formatCode>0%</c:formatCode>
                <c:ptCount val="1"/>
                <c:pt idx="0">
                  <c:v>0.75</c:v>
                </c:pt>
              </c:numCache>
            </c:numRef>
          </c:val>
          <c:extLst>
            <c:ext xmlns:c16="http://schemas.microsoft.com/office/drawing/2014/chart" uri="{C3380CC4-5D6E-409C-BE32-E72D297353CC}">
              <c16:uniqueId val="{00000002-DDBC-4844-98C0-0B34B40F8B7F}"/>
            </c:ext>
          </c:extLst>
        </c:ser>
        <c:ser>
          <c:idx val="3"/>
          <c:order val="3"/>
          <c:tx>
            <c:strRef>
              <c:f>Sheet1!$A$5</c:f>
              <c:strCache>
                <c:ptCount val="1"/>
                <c:pt idx="0">
                  <c:v>Independents</c:v>
                </c:pt>
              </c:strCache>
            </c:strRef>
          </c:tx>
          <c:spPr>
            <a:solidFill>
              <a:schemeClr val="bg1">
                <a:lumMod val="50000"/>
              </a:scheme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Oppose</c:v>
                </c:pt>
              </c:strCache>
            </c:strRef>
          </c:cat>
          <c:val>
            <c:numRef>
              <c:f>Sheet1!$B$5</c:f>
              <c:numCache>
                <c:formatCode>0%</c:formatCode>
                <c:ptCount val="1"/>
                <c:pt idx="0">
                  <c:v>0.76</c:v>
                </c:pt>
              </c:numCache>
            </c:numRef>
          </c:val>
          <c:extLst>
            <c:ext xmlns:c16="http://schemas.microsoft.com/office/drawing/2014/chart" uri="{C3380CC4-5D6E-409C-BE32-E72D297353CC}">
              <c16:uniqueId val="{00000000-6867-42E5-98E3-E9D2ED7922C2}"/>
            </c:ext>
          </c:extLst>
        </c:ser>
        <c:ser>
          <c:idx val="4"/>
          <c:order val="4"/>
          <c:tx>
            <c:strRef>
              <c:f>Sheet1!$A$6</c:f>
              <c:strCache>
                <c:ptCount val="1"/>
                <c:pt idx="0">
                  <c:v>Tea Party</c:v>
                </c:pt>
              </c:strCache>
            </c:strRef>
          </c:tx>
          <c:spPr>
            <a:solidFill>
              <a:schemeClr val="accent6"/>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Oppose</c:v>
                </c:pt>
              </c:strCache>
            </c:strRef>
          </c:cat>
          <c:val>
            <c:numRef>
              <c:f>Sheet1!$B$6</c:f>
              <c:numCache>
                <c:formatCode>0%</c:formatCode>
                <c:ptCount val="1"/>
                <c:pt idx="0">
                  <c:v>0.65</c:v>
                </c:pt>
              </c:numCache>
            </c:numRef>
          </c:val>
          <c:extLst>
            <c:ext xmlns:c16="http://schemas.microsoft.com/office/drawing/2014/chart" uri="{C3380CC4-5D6E-409C-BE32-E72D297353CC}">
              <c16:uniqueId val="{00000001-6867-42E5-98E3-E9D2ED7922C2}"/>
            </c:ext>
          </c:extLst>
        </c:ser>
        <c:ser>
          <c:idx val="5"/>
          <c:order val="5"/>
          <c:tx>
            <c:strRef>
              <c:f>Sheet1!$A$7</c:f>
              <c:strCache>
                <c:ptCount val="1"/>
                <c:pt idx="0">
                  <c:v>Trump Approval</c:v>
                </c:pt>
              </c:strCache>
            </c:strRef>
          </c:tx>
          <c:spPr>
            <a:solidFill>
              <a:schemeClr val="accent4"/>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Oppose</c:v>
                </c:pt>
              </c:strCache>
            </c:strRef>
          </c:cat>
          <c:val>
            <c:numRef>
              <c:f>Sheet1!$B$7</c:f>
              <c:numCache>
                <c:formatCode>0%</c:formatCode>
                <c:ptCount val="1"/>
                <c:pt idx="0">
                  <c:v>0.72</c:v>
                </c:pt>
              </c:numCache>
            </c:numRef>
          </c:val>
          <c:extLst>
            <c:ext xmlns:c16="http://schemas.microsoft.com/office/drawing/2014/chart" uri="{C3380CC4-5D6E-409C-BE32-E72D297353CC}">
              <c16:uniqueId val="{00000002-6867-42E5-98E3-E9D2ED7922C2}"/>
            </c:ext>
          </c:extLst>
        </c:ser>
        <c:dLbls>
          <c:dLblPos val="outEnd"/>
          <c:showLegendKey val="0"/>
          <c:showVal val="1"/>
          <c:showCatName val="0"/>
          <c:showSerName val="0"/>
          <c:showPercent val="0"/>
          <c:showBubbleSize val="0"/>
        </c:dLbls>
        <c:gapWidth val="219"/>
        <c:overlap val="-27"/>
        <c:axId val="222483952"/>
        <c:axId val="222484344"/>
      </c:barChart>
      <c:catAx>
        <c:axId val="222483952"/>
        <c:scaling>
          <c:orientation val="minMax"/>
        </c:scaling>
        <c:delete val="1"/>
        <c:axPos val="b"/>
        <c:numFmt formatCode="General" sourceLinked="1"/>
        <c:majorTickMark val="none"/>
        <c:minorTickMark val="none"/>
        <c:tickLblPos val="nextTo"/>
        <c:crossAx val="222484344"/>
        <c:crosses val="autoZero"/>
        <c:auto val="1"/>
        <c:lblAlgn val="ctr"/>
        <c:lblOffset val="100"/>
        <c:noMultiLvlLbl val="0"/>
      </c:catAx>
      <c:valAx>
        <c:axId val="222484344"/>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a:pPr>
                <a:r>
                  <a:rPr lang="en-US" dirty="0" smtClean="0"/>
                  <a:t>%</a:t>
                </a:r>
                <a:r>
                  <a:rPr lang="en-US" baseline="0" dirty="0" smtClean="0"/>
                  <a:t> Oppose</a:t>
                </a:r>
                <a:endParaRPr lang="en-US" dirty="0"/>
              </a:p>
            </c:rich>
          </c:tx>
          <c:overlay val="0"/>
        </c:title>
        <c:numFmt formatCode="0%" sourceLinked="1"/>
        <c:majorTickMark val="none"/>
        <c:minorTickMark val="none"/>
        <c:tickLblPos val="nextTo"/>
        <c:spPr>
          <a:noFill/>
          <a:ln>
            <a:noFill/>
          </a:ln>
          <a:effectLst/>
        </c:spPr>
        <c:txPr>
          <a:bodyPr rot="-60000000" vert="horz"/>
          <a:lstStyle/>
          <a:p>
            <a:pPr>
              <a:defRPr sz="1400"/>
            </a:pPr>
            <a:endParaRPr lang="en-US"/>
          </a:p>
        </c:txPr>
        <c:crossAx val="222483952"/>
        <c:crosses val="autoZero"/>
        <c:crossBetween val="between"/>
        <c:majorUnit val="0.2"/>
      </c:valAx>
      <c:spPr>
        <a:noFill/>
        <a:ln>
          <a:noFill/>
        </a:ln>
        <a:effectLst/>
      </c:spPr>
    </c:plotArea>
    <c:legend>
      <c:legendPos val="b"/>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Total</c:v>
                </c:pt>
              </c:strCache>
            </c:strRef>
          </c:tx>
          <c:spPr>
            <a:solidFill>
              <a:schemeClr val="tx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Support</c:v>
                </c:pt>
              </c:strCache>
            </c:strRef>
          </c:cat>
          <c:val>
            <c:numRef>
              <c:f>Sheet1!$B$2</c:f>
              <c:numCache>
                <c:formatCode>0%</c:formatCode>
                <c:ptCount val="1"/>
                <c:pt idx="0">
                  <c:v>0.79</c:v>
                </c:pt>
              </c:numCache>
            </c:numRef>
          </c:val>
          <c:extLst>
            <c:ext xmlns:c16="http://schemas.microsoft.com/office/drawing/2014/chart" uri="{C3380CC4-5D6E-409C-BE32-E72D297353CC}">
              <c16:uniqueId val="{00000000-DDBC-4844-98C0-0B34B40F8B7F}"/>
            </c:ext>
          </c:extLst>
        </c:ser>
        <c:ser>
          <c:idx val="1"/>
          <c:order val="1"/>
          <c:tx>
            <c:strRef>
              <c:f>Sheet1!$A$3</c:f>
              <c:strCache>
                <c:ptCount val="1"/>
                <c:pt idx="0">
                  <c:v>Democrats</c:v>
                </c:pt>
              </c:strCache>
            </c:strRef>
          </c:tx>
          <c:spPr>
            <a:solidFill>
              <a:schemeClr val="accent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Support</c:v>
                </c:pt>
              </c:strCache>
            </c:strRef>
          </c:cat>
          <c:val>
            <c:numRef>
              <c:f>Sheet1!$B$3</c:f>
              <c:numCache>
                <c:formatCode>0%</c:formatCode>
                <c:ptCount val="1"/>
                <c:pt idx="0">
                  <c:v>0.92</c:v>
                </c:pt>
              </c:numCache>
            </c:numRef>
          </c:val>
          <c:extLst>
            <c:ext xmlns:c16="http://schemas.microsoft.com/office/drawing/2014/chart" uri="{C3380CC4-5D6E-409C-BE32-E72D297353CC}">
              <c16:uniqueId val="{00000001-DDBC-4844-98C0-0B34B40F8B7F}"/>
            </c:ext>
          </c:extLst>
        </c:ser>
        <c:ser>
          <c:idx val="2"/>
          <c:order val="2"/>
          <c:tx>
            <c:strRef>
              <c:f>Sheet1!$A$4</c:f>
              <c:strCache>
                <c:ptCount val="1"/>
                <c:pt idx="0">
                  <c:v>Republicans</c:v>
                </c:pt>
              </c:strCache>
            </c:strRef>
          </c:tx>
          <c:spPr>
            <a:solidFill>
              <a:schemeClr val="accent2"/>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Support</c:v>
                </c:pt>
              </c:strCache>
            </c:strRef>
          </c:cat>
          <c:val>
            <c:numRef>
              <c:f>Sheet1!$B$4</c:f>
              <c:numCache>
                <c:formatCode>0%</c:formatCode>
                <c:ptCount val="1"/>
                <c:pt idx="0">
                  <c:v>0.74</c:v>
                </c:pt>
              </c:numCache>
            </c:numRef>
          </c:val>
          <c:extLst>
            <c:ext xmlns:c16="http://schemas.microsoft.com/office/drawing/2014/chart" uri="{C3380CC4-5D6E-409C-BE32-E72D297353CC}">
              <c16:uniqueId val="{00000002-DDBC-4844-98C0-0B34B40F8B7F}"/>
            </c:ext>
          </c:extLst>
        </c:ser>
        <c:ser>
          <c:idx val="3"/>
          <c:order val="3"/>
          <c:tx>
            <c:strRef>
              <c:f>Sheet1!$A$5</c:f>
              <c:strCache>
                <c:ptCount val="1"/>
                <c:pt idx="0">
                  <c:v>Independents</c:v>
                </c:pt>
              </c:strCache>
            </c:strRef>
          </c:tx>
          <c:spPr>
            <a:solidFill>
              <a:schemeClr val="bg1">
                <a:lumMod val="50000"/>
              </a:scheme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Support</c:v>
                </c:pt>
              </c:strCache>
            </c:strRef>
          </c:cat>
          <c:val>
            <c:numRef>
              <c:f>Sheet1!$B$5</c:f>
              <c:numCache>
                <c:formatCode>0%</c:formatCode>
                <c:ptCount val="1"/>
                <c:pt idx="0">
                  <c:v>0.79</c:v>
                </c:pt>
              </c:numCache>
            </c:numRef>
          </c:val>
          <c:extLst>
            <c:ext xmlns:c16="http://schemas.microsoft.com/office/drawing/2014/chart" uri="{C3380CC4-5D6E-409C-BE32-E72D297353CC}">
              <c16:uniqueId val="{00000000-6867-42E5-98E3-E9D2ED7922C2}"/>
            </c:ext>
          </c:extLst>
        </c:ser>
        <c:ser>
          <c:idx val="4"/>
          <c:order val="4"/>
          <c:tx>
            <c:strRef>
              <c:f>Sheet1!$A$6</c:f>
              <c:strCache>
                <c:ptCount val="1"/>
                <c:pt idx="0">
                  <c:v>Tea Party</c:v>
                </c:pt>
              </c:strCache>
            </c:strRef>
          </c:tx>
          <c:spPr>
            <a:solidFill>
              <a:schemeClr val="accent6"/>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Support</c:v>
                </c:pt>
              </c:strCache>
            </c:strRef>
          </c:cat>
          <c:val>
            <c:numRef>
              <c:f>Sheet1!$B$6</c:f>
              <c:numCache>
                <c:formatCode>0%</c:formatCode>
                <c:ptCount val="1"/>
                <c:pt idx="0">
                  <c:v>0.67</c:v>
                </c:pt>
              </c:numCache>
            </c:numRef>
          </c:val>
          <c:extLst>
            <c:ext xmlns:c16="http://schemas.microsoft.com/office/drawing/2014/chart" uri="{C3380CC4-5D6E-409C-BE32-E72D297353CC}">
              <c16:uniqueId val="{00000001-6867-42E5-98E3-E9D2ED7922C2}"/>
            </c:ext>
          </c:extLst>
        </c:ser>
        <c:ser>
          <c:idx val="5"/>
          <c:order val="5"/>
          <c:tx>
            <c:strRef>
              <c:f>Sheet1!$A$7</c:f>
              <c:strCache>
                <c:ptCount val="1"/>
                <c:pt idx="0">
                  <c:v>Trump Approval</c:v>
                </c:pt>
              </c:strCache>
            </c:strRef>
          </c:tx>
          <c:spPr>
            <a:solidFill>
              <a:schemeClr val="accent4"/>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Support</c:v>
                </c:pt>
              </c:strCache>
            </c:strRef>
          </c:cat>
          <c:val>
            <c:numRef>
              <c:f>Sheet1!$B$7</c:f>
              <c:numCache>
                <c:formatCode>0%</c:formatCode>
                <c:ptCount val="1"/>
                <c:pt idx="0">
                  <c:v>0.71</c:v>
                </c:pt>
              </c:numCache>
            </c:numRef>
          </c:val>
          <c:extLst>
            <c:ext xmlns:c16="http://schemas.microsoft.com/office/drawing/2014/chart" uri="{C3380CC4-5D6E-409C-BE32-E72D297353CC}">
              <c16:uniqueId val="{00000002-6867-42E5-98E3-E9D2ED7922C2}"/>
            </c:ext>
          </c:extLst>
        </c:ser>
        <c:dLbls>
          <c:dLblPos val="outEnd"/>
          <c:showLegendKey val="0"/>
          <c:showVal val="1"/>
          <c:showCatName val="0"/>
          <c:showSerName val="0"/>
          <c:showPercent val="0"/>
          <c:showBubbleSize val="0"/>
        </c:dLbls>
        <c:gapWidth val="219"/>
        <c:overlap val="-27"/>
        <c:axId val="344566136"/>
        <c:axId val="344566528"/>
      </c:barChart>
      <c:catAx>
        <c:axId val="344566136"/>
        <c:scaling>
          <c:orientation val="minMax"/>
        </c:scaling>
        <c:delete val="1"/>
        <c:axPos val="b"/>
        <c:numFmt formatCode="General" sourceLinked="1"/>
        <c:majorTickMark val="none"/>
        <c:minorTickMark val="none"/>
        <c:tickLblPos val="nextTo"/>
        <c:crossAx val="344566528"/>
        <c:crosses val="autoZero"/>
        <c:auto val="1"/>
        <c:lblAlgn val="ctr"/>
        <c:lblOffset val="100"/>
        <c:noMultiLvlLbl val="0"/>
      </c:catAx>
      <c:valAx>
        <c:axId val="344566528"/>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a:pPr>
                <a:r>
                  <a:rPr lang="en-US" dirty="0" smtClean="0"/>
                  <a:t>%</a:t>
                </a:r>
                <a:r>
                  <a:rPr lang="en-US" baseline="0" dirty="0" smtClean="0"/>
                  <a:t> Support</a:t>
                </a:r>
                <a:endParaRPr lang="en-US" dirty="0"/>
              </a:p>
            </c:rich>
          </c:tx>
          <c:overlay val="0"/>
        </c:title>
        <c:numFmt formatCode="0%" sourceLinked="1"/>
        <c:majorTickMark val="none"/>
        <c:minorTickMark val="none"/>
        <c:tickLblPos val="nextTo"/>
        <c:spPr>
          <a:noFill/>
          <a:ln>
            <a:noFill/>
          </a:ln>
          <a:effectLst/>
        </c:spPr>
        <c:txPr>
          <a:bodyPr rot="-60000000" vert="horz"/>
          <a:lstStyle/>
          <a:p>
            <a:pPr>
              <a:defRPr sz="1400"/>
            </a:pPr>
            <a:endParaRPr lang="en-US"/>
          </a:p>
        </c:txPr>
        <c:crossAx val="344566136"/>
        <c:crosses val="autoZero"/>
        <c:crossBetween val="between"/>
        <c:majorUnit val="0.2"/>
      </c:valAx>
      <c:spPr>
        <a:noFill/>
        <a:ln>
          <a:noFill/>
        </a:ln>
        <a:effectLst/>
      </c:spPr>
    </c:plotArea>
    <c:legend>
      <c:legendPos val="b"/>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Total</c:v>
                </c:pt>
              </c:strCache>
            </c:strRef>
          </c:tx>
          <c:spPr>
            <a:solidFill>
              <a:schemeClr val="tx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Support</c:v>
                </c:pt>
              </c:strCache>
            </c:strRef>
          </c:cat>
          <c:val>
            <c:numRef>
              <c:f>Sheet1!$B$2</c:f>
              <c:numCache>
                <c:formatCode>0%</c:formatCode>
                <c:ptCount val="1"/>
                <c:pt idx="0">
                  <c:v>0.78</c:v>
                </c:pt>
              </c:numCache>
            </c:numRef>
          </c:val>
          <c:extLst>
            <c:ext xmlns:c16="http://schemas.microsoft.com/office/drawing/2014/chart" uri="{C3380CC4-5D6E-409C-BE32-E72D297353CC}">
              <c16:uniqueId val="{00000000-DDBC-4844-98C0-0B34B40F8B7F}"/>
            </c:ext>
          </c:extLst>
        </c:ser>
        <c:ser>
          <c:idx val="1"/>
          <c:order val="1"/>
          <c:tx>
            <c:strRef>
              <c:f>Sheet1!$A$3</c:f>
              <c:strCache>
                <c:ptCount val="1"/>
                <c:pt idx="0">
                  <c:v>Democrats</c:v>
                </c:pt>
              </c:strCache>
            </c:strRef>
          </c:tx>
          <c:spPr>
            <a:solidFill>
              <a:schemeClr val="accent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Support</c:v>
                </c:pt>
              </c:strCache>
            </c:strRef>
          </c:cat>
          <c:val>
            <c:numRef>
              <c:f>Sheet1!$B$3</c:f>
              <c:numCache>
                <c:formatCode>0%</c:formatCode>
                <c:ptCount val="1"/>
                <c:pt idx="0">
                  <c:v>0.86</c:v>
                </c:pt>
              </c:numCache>
            </c:numRef>
          </c:val>
          <c:extLst>
            <c:ext xmlns:c16="http://schemas.microsoft.com/office/drawing/2014/chart" uri="{C3380CC4-5D6E-409C-BE32-E72D297353CC}">
              <c16:uniqueId val="{00000001-DDBC-4844-98C0-0B34B40F8B7F}"/>
            </c:ext>
          </c:extLst>
        </c:ser>
        <c:ser>
          <c:idx val="2"/>
          <c:order val="2"/>
          <c:tx>
            <c:strRef>
              <c:f>Sheet1!$A$4</c:f>
              <c:strCache>
                <c:ptCount val="1"/>
                <c:pt idx="0">
                  <c:v>Republicans</c:v>
                </c:pt>
              </c:strCache>
            </c:strRef>
          </c:tx>
          <c:spPr>
            <a:solidFill>
              <a:schemeClr val="accent2"/>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Support</c:v>
                </c:pt>
              </c:strCache>
            </c:strRef>
          </c:cat>
          <c:val>
            <c:numRef>
              <c:f>Sheet1!$B$4</c:f>
              <c:numCache>
                <c:formatCode>0%</c:formatCode>
                <c:ptCount val="1"/>
                <c:pt idx="0">
                  <c:v>0.74</c:v>
                </c:pt>
              </c:numCache>
            </c:numRef>
          </c:val>
          <c:extLst>
            <c:ext xmlns:c16="http://schemas.microsoft.com/office/drawing/2014/chart" uri="{C3380CC4-5D6E-409C-BE32-E72D297353CC}">
              <c16:uniqueId val="{00000002-DDBC-4844-98C0-0B34B40F8B7F}"/>
            </c:ext>
          </c:extLst>
        </c:ser>
        <c:ser>
          <c:idx val="3"/>
          <c:order val="3"/>
          <c:tx>
            <c:strRef>
              <c:f>Sheet1!$A$5</c:f>
              <c:strCache>
                <c:ptCount val="1"/>
                <c:pt idx="0">
                  <c:v>Independents</c:v>
                </c:pt>
              </c:strCache>
            </c:strRef>
          </c:tx>
          <c:spPr>
            <a:solidFill>
              <a:schemeClr val="bg1">
                <a:lumMod val="50000"/>
              </a:scheme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Support</c:v>
                </c:pt>
              </c:strCache>
            </c:strRef>
          </c:cat>
          <c:val>
            <c:numRef>
              <c:f>Sheet1!$B$5</c:f>
              <c:numCache>
                <c:formatCode>0%</c:formatCode>
                <c:ptCount val="1"/>
                <c:pt idx="0">
                  <c:v>0.77</c:v>
                </c:pt>
              </c:numCache>
            </c:numRef>
          </c:val>
          <c:extLst>
            <c:ext xmlns:c16="http://schemas.microsoft.com/office/drawing/2014/chart" uri="{C3380CC4-5D6E-409C-BE32-E72D297353CC}">
              <c16:uniqueId val="{00000000-6867-42E5-98E3-E9D2ED7922C2}"/>
            </c:ext>
          </c:extLst>
        </c:ser>
        <c:ser>
          <c:idx val="4"/>
          <c:order val="4"/>
          <c:tx>
            <c:strRef>
              <c:f>Sheet1!$A$6</c:f>
              <c:strCache>
                <c:ptCount val="1"/>
                <c:pt idx="0">
                  <c:v>Tea Party</c:v>
                </c:pt>
              </c:strCache>
            </c:strRef>
          </c:tx>
          <c:spPr>
            <a:solidFill>
              <a:schemeClr val="accent6"/>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Support</c:v>
                </c:pt>
              </c:strCache>
            </c:strRef>
          </c:cat>
          <c:val>
            <c:numRef>
              <c:f>Sheet1!$B$6</c:f>
              <c:numCache>
                <c:formatCode>0%</c:formatCode>
                <c:ptCount val="1"/>
                <c:pt idx="0">
                  <c:v>0.72</c:v>
                </c:pt>
              </c:numCache>
            </c:numRef>
          </c:val>
          <c:extLst>
            <c:ext xmlns:c16="http://schemas.microsoft.com/office/drawing/2014/chart" uri="{C3380CC4-5D6E-409C-BE32-E72D297353CC}">
              <c16:uniqueId val="{00000001-6867-42E5-98E3-E9D2ED7922C2}"/>
            </c:ext>
          </c:extLst>
        </c:ser>
        <c:ser>
          <c:idx val="5"/>
          <c:order val="5"/>
          <c:tx>
            <c:strRef>
              <c:f>Sheet1!$A$7</c:f>
              <c:strCache>
                <c:ptCount val="1"/>
                <c:pt idx="0">
                  <c:v>Trump Approval</c:v>
                </c:pt>
              </c:strCache>
            </c:strRef>
          </c:tx>
          <c:spPr>
            <a:solidFill>
              <a:schemeClr val="accent4"/>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Support</c:v>
                </c:pt>
              </c:strCache>
            </c:strRef>
          </c:cat>
          <c:val>
            <c:numRef>
              <c:f>Sheet1!$B$7</c:f>
              <c:numCache>
                <c:formatCode>0%</c:formatCode>
                <c:ptCount val="1"/>
                <c:pt idx="0">
                  <c:v>0.72</c:v>
                </c:pt>
              </c:numCache>
            </c:numRef>
          </c:val>
          <c:extLst>
            <c:ext xmlns:c16="http://schemas.microsoft.com/office/drawing/2014/chart" uri="{C3380CC4-5D6E-409C-BE32-E72D297353CC}">
              <c16:uniqueId val="{00000002-6867-42E5-98E3-E9D2ED7922C2}"/>
            </c:ext>
          </c:extLst>
        </c:ser>
        <c:dLbls>
          <c:dLblPos val="outEnd"/>
          <c:showLegendKey val="0"/>
          <c:showVal val="1"/>
          <c:showCatName val="0"/>
          <c:showSerName val="0"/>
          <c:showPercent val="0"/>
          <c:showBubbleSize val="0"/>
        </c:dLbls>
        <c:gapWidth val="219"/>
        <c:overlap val="-27"/>
        <c:axId val="350646488"/>
        <c:axId val="350646880"/>
      </c:barChart>
      <c:catAx>
        <c:axId val="350646488"/>
        <c:scaling>
          <c:orientation val="minMax"/>
        </c:scaling>
        <c:delete val="1"/>
        <c:axPos val="b"/>
        <c:numFmt formatCode="General" sourceLinked="1"/>
        <c:majorTickMark val="none"/>
        <c:minorTickMark val="none"/>
        <c:tickLblPos val="nextTo"/>
        <c:crossAx val="350646880"/>
        <c:crosses val="autoZero"/>
        <c:auto val="1"/>
        <c:lblAlgn val="ctr"/>
        <c:lblOffset val="100"/>
        <c:noMultiLvlLbl val="0"/>
      </c:catAx>
      <c:valAx>
        <c:axId val="350646880"/>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a:lstStyle/>
              <a:p>
                <a:pPr>
                  <a:defRPr/>
                </a:pPr>
                <a:r>
                  <a:rPr lang="en-US" dirty="0" smtClean="0"/>
                  <a:t>%</a:t>
                </a:r>
                <a:r>
                  <a:rPr lang="en-US" baseline="0" dirty="0" smtClean="0"/>
                  <a:t> Support</a:t>
                </a:r>
                <a:endParaRPr lang="en-US" dirty="0"/>
              </a:p>
            </c:rich>
          </c:tx>
          <c:overlay val="0"/>
        </c:title>
        <c:numFmt formatCode="0%" sourceLinked="1"/>
        <c:majorTickMark val="none"/>
        <c:minorTickMark val="none"/>
        <c:tickLblPos val="nextTo"/>
        <c:spPr>
          <a:noFill/>
          <a:ln>
            <a:noFill/>
          </a:ln>
          <a:effectLst/>
        </c:spPr>
        <c:txPr>
          <a:bodyPr rot="-60000000" vert="horz"/>
          <a:lstStyle/>
          <a:p>
            <a:pPr>
              <a:defRPr sz="1400"/>
            </a:pPr>
            <a:endParaRPr lang="en-US"/>
          </a:p>
        </c:txPr>
        <c:crossAx val="350646488"/>
        <c:crosses val="autoZero"/>
        <c:crossBetween val="between"/>
        <c:majorUnit val="0.2"/>
      </c:valAx>
      <c:spPr>
        <a:noFill/>
        <a:ln>
          <a:noFill/>
        </a:ln>
        <a:effectLst/>
      </c:spPr>
    </c:plotArea>
    <c:legend>
      <c:legendPos val="b"/>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Stay and apply for citizenship</c:v>
                </c:pt>
              </c:strCache>
            </c:strRef>
          </c:tx>
          <c:spPr>
            <a:ln w="44450" cap="rnd" cmpd="sng" algn="ctr">
              <a:solidFill>
                <a:schemeClr val="accent2">
                  <a:shade val="95000"/>
                  <a:satMod val="105000"/>
                </a:schemeClr>
              </a:solidFill>
              <a:prstDash val="solid"/>
              <a:round/>
            </a:ln>
            <a:effectLst/>
          </c:spPr>
          <c:marker>
            <c:symbol val="none"/>
          </c:marker>
          <c:dLbls>
            <c:dLbl>
              <c:idx val="0"/>
              <c:layout>
                <c:manualLayout>
                  <c:x val="-4.8977351935122503E-2"/>
                  <c:y val="4.3960712994151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B04-431D-ABD8-00C4E1146E40}"/>
                </c:ext>
              </c:extLst>
            </c:dLbl>
            <c:dLbl>
              <c:idx val="1"/>
              <c:layout>
                <c:manualLayout>
                  <c:x val="-6.0737176996367203E-3"/>
                  <c:y val="-5.41880881216224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B04-431D-ABD8-00C4E1146E40}"/>
                </c:ext>
              </c:extLst>
            </c:dLbl>
            <c:dLbl>
              <c:idx val="2"/>
              <c:layout>
                <c:manualLayout>
                  <c:x val="-1.32889691367374E-2"/>
                  <c:y val="-7.32991177026342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B04-431D-ABD8-00C4E1146E40}"/>
                </c:ext>
              </c:extLst>
            </c:dLbl>
            <c:dLbl>
              <c:idx val="3"/>
              <c:layout>
                <c:manualLayout>
                  <c:x val="-6.8685211457428803E-3"/>
                  <c:y val="-5.86768663410743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B04-431D-ABD8-00C4E1146E4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prstDash val="solid"/>
                      <a:round/>
                    </a:ln>
                    <a:effectLst/>
                  </c:spPr>
                </c15:leaderLines>
              </c:ext>
            </c:extLst>
          </c:dLbls>
          <c:cat>
            <c:strRef>
              <c:f>Sheet1!$A$2:$A$6</c:f>
              <c:strCache>
                <c:ptCount val="5"/>
                <c:pt idx="0">
                  <c:v>December 2012</c:v>
                </c:pt>
                <c:pt idx="1">
                  <c:v>May 2013 </c:v>
                </c:pt>
                <c:pt idx="2">
                  <c:v>May 2014</c:v>
                </c:pt>
                <c:pt idx="3">
                  <c:v>November 2016</c:v>
                </c:pt>
                <c:pt idx="4">
                  <c:v>May 2017</c:v>
                </c:pt>
              </c:strCache>
            </c:strRef>
          </c:cat>
          <c:val>
            <c:numRef>
              <c:f>Sheet1!$B$2:$B$6</c:f>
              <c:numCache>
                <c:formatCode>0%</c:formatCode>
                <c:ptCount val="5"/>
                <c:pt idx="0">
                  <c:v>0.48</c:v>
                </c:pt>
                <c:pt idx="1">
                  <c:v>0.44</c:v>
                </c:pt>
                <c:pt idx="2">
                  <c:v>0.47</c:v>
                </c:pt>
                <c:pt idx="3">
                  <c:v>0.51</c:v>
                </c:pt>
                <c:pt idx="4">
                  <c:v>0.56000000000000005</c:v>
                </c:pt>
              </c:numCache>
            </c:numRef>
          </c:val>
          <c:smooth val="0"/>
          <c:extLst>
            <c:ext xmlns:c16="http://schemas.microsoft.com/office/drawing/2014/chart" uri="{C3380CC4-5D6E-409C-BE32-E72D297353CC}">
              <c16:uniqueId val="{00000004-EB04-431D-ABD8-00C4E1146E40}"/>
            </c:ext>
          </c:extLst>
        </c:ser>
        <c:ser>
          <c:idx val="1"/>
          <c:order val="1"/>
          <c:tx>
            <c:strRef>
              <c:f>Sheet1!$C$1</c:f>
              <c:strCache>
                <c:ptCount val="1"/>
                <c:pt idx="0">
                  <c:v>Stay as temporary guest workers</c:v>
                </c:pt>
              </c:strCache>
            </c:strRef>
          </c:tx>
          <c:spPr>
            <a:ln w="44450" cap="rnd" cmpd="sng" algn="ctr">
              <a:solidFill>
                <a:schemeClr val="accent4">
                  <a:shade val="95000"/>
                  <a:satMod val="105000"/>
                </a:schemeClr>
              </a:solidFill>
              <a:prstDash val="solid"/>
              <a:round/>
            </a:ln>
            <a:effectLst/>
          </c:spPr>
          <c:marker>
            <c:symbol val="none"/>
          </c:marker>
          <c:dLbls>
            <c:dLbl>
              <c:idx val="0"/>
              <c:layout>
                <c:manualLayout>
                  <c:x val="-5.1625584195254197E-2"/>
                  <c:y val="-2.08137723737948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B04-431D-ABD8-00C4E1146E40}"/>
                </c:ext>
              </c:extLst>
            </c:dLbl>
            <c:dLbl>
              <c:idx val="1"/>
              <c:layout>
                <c:manualLayout>
                  <c:x val="1.51839953515454E-3"/>
                  <c:y val="4.00538496750637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B04-431D-ABD8-00C4E1146E40}"/>
                </c:ext>
              </c:extLst>
            </c:dLbl>
            <c:dLbl>
              <c:idx val="2"/>
              <c:layout>
                <c:manualLayout>
                  <c:x val="-1.51839953515454E-3"/>
                  <c:y val="3.92546700812603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B04-431D-ABD8-00C4E1146E40}"/>
                </c:ext>
              </c:extLst>
            </c:dLbl>
            <c:dLbl>
              <c:idx val="3"/>
              <c:layout>
                <c:manualLayout>
                  <c:x val="1.00737146413451E-16"/>
                  <c:y val="4.74683544303797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665-4320-BD02-CD4A0473102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prstDash val="solid"/>
                      <a:round/>
                    </a:ln>
                    <a:effectLst/>
                  </c:spPr>
                </c15:leaderLines>
              </c:ext>
            </c:extLst>
          </c:dLbls>
          <c:cat>
            <c:strRef>
              <c:f>Sheet1!$A$2:$A$6</c:f>
              <c:strCache>
                <c:ptCount val="5"/>
                <c:pt idx="0">
                  <c:v>December 2012</c:v>
                </c:pt>
                <c:pt idx="1">
                  <c:v>May 2013 </c:v>
                </c:pt>
                <c:pt idx="2">
                  <c:v>May 2014</c:v>
                </c:pt>
                <c:pt idx="3">
                  <c:v>November 2016</c:v>
                </c:pt>
                <c:pt idx="4">
                  <c:v>May 2017</c:v>
                </c:pt>
              </c:strCache>
            </c:strRef>
          </c:cat>
          <c:val>
            <c:numRef>
              <c:f>Sheet1!$C$2:$C$6</c:f>
              <c:numCache>
                <c:formatCode>0%</c:formatCode>
                <c:ptCount val="5"/>
                <c:pt idx="0">
                  <c:v>0.15</c:v>
                </c:pt>
                <c:pt idx="1">
                  <c:v>0.2</c:v>
                </c:pt>
                <c:pt idx="2">
                  <c:v>0.21</c:v>
                </c:pt>
                <c:pt idx="3">
                  <c:v>0.18</c:v>
                </c:pt>
                <c:pt idx="4">
                  <c:v>0.2</c:v>
                </c:pt>
              </c:numCache>
            </c:numRef>
          </c:val>
          <c:smooth val="0"/>
          <c:extLst>
            <c:ext xmlns:c16="http://schemas.microsoft.com/office/drawing/2014/chart" uri="{C3380CC4-5D6E-409C-BE32-E72D297353CC}">
              <c16:uniqueId val="{00000008-EB04-431D-ABD8-00C4E1146E40}"/>
            </c:ext>
          </c:extLst>
        </c:ser>
        <c:ser>
          <c:idx val="2"/>
          <c:order val="2"/>
          <c:tx>
            <c:strRef>
              <c:f>Sheet1!$D$1</c:f>
              <c:strCache>
                <c:ptCount val="1"/>
                <c:pt idx="0">
                  <c:v>Required to leave the U.S.</c:v>
                </c:pt>
              </c:strCache>
            </c:strRef>
          </c:tx>
          <c:spPr>
            <a:ln w="44450" cap="rnd" cmpd="sng" algn="ctr">
              <a:solidFill>
                <a:schemeClr val="accent6">
                  <a:shade val="95000"/>
                  <a:satMod val="105000"/>
                </a:schemeClr>
              </a:solidFill>
              <a:prstDash val="solid"/>
              <a:round/>
            </a:ln>
            <a:effectLst/>
          </c:spPr>
          <c:marker>
            <c:symbol val="none"/>
          </c:marker>
          <c:dLbls>
            <c:dLbl>
              <c:idx val="0"/>
              <c:layout>
                <c:manualLayout>
                  <c:x val="-5.0107184660099703E-2"/>
                  <c:y val="-9.05258818094429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B04-431D-ABD8-00C4E1146E40}"/>
                </c:ext>
              </c:extLst>
            </c:dLbl>
            <c:dLbl>
              <c:idx val="1"/>
              <c:layout>
                <c:manualLayout>
                  <c:x val="-9.1105167699456705E-3"/>
                  <c:y val="5.11806240279951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B04-431D-ABD8-00C4E1146E40}"/>
                </c:ext>
              </c:extLst>
            </c:dLbl>
            <c:dLbl>
              <c:idx val="2"/>
              <c:layout>
                <c:manualLayout>
                  <c:x val="0"/>
                  <c:y val="-3.62350800750095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B04-431D-ABD8-00C4E1146E40}"/>
                </c:ext>
              </c:extLst>
            </c:dLbl>
            <c:dLbl>
              <c:idx val="3"/>
              <c:layout>
                <c:manualLayout>
                  <c:x val="-1.37370422914858E-3"/>
                  <c:y val="-3.88445629422905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EB04-431D-ABD8-00C4E1146E4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prstDash val="solid"/>
                      <a:round/>
                    </a:ln>
                    <a:effectLst/>
                  </c:spPr>
                </c15:leaderLines>
              </c:ext>
            </c:extLst>
          </c:dLbls>
          <c:cat>
            <c:strRef>
              <c:f>Sheet1!$A$2:$A$6</c:f>
              <c:strCache>
                <c:ptCount val="5"/>
                <c:pt idx="0">
                  <c:v>December 2012</c:v>
                </c:pt>
                <c:pt idx="1">
                  <c:v>May 2013 </c:v>
                </c:pt>
                <c:pt idx="2">
                  <c:v>May 2014</c:v>
                </c:pt>
                <c:pt idx="3">
                  <c:v>November 2016</c:v>
                </c:pt>
                <c:pt idx="4">
                  <c:v>May 2017</c:v>
                </c:pt>
              </c:strCache>
            </c:strRef>
          </c:cat>
          <c:val>
            <c:numRef>
              <c:f>Sheet1!$D$2:$D$6</c:f>
              <c:numCache>
                <c:formatCode>0%</c:formatCode>
                <c:ptCount val="5"/>
                <c:pt idx="0">
                  <c:v>0.32</c:v>
                </c:pt>
                <c:pt idx="1">
                  <c:v>0.31</c:v>
                </c:pt>
                <c:pt idx="2">
                  <c:v>0.28000000000000003</c:v>
                </c:pt>
                <c:pt idx="3">
                  <c:v>0.28000000000000003</c:v>
                </c:pt>
                <c:pt idx="4">
                  <c:v>0.23</c:v>
                </c:pt>
              </c:numCache>
            </c:numRef>
          </c:val>
          <c:smooth val="0"/>
          <c:extLst>
            <c:ext xmlns:c16="http://schemas.microsoft.com/office/drawing/2014/chart" uri="{C3380CC4-5D6E-409C-BE32-E72D297353CC}">
              <c16:uniqueId val="{0000000D-EB04-431D-ABD8-00C4E1146E40}"/>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prstDash val="solid"/>
              <a:round/>
            </a:ln>
            <a:effectLst/>
          </c:spPr>
        </c:dropLines>
        <c:smooth val="0"/>
        <c:axId val="350647272"/>
        <c:axId val="350647664"/>
      </c:lineChart>
      <c:catAx>
        <c:axId val="350647272"/>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Georgia" panose="02040502050405020303" pitchFamily="18" charset="0"/>
                <a:ea typeface="+mn-ea"/>
                <a:cs typeface="+mn-cs"/>
              </a:defRPr>
            </a:pPr>
            <a:endParaRPr lang="en-US"/>
          </a:p>
        </c:txPr>
        <c:crossAx val="350647664"/>
        <c:crosses val="autoZero"/>
        <c:auto val="1"/>
        <c:lblAlgn val="ctr"/>
        <c:lblOffset val="100"/>
        <c:noMultiLvlLbl val="0"/>
      </c:catAx>
      <c:valAx>
        <c:axId val="350647664"/>
        <c:scaling>
          <c:orientation val="minMax"/>
          <c:min val="0"/>
        </c:scaling>
        <c:delete val="0"/>
        <c:axPos val="l"/>
        <c:numFmt formatCode="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mn-cs"/>
              </a:defRPr>
            </a:pPr>
            <a:endParaRPr lang="en-US"/>
          </a:p>
        </c:txPr>
        <c:crossAx val="350647272"/>
        <c:crosses val="autoZero"/>
        <c:crossBetween val="between"/>
        <c:majorUnit val="0.2"/>
      </c:valAx>
      <c:spPr>
        <a:gradFill>
          <a:gsLst>
            <a:gs pos="100000">
              <a:schemeClr val="lt1">
                <a:lumMod val="95000"/>
              </a:schemeClr>
            </a:gs>
            <a:gs pos="0">
              <a:schemeClr val="lt1"/>
            </a:gs>
          </a:gsLst>
          <a:lin ang="5400000" scaled="0"/>
        </a:gradFill>
        <a:ln>
          <a:noFill/>
        </a:ln>
        <a:effectLst/>
      </c:spPr>
    </c:plotArea>
    <c:legend>
      <c:legendPos val="b"/>
      <c:layout>
        <c:manualLayout>
          <c:xMode val="edge"/>
          <c:yMode val="edge"/>
          <c:x val="1.5321572609722301E-2"/>
          <c:y val="0.80337032184047497"/>
          <c:w val="0.98350760196814302"/>
          <c:h val="0.12105792128874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Georgia" panose="02040502050405020303" pitchFamily="18" charset="0"/>
              <a:ea typeface="+mn-ea"/>
              <a:cs typeface="+mn-cs"/>
            </a:defRPr>
          </a:pPr>
          <a:endParaRPr lang="en-US"/>
        </a:p>
      </c:txPr>
    </c:legend>
    <c:plotVisOnly val="1"/>
    <c:dispBlanksAs val="gap"/>
    <c:showDLblsOverMax val="0"/>
  </c:chart>
  <c:spPr>
    <a:solidFill>
      <a:schemeClr val="lt1"/>
    </a:solidFill>
    <a:ln w="9525" cap="flat" cmpd="sng" algn="ctr">
      <a:noFill/>
      <a:prstDash val="solid"/>
    </a:ln>
    <a:effectLst/>
  </c:spPr>
  <c:txPr>
    <a:bodyPr/>
    <a:lstStyle/>
    <a:p>
      <a:pPr>
        <a:defRPr sz="1200">
          <a:latin typeface="Georgia" panose="02040502050405020303" pitchFamily="18"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Democrats</c:v>
                </c:pt>
              </c:strCache>
            </c:strRef>
          </c:tx>
          <c:spPr>
            <a:solidFill>
              <a:schemeClr val="accent1"/>
            </a:solidFill>
            <a:ln>
              <a:noFill/>
            </a:ln>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Stay and apply for citizenship</c:v>
                </c:pt>
                <c:pt idx="1">
                  <c:v>Stay as temporary guest workers</c:v>
                </c:pt>
                <c:pt idx="2">
                  <c:v>Required to leave the U.S.</c:v>
                </c:pt>
              </c:strCache>
            </c:strRef>
          </c:cat>
          <c:val>
            <c:numRef>
              <c:f>Sheet1!$B$2:$D$2</c:f>
              <c:numCache>
                <c:formatCode>0%</c:formatCode>
                <c:ptCount val="3"/>
                <c:pt idx="0">
                  <c:v>0.73</c:v>
                </c:pt>
                <c:pt idx="1">
                  <c:v>0.17</c:v>
                </c:pt>
                <c:pt idx="2">
                  <c:v>0.08</c:v>
                </c:pt>
              </c:numCache>
            </c:numRef>
          </c:val>
          <c:extLst>
            <c:ext xmlns:c16="http://schemas.microsoft.com/office/drawing/2014/chart" uri="{C3380CC4-5D6E-409C-BE32-E72D297353CC}">
              <c16:uniqueId val="{00000000-DDBC-4844-98C0-0B34B40F8B7F}"/>
            </c:ext>
          </c:extLst>
        </c:ser>
        <c:ser>
          <c:idx val="1"/>
          <c:order val="1"/>
          <c:tx>
            <c:strRef>
              <c:f>Sheet1!$A$3</c:f>
              <c:strCache>
                <c:ptCount val="1"/>
                <c:pt idx="0">
                  <c:v>Republicans</c:v>
                </c:pt>
              </c:strCache>
            </c:strRef>
          </c:tx>
          <c:spPr>
            <a:solidFill>
              <a:schemeClr val="accent2"/>
            </a:solidFill>
            <a:ln>
              <a:noFill/>
            </a:ln>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Stay and apply for citizenship</c:v>
                </c:pt>
                <c:pt idx="1">
                  <c:v>Stay as temporary guest workers</c:v>
                </c:pt>
                <c:pt idx="2">
                  <c:v>Required to leave the U.S.</c:v>
                </c:pt>
              </c:strCache>
            </c:strRef>
          </c:cat>
          <c:val>
            <c:numRef>
              <c:f>Sheet1!$B$3:$D$3</c:f>
              <c:numCache>
                <c:formatCode>0%</c:formatCode>
                <c:ptCount val="3"/>
                <c:pt idx="0">
                  <c:v>0.4</c:v>
                </c:pt>
                <c:pt idx="1">
                  <c:v>0.22</c:v>
                </c:pt>
                <c:pt idx="2">
                  <c:v>0.38</c:v>
                </c:pt>
              </c:numCache>
            </c:numRef>
          </c:val>
          <c:extLst>
            <c:ext xmlns:c16="http://schemas.microsoft.com/office/drawing/2014/chart" uri="{C3380CC4-5D6E-409C-BE32-E72D297353CC}">
              <c16:uniqueId val="{00000001-DDBC-4844-98C0-0B34B40F8B7F}"/>
            </c:ext>
          </c:extLst>
        </c:ser>
        <c:ser>
          <c:idx val="2"/>
          <c:order val="2"/>
          <c:tx>
            <c:strRef>
              <c:f>Sheet1!$A$4</c:f>
              <c:strCache>
                <c:ptCount val="1"/>
                <c:pt idx="0">
                  <c:v>Independents</c:v>
                </c:pt>
              </c:strCache>
            </c:strRef>
          </c:tx>
          <c:spPr>
            <a:solidFill>
              <a:schemeClr val="bg1">
                <a:lumMod val="50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Stay and apply for citizenship</c:v>
                </c:pt>
                <c:pt idx="1">
                  <c:v>Stay as temporary guest workers</c:v>
                </c:pt>
                <c:pt idx="2">
                  <c:v>Required to leave the U.S.</c:v>
                </c:pt>
              </c:strCache>
            </c:strRef>
          </c:cat>
          <c:val>
            <c:numRef>
              <c:f>Sheet1!$B$4:$D$4</c:f>
              <c:numCache>
                <c:formatCode>0%</c:formatCode>
                <c:ptCount val="3"/>
                <c:pt idx="0">
                  <c:v>0.56999999999999995</c:v>
                </c:pt>
                <c:pt idx="1">
                  <c:v>0.2</c:v>
                </c:pt>
                <c:pt idx="2">
                  <c:v>0.21</c:v>
                </c:pt>
              </c:numCache>
            </c:numRef>
          </c:val>
          <c:extLst>
            <c:ext xmlns:c16="http://schemas.microsoft.com/office/drawing/2014/chart" uri="{C3380CC4-5D6E-409C-BE32-E72D297353CC}">
              <c16:uniqueId val="{00000002-DDBC-4844-98C0-0B34B40F8B7F}"/>
            </c:ext>
          </c:extLst>
        </c:ser>
        <c:ser>
          <c:idx val="3"/>
          <c:order val="3"/>
          <c:tx>
            <c:strRef>
              <c:f>Sheet1!$A$5</c:f>
              <c:strCache>
                <c:ptCount val="1"/>
                <c:pt idx="0">
                  <c:v>Tea Party Members</c:v>
                </c:pt>
              </c:strCache>
            </c:strRef>
          </c:tx>
          <c:spPr>
            <a:solidFill>
              <a:schemeClr val="accent6"/>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Stay and apply for citizenship</c:v>
                </c:pt>
                <c:pt idx="1">
                  <c:v>Stay as temporary guest workers</c:v>
                </c:pt>
                <c:pt idx="2">
                  <c:v>Required to leave the U.S.</c:v>
                </c:pt>
              </c:strCache>
            </c:strRef>
          </c:cat>
          <c:val>
            <c:numRef>
              <c:f>Sheet1!$B$5:$D$5</c:f>
              <c:numCache>
                <c:formatCode>0%</c:formatCode>
                <c:ptCount val="3"/>
                <c:pt idx="0">
                  <c:v>0.39</c:v>
                </c:pt>
                <c:pt idx="1">
                  <c:v>0.21</c:v>
                </c:pt>
                <c:pt idx="2">
                  <c:v>0.4</c:v>
                </c:pt>
              </c:numCache>
            </c:numRef>
          </c:val>
          <c:extLst>
            <c:ext xmlns:c16="http://schemas.microsoft.com/office/drawing/2014/chart" uri="{C3380CC4-5D6E-409C-BE32-E72D297353CC}">
              <c16:uniqueId val="{00000003-DDBC-4844-98C0-0B34B40F8B7F}"/>
            </c:ext>
          </c:extLst>
        </c:ser>
        <c:dLbls>
          <c:showLegendKey val="0"/>
          <c:showVal val="0"/>
          <c:showCatName val="0"/>
          <c:showSerName val="0"/>
          <c:showPercent val="0"/>
          <c:showBubbleSize val="0"/>
        </c:dLbls>
        <c:gapWidth val="219"/>
        <c:overlap val="-27"/>
        <c:axId val="350648448"/>
        <c:axId val="350648840"/>
      </c:barChart>
      <c:catAx>
        <c:axId val="35064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400" b="1"/>
            </a:pPr>
            <a:endParaRPr lang="en-US"/>
          </a:p>
        </c:txPr>
        <c:crossAx val="350648840"/>
        <c:crosses val="autoZero"/>
        <c:auto val="1"/>
        <c:lblAlgn val="ctr"/>
        <c:lblOffset val="100"/>
        <c:noMultiLvlLbl val="0"/>
      </c:catAx>
      <c:valAx>
        <c:axId val="350648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sz="1400"/>
            </a:pPr>
            <a:endParaRPr lang="en-US"/>
          </a:p>
        </c:txPr>
        <c:crossAx val="350648448"/>
        <c:crosses val="autoZero"/>
        <c:crossBetween val="between"/>
        <c:majorUnit val="0.2"/>
      </c:valAx>
      <c:spPr>
        <a:noFill/>
        <a:ln>
          <a:noFill/>
        </a:ln>
        <a:effectLst/>
      </c:spPr>
    </c:plotArea>
    <c:legend>
      <c:legendPos val="b"/>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222342914220102E-2"/>
          <c:y val="4.56781165381566E-2"/>
          <c:w val="0.93056264905098796"/>
          <c:h val="0.80228001468163701"/>
        </c:manualLayout>
      </c:layout>
      <c:barChart>
        <c:barDir val="col"/>
        <c:grouping val="clustered"/>
        <c:varyColors val="0"/>
        <c:ser>
          <c:idx val="0"/>
          <c:order val="0"/>
          <c:tx>
            <c:strRef>
              <c:f>Sheet1!$A$2</c:f>
              <c:strCache>
                <c:ptCount val="1"/>
                <c:pt idx="0">
                  <c:v>Yes, they should be eligible</c:v>
                </c:pt>
              </c:strCache>
            </c:strRef>
          </c:tx>
          <c:spPr>
            <a:solidFill>
              <a:schemeClr val="accent3"/>
            </a:solidFill>
            <a:ln>
              <a:noFill/>
            </a:ln>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Sheet1!$B$2</c:f>
              <c:numCache>
                <c:formatCode>0%</c:formatCode>
                <c:ptCount val="1"/>
                <c:pt idx="0">
                  <c:v>0.66</c:v>
                </c:pt>
              </c:numCache>
            </c:numRef>
          </c:val>
          <c:extLst>
            <c:ext xmlns:c16="http://schemas.microsoft.com/office/drawing/2014/chart" uri="{C3380CC4-5D6E-409C-BE32-E72D297353CC}">
              <c16:uniqueId val="{00000000-DDBC-4844-98C0-0B34B40F8B7F}"/>
            </c:ext>
          </c:extLst>
        </c:ser>
        <c:ser>
          <c:idx val="1"/>
          <c:order val="1"/>
          <c:tx>
            <c:strRef>
              <c:f>Sheet1!$A$3</c:f>
              <c:strCache>
                <c:ptCount val="1"/>
                <c:pt idx="0">
                  <c:v>No, they should not be eligible</c:v>
                </c:pt>
              </c:strCache>
            </c:strRef>
          </c:tx>
          <c:spPr>
            <a:solidFill>
              <a:schemeClr val="accent5"/>
            </a:solidFill>
            <a:ln>
              <a:solidFill>
                <a:schemeClr val="accent1"/>
              </a:solidFill>
            </a:ln>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Sheet1!$B$3</c:f>
              <c:numCache>
                <c:formatCode>0%</c:formatCode>
                <c:ptCount val="1"/>
                <c:pt idx="0">
                  <c:v>0.3</c:v>
                </c:pt>
              </c:numCache>
            </c:numRef>
          </c:val>
          <c:extLst>
            <c:ext xmlns:c16="http://schemas.microsoft.com/office/drawing/2014/chart" uri="{C3380CC4-5D6E-409C-BE32-E72D297353CC}">
              <c16:uniqueId val="{00000001-DDBC-4844-98C0-0B34B40F8B7F}"/>
            </c:ext>
          </c:extLst>
        </c:ser>
        <c:ser>
          <c:idx val="2"/>
          <c:order val="2"/>
          <c:tx>
            <c:strRef>
              <c:f>Sheet1!$A$4</c:f>
              <c:strCache>
                <c:ptCount val="1"/>
                <c:pt idx="0">
                  <c:v>Don't know</c:v>
                </c:pt>
              </c:strCache>
            </c:strRef>
          </c:tx>
          <c:spPr>
            <a:solidFill>
              <a:schemeClr val="accent6"/>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Sheet1!$B$4</c:f>
              <c:numCache>
                <c:formatCode>0%</c:formatCode>
                <c:ptCount val="1"/>
                <c:pt idx="0">
                  <c:v>0.03</c:v>
                </c:pt>
              </c:numCache>
            </c:numRef>
          </c:val>
          <c:extLst>
            <c:ext xmlns:c16="http://schemas.microsoft.com/office/drawing/2014/chart" uri="{C3380CC4-5D6E-409C-BE32-E72D297353CC}">
              <c16:uniqueId val="{00000002-DDBC-4844-98C0-0B34B40F8B7F}"/>
            </c:ext>
          </c:extLst>
        </c:ser>
        <c:ser>
          <c:idx val="3"/>
          <c:order val="3"/>
          <c:tx>
            <c:strRef>
              <c:f>Sheet1!$A$5</c:f>
              <c:strCache>
                <c:ptCount val="1"/>
              </c:strCache>
            </c:strRef>
          </c:tx>
          <c:spPr>
            <a:solidFill>
              <a:schemeClr val="accent6"/>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Column1</c:v>
                </c:pt>
              </c:strCache>
            </c:strRef>
          </c:cat>
          <c:val>
            <c:numRef>
              <c:f>Sheet1!$B$5</c:f>
              <c:numCache>
                <c:formatCode>0%</c:formatCode>
                <c:ptCount val="1"/>
              </c:numCache>
            </c:numRef>
          </c:val>
          <c:extLst>
            <c:ext xmlns:c16="http://schemas.microsoft.com/office/drawing/2014/chart" uri="{C3380CC4-5D6E-409C-BE32-E72D297353CC}">
              <c16:uniqueId val="{00000003-DDBC-4844-98C0-0B34B40F8B7F}"/>
            </c:ext>
          </c:extLst>
        </c:ser>
        <c:dLbls>
          <c:showLegendKey val="0"/>
          <c:showVal val="0"/>
          <c:showCatName val="0"/>
          <c:showSerName val="0"/>
          <c:showPercent val="0"/>
          <c:showBubbleSize val="0"/>
        </c:dLbls>
        <c:gapWidth val="219"/>
        <c:overlap val="-27"/>
        <c:axId val="350649232"/>
        <c:axId val="344569272"/>
      </c:barChart>
      <c:catAx>
        <c:axId val="350649232"/>
        <c:scaling>
          <c:orientation val="minMax"/>
        </c:scaling>
        <c:delete val="1"/>
        <c:axPos val="b"/>
        <c:numFmt formatCode="General" sourceLinked="1"/>
        <c:majorTickMark val="none"/>
        <c:minorTickMark val="none"/>
        <c:tickLblPos val="nextTo"/>
        <c:crossAx val="344569272"/>
        <c:crosses val="autoZero"/>
        <c:auto val="1"/>
        <c:lblAlgn val="ctr"/>
        <c:lblOffset val="100"/>
        <c:noMultiLvlLbl val="0"/>
      </c:catAx>
      <c:valAx>
        <c:axId val="344569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sz="1400"/>
            </a:pPr>
            <a:endParaRPr lang="en-US"/>
          </a:p>
        </c:txPr>
        <c:crossAx val="350649232"/>
        <c:crosses val="autoZero"/>
        <c:crossBetween val="between"/>
        <c:majorUnit val="0.2"/>
      </c:valAx>
      <c:spPr>
        <a:noFill/>
        <a:ln>
          <a:noFill/>
        </a:ln>
        <a:effectLst/>
      </c:spPr>
    </c:plotArea>
    <c:legend>
      <c:legendPos val="b"/>
      <c:legendEntry>
        <c:idx val="3"/>
        <c:delete val="1"/>
      </c:legendEntry>
      <c:overlay val="0"/>
    </c:legend>
    <c:plotVisOnly val="1"/>
    <c:dispBlanksAs val="gap"/>
    <c:showDLblsOverMax val="0"/>
  </c:chart>
  <c:spPr>
    <a:no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Democrats</c:v>
                </c:pt>
              </c:strCache>
            </c:strRef>
          </c:tx>
          <c:spPr>
            <a:solidFill>
              <a:schemeClr val="accent1"/>
            </a:solidFill>
            <a:ln>
              <a:noFill/>
            </a:ln>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Yes, they should be eligible</c:v>
                </c:pt>
                <c:pt idx="1">
                  <c:v>No, they should NOT be eligible</c:v>
                </c:pt>
              </c:strCache>
            </c:strRef>
          </c:cat>
          <c:val>
            <c:numRef>
              <c:f>Sheet1!$B$2:$C$2</c:f>
              <c:numCache>
                <c:formatCode>0%</c:formatCode>
                <c:ptCount val="2"/>
                <c:pt idx="0">
                  <c:v>0.87</c:v>
                </c:pt>
                <c:pt idx="1">
                  <c:v>0.1</c:v>
                </c:pt>
              </c:numCache>
            </c:numRef>
          </c:val>
          <c:extLst>
            <c:ext xmlns:c16="http://schemas.microsoft.com/office/drawing/2014/chart" uri="{C3380CC4-5D6E-409C-BE32-E72D297353CC}">
              <c16:uniqueId val="{00000000-DDBC-4844-98C0-0B34B40F8B7F}"/>
            </c:ext>
          </c:extLst>
        </c:ser>
        <c:ser>
          <c:idx val="1"/>
          <c:order val="1"/>
          <c:tx>
            <c:strRef>
              <c:f>Sheet1!$A$3</c:f>
              <c:strCache>
                <c:ptCount val="1"/>
                <c:pt idx="0">
                  <c:v>Republicans</c:v>
                </c:pt>
              </c:strCache>
            </c:strRef>
          </c:tx>
          <c:spPr>
            <a:solidFill>
              <a:schemeClr val="accent2"/>
            </a:solidFill>
            <a:ln>
              <a:noFill/>
            </a:ln>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Yes, they should be eligible</c:v>
                </c:pt>
                <c:pt idx="1">
                  <c:v>No, they should NOT be eligible</c:v>
                </c:pt>
              </c:strCache>
            </c:strRef>
          </c:cat>
          <c:val>
            <c:numRef>
              <c:f>Sheet1!$B$3:$C$3</c:f>
              <c:numCache>
                <c:formatCode>0%</c:formatCode>
                <c:ptCount val="2"/>
                <c:pt idx="0">
                  <c:v>0.55000000000000004</c:v>
                </c:pt>
                <c:pt idx="1">
                  <c:v>0.43</c:v>
                </c:pt>
              </c:numCache>
            </c:numRef>
          </c:val>
          <c:extLst>
            <c:ext xmlns:c16="http://schemas.microsoft.com/office/drawing/2014/chart" uri="{C3380CC4-5D6E-409C-BE32-E72D297353CC}">
              <c16:uniqueId val="{00000001-DDBC-4844-98C0-0B34B40F8B7F}"/>
            </c:ext>
          </c:extLst>
        </c:ser>
        <c:ser>
          <c:idx val="2"/>
          <c:order val="2"/>
          <c:tx>
            <c:strRef>
              <c:f>Sheet1!$A$4</c:f>
              <c:strCache>
                <c:ptCount val="1"/>
                <c:pt idx="0">
                  <c:v>Independents</c:v>
                </c:pt>
              </c:strCache>
            </c:strRef>
          </c:tx>
          <c:spPr>
            <a:solidFill>
              <a:schemeClr val="bg1">
                <a:lumMod val="50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Yes, they should be eligible</c:v>
                </c:pt>
                <c:pt idx="1">
                  <c:v>No, they should NOT be eligible</c:v>
                </c:pt>
              </c:strCache>
            </c:strRef>
          </c:cat>
          <c:val>
            <c:numRef>
              <c:f>Sheet1!$B$4:$C$4</c:f>
              <c:numCache>
                <c:formatCode>0%</c:formatCode>
                <c:ptCount val="2"/>
                <c:pt idx="0">
                  <c:v>0.66</c:v>
                </c:pt>
                <c:pt idx="1">
                  <c:v>0.28999999999999998</c:v>
                </c:pt>
              </c:numCache>
            </c:numRef>
          </c:val>
          <c:extLst>
            <c:ext xmlns:c16="http://schemas.microsoft.com/office/drawing/2014/chart" uri="{C3380CC4-5D6E-409C-BE32-E72D297353CC}">
              <c16:uniqueId val="{00000002-DDBC-4844-98C0-0B34B40F8B7F}"/>
            </c:ext>
          </c:extLst>
        </c:ser>
        <c:ser>
          <c:idx val="3"/>
          <c:order val="3"/>
          <c:tx>
            <c:strRef>
              <c:f>Sheet1!$A$5</c:f>
              <c:strCache>
                <c:ptCount val="1"/>
                <c:pt idx="0">
                  <c:v>Tea Party Members</c:v>
                </c:pt>
              </c:strCache>
            </c:strRef>
          </c:tx>
          <c:spPr>
            <a:solidFill>
              <a:schemeClr val="accent6"/>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Sheet1!$B$1:$C$1</c:f>
              <c:strCache>
                <c:ptCount val="2"/>
                <c:pt idx="0">
                  <c:v>Yes, they should be eligible</c:v>
                </c:pt>
                <c:pt idx="1">
                  <c:v>No, they should NOT be eligible</c:v>
                </c:pt>
              </c:strCache>
            </c:strRef>
          </c:cat>
          <c:val>
            <c:numRef>
              <c:f>Sheet1!$B$5:$C$5</c:f>
              <c:numCache>
                <c:formatCode>0%</c:formatCode>
                <c:ptCount val="2"/>
                <c:pt idx="0">
                  <c:v>0.48</c:v>
                </c:pt>
                <c:pt idx="1">
                  <c:v>0.49</c:v>
                </c:pt>
              </c:numCache>
            </c:numRef>
          </c:val>
          <c:extLst>
            <c:ext xmlns:c16="http://schemas.microsoft.com/office/drawing/2014/chart" uri="{C3380CC4-5D6E-409C-BE32-E72D297353CC}">
              <c16:uniqueId val="{00000003-DDBC-4844-98C0-0B34B40F8B7F}"/>
            </c:ext>
          </c:extLst>
        </c:ser>
        <c:dLbls>
          <c:showLegendKey val="0"/>
          <c:showVal val="0"/>
          <c:showCatName val="0"/>
          <c:showSerName val="0"/>
          <c:showPercent val="0"/>
          <c:showBubbleSize val="0"/>
        </c:dLbls>
        <c:gapWidth val="219"/>
        <c:overlap val="-27"/>
        <c:axId val="397266440"/>
        <c:axId val="397266832"/>
      </c:barChart>
      <c:catAx>
        <c:axId val="39726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400" b="1"/>
            </a:pPr>
            <a:endParaRPr lang="en-US"/>
          </a:p>
        </c:txPr>
        <c:crossAx val="397266832"/>
        <c:crosses val="autoZero"/>
        <c:auto val="1"/>
        <c:lblAlgn val="ctr"/>
        <c:lblOffset val="100"/>
        <c:noMultiLvlLbl val="0"/>
      </c:catAx>
      <c:valAx>
        <c:axId val="397266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sz="1400"/>
            </a:pPr>
            <a:endParaRPr lang="en-US"/>
          </a:p>
        </c:txPr>
        <c:crossAx val="397266440"/>
        <c:crosses val="autoZero"/>
        <c:crossBetween val="between"/>
        <c:majorUnit val="0.2"/>
      </c:valAx>
      <c:spPr>
        <a:noFill/>
        <a:effectLst/>
      </c:spPr>
    </c:plotArea>
    <c:legend>
      <c:legendPos val="b"/>
      <c:layout>
        <c:manualLayout>
          <c:xMode val="edge"/>
          <c:yMode val="edge"/>
          <c:x val="4.8388956879135199E-2"/>
          <c:y val="0.862035611450224"/>
          <c:w val="0.89533398044948698"/>
          <c:h val="0.137964388549776"/>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656815426009894E-2"/>
          <c:y val="0.25524014912148701"/>
          <c:w val="0.91038173223658203"/>
          <c:h val="0.63495181135797496"/>
        </c:manualLayout>
      </c:layout>
      <c:barChart>
        <c:barDir val="col"/>
        <c:grouping val="clustered"/>
        <c:varyColors val="0"/>
        <c:ser>
          <c:idx val="0"/>
          <c:order val="0"/>
          <c:tx>
            <c:strRef>
              <c:f>Sheet1!$A$2</c:f>
              <c:strCache>
                <c:ptCount val="1"/>
                <c:pt idx="0">
                  <c:v>Strongly support</c:v>
                </c:pt>
              </c:strCache>
            </c:strRef>
          </c:tx>
          <c:spPr>
            <a:solidFill>
              <a:schemeClr val="accent3"/>
            </a:solidFill>
            <a:ln>
              <a:noFill/>
            </a:ln>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Sheet1!$B$2</c:f>
              <c:numCache>
                <c:formatCode>0%</c:formatCode>
                <c:ptCount val="1"/>
                <c:pt idx="0">
                  <c:v>0.56000000000000005</c:v>
                </c:pt>
              </c:numCache>
            </c:numRef>
          </c:val>
          <c:extLst>
            <c:ext xmlns:c16="http://schemas.microsoft.com/office/drawing/2014/chart" uri="{C3380CC4-5D6E-409C-BE32-E72D297353CC}">
              <c16:uniqueId val="{00000000-DDBC-4844-98C0-0B34B40F8B7F}"/>
            </c:ext>
          </c:extLst>
        </c:ser>
        <c:ser>
          <c:idx val="1"/>
          <c:order val="1"/>
          <c:tx>
            <c:strRef>
              <c:f>Sheet1!$A$3</c:f>
              <c:strCache>
                <c:ptCount val="1"/>
                <c:pt idx="0">
                  <c:v>Somewhat support</c:v>
                </c:pt>
              </c:strCache>
            </c:strRef>
          </c:tx>
          <c:spPr>
            <a:solidFill>
              <a:schemeClr val="accent5"/>
            </a:solidFill>
            <a:ln>
              <a:noFill/>
            </a:ln>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Sheet1!$B$3</c:f>
              <c:numCache>
                <c:formatCode>0%</c:formatCode>
                <c:ptCount val="1"/>
                <c:pt idx="0">
                  <c:v>0.27</c:v>
                </c:pt>
              </c:numCache>
            </c:numRef>
          </c:val>
          <c:extLst>
            <c:ext xmlns:c16="http://schemas.microsoft.com/office/drawing/2014/chart" uri="{C3380CC4-5D6E-409C-BE32-E72D297353CC}">
              <c16:uniqueId val="{00000001-DDBC-4844-98C0-0B34B40F8B7F}"/>
            </c:ext>
          </c:extLst>
        </c:ser>
        <c:ser>
          <c:idx val="2"/>
          <c:order val="2"/>
          <c:tx>
            <c:strRef>
              <c:f>Sheet1!$A$4</c:f>
              <c:strCache>
                <c:ptCount val="1"/>
                <c:pt idx="0">
                  <c:v>Somewhat oppose</c:v>
                </c:pt>
              </c:strCache>
            </c:strRef>
          </c:tx>
          <c:spPr>
            <a:solidFill>
              <a:schemeClr val="accent6"/>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Sheet1!$B$4</c:f>
              <c:numCache>
                <c:formatCode>0%</c:formatCode>
                <c:ptCount val="1"/>
                <c:pt idx="0">
                  <c:v>0.08</c:v>
                </c:pt>
              </c:numCache>
            </c:numRef>
          </c:val>
          <c:extLst>
            <c:ext xmlns:c16="http://schemas.microsoft.com/office/drawing/2014/chart" uri="{C3380CC4-5D6E-409C-BE32-E72D297353CC}">
              <c16:uniqueId val="{00000002-DDBC-4844-98C0-0B34B40F8B7F}"/>
            </c:ext>
          </c:extLst>
        </c:ser>
        <c:ser>
          <c:idx val="3"/>
          <c:order val="3"/>
          <c:tx>
            <c:strRef>
              <c:f>Sheet1!$A$5</c:f>
              <c:strCache>
                <c:ptCount val="1"/>
                <c:pt idx="0">
                  <c:v>Strongly oppose</c:v>
                </c:pt>
              </c:strCache>
            </c:strRef>
          </c:tx>
          <c:spPr>
            <a:solidFill>
              <a:schemeClr val="accent4"/>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Column1</c:v>
                </c:pt>
              </c:strCache>
            </c:strRef>
          </c:cat>
          <c:val>
            <c:numRef>
              <c:f>Sheet1!$B$5</c:f>
              <c:numCache>
                <c:formatCode>0%</c:formatCode>
                <c:ptCount val="1"/>
                <c:pt idx="0">
                  <c:v>0.08</c:v>
                </c:pt>
              </c:numCache>
            </c:numRef>
          </c:val>
          <c:extLst>
            <c:ext xmlns:c16="http://schemas.microsoft.com/office/drawing/2014/chart" uri="{C3380CC4-5D6E-409C-BE32-E72D297353CC}">
              <c16:uniqueId val="{00000003-DDBC-4844-98C0-0B34B40F8B7F}"/>
            </c:ext>
          </c:extLst>
        </c:ser>
        <c:dLbls>
          <c:showLegendKey val="0"/>
          <c:showVal val="0"/>
          <c:showCatName val="0"/>
          <c:showSerName val="0"/>
          <c:showPercent val="0"/>
          <c:showBubbleSize val="0"/>
        </c:dLbls>
        <c:gapWidth val="219"/>
        <c:overlap val="-27"/>
        <c:axId val="397269968"/>
        <c:axId val="398749448"/>
      </c:barChart>
      <c:catAx>
        <c:axId val="397269968"/>
        <c:scaling>
          <c:orientation val="minMax"/>
        </c:scaling>
        <c:delete val="1"/>
        <c:axPos val="b"/>
        <c:numFmt formatCode="General" sourceLinked="1"/>
        <c:majorTickMark val="none"/>
        <c:minorTickMark val="none"/>
        <c:tickLblPos val="nextTo"/>
        <c:crossAx val="398749448"/>
        <c:crosses val="autoZero"/>
        <c:auto val="1"/>
        <c:lblAlgn val="ctr"/>
        <c:lblOffset val="100"/>
        <c:noMultiLvlLbl val="0"/>
      </c:catAx>
      <c:valAx>
        <c:axId val="398749448"/>
        <c:scaling>
          <c:orientation val="minMax"/>
          <c:max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sz="1400"/>
            </a:pPr>
            <a:endParaRPr lang="en-US"/>
          </a:p>
        </c:txPr>
        <c:crossAx val="397269968"/>
        <c:crosses val="autoZero"/>
        <c:crossBetween val="between"/>
        <c:majorUnit val="0.2"/>
      </c:valAx>
      <c:spPr>
        <a:noFill/>
        <a:ln>
          <a:noFill/>
        </a:ln>
        <a:effectLst/>
      </c:spPr>
    </c:plotArea>
    <c:legend>
      <c:legendPos val="b"/>
      <c:overlay val="0"/>
    </c:legend>
    <c:plotVisOnly val="1"/>
    <c:dispBlanksAs val="gap"/>
    <c:showDLblsOverMax val="0"/>
  </c:chart>
  <c:spPr>
    <a:no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656815426009894E-2"/>
          <c:y val="0.25524014912148701"/>
          <c:w val="0.91038173223658203"/>
          <c:h val="0.63495181135797496"/>
        </c:manualLayout>
      </c:layout>
      <c:barChart>
        <c:barDir val="col"/>
        <c:grouping val="clustered"/>
        <c:varyColors val="0"/>
        <c:ser>
          <c:idx val="0"/>
          <c:order val="0"/>
          <c:tx>
            <c:strRef>
              <c:f>Sheet1!$A$2</c:f>
              <c:strCache>
                <c:ptCount val="1"/>
                <c:pt idx="0">
                  <c:v>Democrats</c:v>
                </c:pt>
              </c:strCache>
            </c:strRef>
          </c:tx>
          <c:spPr>
            <a:solidFill>
              <a:schemeClr val="accent1"/>
            </a:solidFill>
            <a:ln>
              <a:noFill/>
            </a:ln>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Strongly support</c:v>
                </c:pt>
                <c:pt idx="1">
                  <c:v>Somewhat support</c:v>
                </c:pt>
                <c:pt idx="2">
                  <c:v>Somewhat oppose</c:v>
                </c:pt>
                <c:pt idx="3">
                  <c:v>Strongly oppose</c:v>
                </c:pt>
              </c:strCache>
            </c:strRef>
          </c:cat>
          <c:val>
            <c:numRef>
              <c:f>Sheet1!$B$2:$E$2</c:f>
              <c:numCache>
                <c:formatCode>0%</c:formatCode>
                <c:ptCount val="4"/>
                <c:pt idx="0">
                  <c:v>0.73</c:v>
                </c:pt>
                <c:pt idx="1">
                  <c:v>0.24</c:v>
                </c:pt>
                <c:pt idx="2">
                  <c:v>0.01</c:v>
                </c:pt>
                <c:pt idx="3">
                  <c:v>0.02</c:v>
                </c:pt>
              </c:numCache>
            </c:numRef>
          </c:val>
          <c:extLst>
            <c:ext xmlns:c16="http://schemas.microsoft.com/office/drawing/2014/chart" uri="{C3380CC4-5D6E-409C-BE32-E72D297353CC}">
              <c16:uniqueId val="{00000000-DDBC-4844-98C0-0B34B40F8B7F}"/>
            </c:ext>
          </c:extLst>
        </c:ser>
        <c:ser>
          <c:idx val="1"/>
          <c:order val="1"/>
          <c:tx>
            <c:strRef>
              <c:f>Sheet1!$A$3</c:f>
              <c:strCache>
                <c:ptCount val="1"/>
                <c:pt idx="0">
                  <c:v>Republicans</c:v>
                </c:pt>
              </c:strCache>
            </c:strRef>
          </c:tx>
          <c:spPr>
            <a:solidFill>
              <a:schemeClr val="accent2"/>
            </a:solidFill>
            <a:ln>
              <a:noFill/>
            </a:ln>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Strongly support</c:v>
                </c:pt>
                <c:pt idx="1">
                  <c:v>Somewhat support</c:v>
                </c:pt>
                <c:pt idx="2">
                  <c:v>Somewhat oppose</c:v>
                </c:pt>
                <c:pt idx="3">
                  <c:v>Strongly oppose</c:v>
                </c:pt>
              </c:strCache>
            </c:strRef>
          </c:cat>
          <c:val>
            <c:numRef>
              <c:f>Sheet1!$B$3:$E$3</c:f>
              <c:numCache>
                <c:formatCode>0%</c:formatCode>
                <c:ptCount val="4"/>
                <c:pt idx="0">
                  <c:v>0.45</c:v>
                </c:pt>
                <c:pt idx="1">
                  <c:v>0.34</c:v>
                </c:pt>
                <c:pt idx="2">
                  <c:v>0.11</c:v>
                </c:pt>
                <c:pt idx="3">
                  <c:v>0.1</c:v>
                </c:pt>
              </c:numCache>
            </c:numRef>
          </c:val>
          <c:extLst>
            <c:ext xmlns:c16="http://schemas.microsoft.com/office/drawing/2014/chart" uri="{C3380CC4-5D6E-409C-BE32-E72D297353CC}">
              <c16:uniqueId val="{00000001-DDBC-4844-98C0-0B34B40F8B7F}"/>
            </c:ext>
          </c:extLst>
        </c:ser>
        <c:ser>
          <c:idx val="2"/>
          <c:order val="2"/>
          <c:tx>
            <c:strRef>
              <c:f>Sheet1!$A$4</c:f>
              <c:strCache>
                <c:ptCount val="1"/>
                <c:pt idx="0">
                  <c:v>Independents</c:v>
                </c:pt>
              </c:strCache>
            </c:strRef>
          </c:tx>
          <c:spPr>
            <a:solidFill>
              <a:schemeClr val="bg1">
                <a:lumMod val="50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Strongly support</c:v>
                </c:pt>
                <c:pt idx="1">
                  <c:v>Somewhat support</c:v>
                </c:pt>
                <c:pt idx="2">
                  <c:v>Somewhat oppose</c:v>
                </c:pt>
                <c:pt idx="3">
                  <c:v>Strongly oppose</c:v>
                </c:pt>
              </c:strCache>
            </c:strRef>
          </c:cat>
          <c:val>
            <c:numRef>
              <c:f>Sheet1!$B$4:$E$4</c:f>
              <c:numCache>
                <c:formatCode>0%</c:formatCode>
                <c:ptCount val="4"/>
                <c:pt idx="0">
                  <c:v>0.54</c:v>
                </c:pt>
                <c:pt idx="1">
                  <c:v>0.28000000000000003</c:v>
                </c:pt>
                <c:pt idx="2">
                  <c:v>0.09</c:v>
                </c:pt>
                <c:pt idx="3">
                  <c:v>0.08</c:v>
                </c:pt>
              </c:numCache>
            </c:numRef>
          </c:val>
          <c:extLst>
            <c:ext xmlns:c16="http://schemas.microsoft.com/office/drawing/2014/chart" uri="{C3380CC4-5D6E-409C-BE32-E72D297353CC}">
              <c16:uniqueId val="{00000002-DDBC-4844-98C0-0B34B40F8B7F}"/>
            </c:ext>
          </c:extLst>
        </c:ser>
        <c:ser>
          <c:idx val="3"/>
          <c:order val="3"/>
          <c:tx>
            <c:strRef>
              <c:f>Sheet1!$A$5</c:f>
              <c:strCache>
                <c:ptCount val="1"/>
                <c:pt idx="0">
                  <c:v>Tea Party Members</c:v>
                </c:pt>
              </c:strCache>
            </c:strRef>
          </c:tx>
          <c:spPr>
            <a:solidFill>
              <a:schemeClr val="accent6"/>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Strongly support</c:v>
                </c:pt>
                <c:pt idx="1">
                  <c:v>Somewhat support</c:v>
                </c:pt>
                <c:pt idx="2">
                  <c:v>Somewhat oppose</c:v>
                </c:pt>
                <c:pt idx="3">
                  <c:v>Strongly oppose</c:v>
                </c:pt>
              </c:strCache>
            </c:strRef>
          </c:cat>
          <c:val>
            <c:numRef>
              <c:f>Sheet1!$B$5:$E$5</c:f>
              <c:numCache>
                <c:formatCode>0%</c:formatCode>
                <c:ptCount val="4"/>
                <c:pt idx="0">
                  <c:v>0.48</c:v>
                </c:pt>
                <c:pt idx="1">
                  <c:v>0.28999999999999998</c:v>
                </c:pt>
                <c:pt idx="2">
                  <c:v>0.09</c:v>
                </c:pt>
                <c:pt idx="3">
                  <c:v>0.13</c:v>
                </c:pt>
              </c:numCache>
            </c:numRef>
          </c:val>
          <c:extLst>
            <c:ext xmlns:c16="http://schemas.microsoft.com/office/drawing/2014/chart" uri="{C3380CC4-5D6E-409C-BE32-E72D297353CC}">
              <c16:uniqueId val="{00000003-DDBC-4844-98C0-0B34B40F8B7F}"/>
            </c:ext>
          </c:extLst>
        </c:ser>
        <c:dLbls>
          <c:showLegendKey val="0"/>
          <c:showVal val="0"/>
          <c:showCatName val="0"/>
          <c:showSerName val="0"/>
          <c:showPercent val="0"/>
          <c:showBubbleSize val="0"/>
        </c:dLbls>
        <c:gapWidth val="219"/>
        <c:overlap val="-27"/>
        <c:axId val="398750232"/>
        <c:axId val="398750624"/>
      </c:barChart>
      <c:catAx>
        <c:axId val="398750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400" b="1"/>
            </a:pPr>
            <a:endParaRPr lang="en-US"/>
          </a:p>
        </c:txPr>
        <c:crossAx val="398750624"/>
        <c:crosses val="autoZero"/>
        <c:auto val="1"/>
        <c:lblAlgn val="ctr"/>
        <c:lblOffset val="100"/>
        <c:noMultiLvlLbl val="0"/>
      </c:catAx>
      <c:valAx>
        <c:axId val="398750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sz="1400"/>
            </a:pPr>
            <a:endParaRPr lang="en-US"/>
          </a:p>
        </c:txPr>
        <c:crossAx val="398750232"/>
        <c:crosses val="autoZero"/>
        <c:crossBetween val="between"/>
        <c:majorUnit val="0.2"/>
      </c:valAx>
      <c:spPr>
        <a:noFill/>
        <a:ln>
          <a:noFill/>
        </a:ln>
        <a:effectLst/>
      </c:spPr>
    </c:plotArea>
    <c:legend>
      <c:legendPos val="b"/>
      <c:layout>
        <c:manualLayout>
          <c:xMode val="edge"/>
          <c:yMode val="edge"/>
          <c:x val="0.177220223150549"/>
          <c:y val="0.97011071267365501"/>
          <c:w val="0.64555943228549995"/>
          <c:h val="2.9889287326345399E-2"/>
        </c:manualLayout>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086568789852302E-2"/>
          <c:y val="3.0035588897400701E-2"/>
          <c:w val="0.76884051308189105"/>
          <c:h val="0.72652189024317204"/>
        </c:manualLayout>
      </c:layout>
      <c:barChart>
        <c:barDir val="col"/>
        <c:grouping val="clustered"/>
        <c:varyColors val="0"/>
        <c:ser>
          <c:idx val="0"/>
          <c:order val="0"/>
          <c:tx>
            <c:strRef>
              <c:f>Sheet1!$B$1</c:f>
              <c:strCache>
                <c:ptCount val="1"/>
                <c:pt idx="0">
                  <c:v>Favor</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Sheet1!$A$2:$A$4</c:f>
              <c:strCache>
                <c:ptCount val="3"/>
                <c:pt idx="0">
                  <c:v>Prohibit abortions for women who are 20 weeks pregnant or more, except in cases of medical emergency</c:v>
                </c:pt>
                <c:pt idx="1">
                  <c:v>Charge physicians with a felony if they perform abortions on women who are 20 weeks pregnant or more</c:v>
                </c:pt>
                <c:pt idx="2">
                  <c:v>Prohibit abortions once a fetal heartbeat is detected by a doctor or other medical professional</c:v>
                </c:pt>
              </c:strCache>
            </c:strRef>
          </c:cat>
          <c:val>
            <c:numRef>
              <c:f>Sheet1!$B$2:$B$4</c:f>
              <c:numCache>
                <c:formatCode>0%</c:formatCode>
                <c:ptCount val="3"/>
                <c:pt idx="0">
                  <c:v>0.56999999999999995</c:v>
                </c:pt>
                <c:pt idx="1">
                  <c:v>0.41</c:v>
                </c:pt>
                <c:pt idx="2">
                  <c:v>0.41</c:v>
                </c:pt>
              </c:numCache>
            </c:numRef>
          </c:val>
          <c:extLst>
            <c:ext xmlns:c16="http://schemas.microsoft.com/office/drawing/2014/chart" uri="{C3380CC4-5D6E-409C-BE32-E72D297353CC}">
              <c16:uniqueId val="{00000001-E516-415A-8C17-8477E2975CA7}"/>
            </c:ext>
          </c:extLst>
        </c:ser>
        <c:ser>
          <c:idx val="1"/>
          <c:order val="1"/>
          <c:tx>
            <c:strRef>
              <c:f>Sheet1!$C$1</c:f>
              <c:strCache>
                <c:ptCount val="1"/>
                <c:pt idx="0">
                  <c:v>Neither favor or oppose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Sheet1!$A$2:$A$4</c:f>
              <c:strCache>
                <c:ptCount val="3"/>
                <c:pt idx="0">
                  <c:v>Prohibit abortions for women who are 20 weeks pregnant or more, except in cases of medical emergency</c:v>
                </c:pt>
                <c:pt idx="1">
                  <c:v>Charge physicians with a felony if they perform abortions on women who are 20 weeks pregnant or more</c:v>
                </c:pt>
                <c:pt idx="2">
                  <c:v>Prohibit abortions once a fetal heartbeat is detected by a doctor or other medical professional</c:v>
                </c:pt>
              </c:strCache>
            </c:strRef>
          </c:cat>
          <c:val>
            <c:numRef>
              <c:f>Sheet1!$C$2:$C$4</c:f>
              <c:numCache>
                <c:formatCode>0%</c:formatCode>
                <c:ptCount val="3"/>
                <c:pt idx="0">
                  <c:v>0.12</c:v>
                </c:pt>
                <c:pt idx="1">
                  <c:v>0.15</c:v>
                </c:pt>
                <c:pt idx="2">
                  <c:v>0.17</c:v>
                </c:pt>
              </c:numCache>
            </c:numRef>
          </c:val>
          <c:extLst>
            <c:ext xmlns:c16="http://schemas.microsoft.com/office/drawing/2014/chart" uri="{C3380CC4-5D6E-409C-BE32-E72D297353CC}">
              <c16:uniqueId val="{00000002-E516-415A-8C17-8477E2975CA7}"/>
            </c:ext>
          </c:extLst>
        </c:ser>
        <c:ser>
          <c:idx val="2"/>
          <c:order val="2"/>
          <c:tx>
            <c:strRef>
              <c:f>Sheet1!$D$1</c:f>
              <c:strCache>
                <c:ptCount val="1"/>
                <c:pt idx="0">
                  <c:v>Oppose</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Sheet1!$A$2:$A$4</c:f>
              <c:strCache>
                <c:ptCount val="3"/>
                <c:pt idx="0">
                  <c:v>Prohibit abortions for women who are 20 weeks pregnant or more, except in cases of medical emergency</c:v>
                </c:pt>
                <c:pt idx="1">
                  <c:v>Charge physicians with a felony if they perform abortions on women who are 20 weeks pregnant or more</c:v>
                </c:pt>
                <c:pt idx="2">
                  <c:v>Prohibit abortions once a fetal heartbeat is detected by a doctor or other medical professional</c:v>
                </c:pt>
              </c:strCache>
            </c:strRef>
          </c:cat>
          <c:val>
            <c:numRef>
              <c:f>Sheet1!$D$2:$D$4</c:f>
              <c:numCache>
                <c:formatCode>0%</c:formatCode>
                <c:ptCount val="3"/>
                <c:pt idx="0">
                  <c:v>0.28999999999999998</c:v>
                </c:pt>
                <c:pt idx="1">
                  <c:v>0.4</c:v>
                </c:pt>
                <c:pt idx="2">
                  <c:v>0.38</c:v>
                </c:pt>
              </c:numCache>
            </c:numRef>
          </c:val>
          <c:extLst>
            <c:ext xmlns:c16="http://schemas.microsoft.com/office/drawing/2014/chart" uri="{C3380CC4-5D6E-409C-BE32-E72D297353CC}">
              <c16:uniqueId val="{00000000-8938-4564-933E-917DB020C40A}"/>
            </c:ext>
          </c:extLst>
        </c:ser>
        <c:ser>
          <c:idx val="3"/>
          <c:order val="3"/>
          <c:tx>
            <c:strRef>
              <c:f>Sheet1!$E$1</c:f>
              <c:strCache>
                <c:ptCount val="1"/>
                <c:pt idx="0">
                  <c:v>Don't know</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Georgia" panose="02040502050405020303"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Sheet1!$A$2:$A$4</c:f>
              <c:strCache>
                <c:ptCount val="3"/>
                <c:pt idx="0">
                  <c:v>Prohibit abortions for women who are 20 weeks pregnant or more, except in cases of medical emergency</c:v>
                </c:pt>
                <c:pt idx="1">
                  <c:v>Charge physicians with a felony if they perform abortions on women who are 20 weeks pregnant or more</c:v>
                </c:pt>
                <c:pt idx="2">
                  <c:v>Prohibit abortions once a fetal heartbeat is detected by a doctor or other medical professional</c:v>
                </c:pt>
              </c:strCache>
            </c:strRef>
          </c:cat>
          <c:val>
            <c:numRef>
              <c:f>Sheet1!$E$2:$E$4</c:f>
              <c:numCache>
                <c:formatCode>0%</c:formatCode>
                <c:ptCount val="3"/>
                <c:pt idx="0">
                  <c:v>0.02</c:v>
                </c:pt>
                <c:pt idx="1">
                  <c:v>0.03</c:v>
                </c:pt>
                <c:pt idx="2">
                  <c:v>0.03</c:v>
                </c:pt>
              </c:numCache>
            </c:numRef>
          </c:val>
          <c:extLst>
            <c:ext xmlns:c16="http://schemas.microsoft.com/office/drawing/2014/chart" uri="{C3380CC4-5D6E-409C-BE32-E72D297353CC}">
              <c16:uniqueId val="{00000001-8938-4564-933E-917DB020C40A}"/>
            </c:ext>
          </c:extLst>
        </c:ser>
        <c:dLbls>
          <c:dLblPos val="outEnd"/>
          <c:showLegendKey val="0"/>
          <c:showVal val="1"/>
          <c:showCatName val="0"/>
          <c:showSerName val="0"/>
          <c:showPercent val="0"/>
          <c:showBubbleSize val="0"/>
        </c:dLbls>
        <c:gapWidth val="219"/>
        <c:overlap val="-27"/>
        <c:axId val="399020568"/>
        <c:axId val="399020960"/>
      </c:barChart>
      <c:catAx>
        <c:axId val="399020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400" b="1" i="0" u="none" strike="noStrike" kern="1200" baseline="0">
                <a:solidFill>
                  <a:schemeClr val="tx1"/>
                </a:solidFill>
                <a:latin typeface="Georgia" panose="02040502050405020303" pitchFamily="18" charset="0"/>
                <a:ea typeface="+mn-ea"/>
                <a:cs typeface="+mn-cs"/>
              </a:defRPr>
            </a:pPr>
            <a:endParaRPr lang="en-US"/>
          </a:p>
        </c:txPr>
        <c:crossAx val="399020960"/>
        <c:crosses val="autoZero"/>
        <c:auto val="1"/>
        <c:lblAlgn val="ctr"/>
        <c:lblOffset val="100"/>
        <c:noMultiLvlLbl val="0"/>
      </c:catAx>
      <c:valAx>
        <c:axId val="399020960"/>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mn-cs"/>
              </a:defRPr>
            </a:pPr>
            <a:endParaRPr lang="en-US"/>
          </a:p>
        </c:txPr>
        <c:crossAx val="399020568"/>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Georgia" panose="02040502050405020303" pitchFamily="18" charset="0"/>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200">
          <a:latin typeface="Georgia" panose="02040502050405020303" pitchFamily="18"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All or most of it</c:v>
                </c:pt>
              </c:strCache>
            </c:strRef>
          </c:tx>
          <c:spPr>
            <a:solidFill>
              <a:schemeClr val="accent3"/>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Sheet1!$B$2</c:f>
              <c:numCache>
                <c:formatCode>0%</c:formatCode>
                <c:ptCount val="1"/>
                <c:pt idx="0">
                  <c:v>0.05</c:v>
                </c:pt>
              </c:numCache>
            </c:numRef>
          </c:val>
          <c:extLst>
            <c:ext xmlns:c16="http://schemas.microsoft.com/office/drawing/2014/chart" uri="{C3380CC4-5D6E-409C-BE32-E72D297353CC}">
              <c16:uniqueId val="{00000000-DDBC-4844-98C0-0B34B40F8B7F}"/>
            </c:ext>
          </c:extLst>
        </c:ser>
        <c:ser>
          <c:idx val="1"/>
          <c:order val="1"/>
          <c:tx>
            <c:strRef>
              <c:f>Sheet1!$A$3</c:f>
              <c:strCache>
                <c:ptCount val="1"/>
                <c:pt idx="0">
                  <c:v>Most of it</c:v>
                </c:pt>
              </c:strCache>
            </c:strRef>
          </c:tx>
          <c:spPr>
            <a:solidFill>
              <a:schemeClr val="accent5"/>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Sheet1!$B$3</c:f>
              <c:numCache>
                <c:formatCode>0%</c:formatCode>
                <c:ptCount val="1"/>
                <c:pt idx="0">
                  <c:v>0.17</c:v>
                </c:pt>
              </c:numCache>
            </c:numRef>
          </c:val>
          <c:extLst>
            <c:ext xmlns:c16="http://schemas.microsoft.com/office/drawing/2014/chart" uri="{C3380CC4-5D6E-409C-BE32-E72D297353CC}">
              <c16:uniqueId val="{00000001-DDBC-4844-98C0-0B34B40F8B7F}"/>
            </c:ext>
          </c:extLst>
        </c:ser>
        <c:ser>
          <c:idx val="2"/>
          <c:order val="2"/>
          <c:tx>
            <c:strRef>
              <c:f>Sheet1!$A$4</c:f>
              <c:strCache>
                <c:ptCount val="1"/>
                <c:pt idx="0">
                  <c:v>Only some of it</c:v>
                </c:pt>
              </c:strCache>
            </c:strRef>
          </c:tx>
          <c:spPr>
            <a:solidFill>
              <a:schemeClr val="accent6"/>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Column1</c:v>
                </c:pt>
              </c:strCache>
            </c:strRef>
          </c:cat>
          <c:val>
            <c:numRef>
              <c:f>Sheet1!$B$4</c:f>
              <c:numCache>
                <c:formatCode>0%</c:formatCode>
                <c:ptCount val="1"/>
                <c:pt idx="0">
                  <c:v>0.43</c:v>
                </c:pt>
              </c:numCache>
            </c:numRef>
          </c:val>
          <c:extLst>
            <c:ext xmlns:c16="http://schemas.microsoft.com/office/drawing/2014/chart" uri="{C3380CC4-5D6E-409C-BE32-E72D297353CC}">
              <c16:uniqueId val="{00000002-DDBC-4844-98C0-0B34B40F8B7F}"/>
            </c:ext>
          </c:extLst>
        </c:ser>
        <c:ser>
          <c:idx val="3"/>
          <c:order val="3"/>
          <c:tx>
            <c:strRef>
              <c:f>Sheet1!$A$5</c:f>
              <c:strCache>
                <c:ptCount val="1"/>
                <c:pt idx="0">
                  <c:v>Very little of it</c:v>
                </c:pt>
              </c:strCache>
            </c:strRef>
          </c:tx>
          <c:spPr>
            <a:solidFill>
              <a:schemeClr val="accent4"/>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Column1</c:v>
                </c:pt>
              </c:strCache>
            </c:strRef>
          </c:cat>
          <c:val>
            <c:numRef>
              <c:f>Sheet1!$B$5</c:f>
              <c:numCache>
                <c:formatCode>0%</c:formatCode>
                <c:ptCount val="1"/>
                <c:pt idx="0">
                  <c:v>0.32</c:v>
                </c:pt>
              </c:numCache>
            </c:numRef>
          </c:val>
          <c:extLst>
            <c:ext xmlns:c16="http://schemas.microsoft.com/office/drawing/2014/chart" uri="{C3380CC4-5D6E-409C-BE32-E72D297353CC}">
              <c16:uniqueId val="{00000003-DDBC-4844-98C0-0B34B40F8B7F}"/>
            </c:ext>
          </c:extLst>
        </c:ser>
        <c:ser>
          <c:idx val="4"/>
          <c:order val="4"/>
          <c:tx>
            <c:strRef>
              <c:f>Sheet1!$A$6</c:f>
              <c:strCache>
                <c:ptCount val="1"/>
                <c:pt idx="0">
                  <c:v>None of it</c:v>
                </c:pt>
              </c:strCache>
            </c:strRef>
          </c:tx>
          <c:spPr>
            <a:solidFill>
              <a:schemeClr val="accent2"/>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Column1</c:v>
                </c:pt>
              </c:strCache>
            </c:strRef>
          </c:cat>
          <c:val>
            <c:numRef>
              <c:f>Sheet1!$B$6</c:f>
              <c:numCache>
                <c:formatCode>0%</c:formatCode>
                <c:ptCount val="1"/>
                <c:pt idx="0">
                  <c:v>0.02</c:v>
                </c:pt>
              </c:numCache>
            </c:numRef>
          </c:val>
          <c:extLst>
            <c:ext xmlns:c16="http://schemas.microsoft.com/office/drawing/2014/chart" uri="{C3380CC4-5D6E-409C-BE32-E72D297353CC}">
              <c16:uniqueId val="{00000000-BA73-406C-9E31-971C9FB1591A}"/>
            </c:ext>
          </c:extLst>
        </c:ser>
        <c:dLbls>
          <c:dLblPos val="outEnd"/>
          <c:showLegendKey val="0"/>
          <c:showVal val="1"/>
          <c:showCatName val="0"/>
          <c:showSerName val="0"/>
          <c:showPercent val="0"/>
          <c:showBubbleSize val="0"/>
        </c:dLbls>
        <c:gapWidth val="219"/>
        <c:overlap val="-27"/>
        <c:axId val="400735680"/>
        <c:axId val="400736072"/>
      </c:barChart>
      <c:catAx>
        <c:axId val="400735680"/>
        <c:scaling>
          <c:orientation val="minMax"/>
        </c:scaling>
        <c:delete val="1"/>
        <c:axPos val="b"/>
        <c:numFmt formatCode="General" sourceLinked="1"/>
        <c:majorTickMark val="none"/>
        <c:minorTickMark val="none"/>
        <c:tickLblPos val="nextTo"/>
        <c:crossAx val="400736072"/>
        <c:crosses val="autoZero"/>
        <c:auto val="1"/>
        <c:lblAlgn val="ctr"/>
        <c:lblOffset val="100"/>
        <c:noMultiLvlLbl val="0"/>
      </c:catAx>
      <c:valAx>
        <c:axId val="400736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sz="1400"/>
            </a:pPr>
            <a:endParaRPr lang="en-US"/>
          </a:p>
        </c:txPr>
        <c:crossAx val="400735680"/>
        <c:crosses val="autoZero"/>
        <c:crossBetween val="between"/>
        <c:majorUnit val="0.2"/>
      </c:valAx>
      <c:spPr>
        <a:noFill/>
        <a:ln>
          <a:noFill/>
        </a:ln>
        <a:effectLst/>
      </c:spPr>
    </c:plotArea>
    <c:legend>
      <c:legendPos val="b"/>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Democrats</c:v>
                </c:pt>
              </c:strCache>
            </c:strRef>
          </c:tx>
          <c:spPr>
            <a:solidFill>
              <a:schemeClr val="accent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All or most of it</c:v>
                </c:pt>
                <c:pt idx="1">
                  <c:v>Most of it</c:v>
                </c:pt>
                <c:pt idx="2">
                  <c:v>Only some of it</c:v>
                </c:pt>
                <c:pt idx="3">
                  <c:v>Very little of it</c:v>
                </c:pt>
                <c:pt idx="4">
                  <c:v>None of it</c:v>
                </c:pt>
              </c:strCache>
            </c:strRef>
          </c:cat>
          <c:val>
            <c:numRef>
              <c:f>Sheet1!$B$2:$F$2</c:f>
              <c:numCache>
                <c:formatCode>0%</c:formatCode>
                <c:ptCount val="5"/>
                <c:pt idx="0">
                  <c:v>0.13</c:v>
                </c:pt>
                <c:pt idx="1">
                  <c:v>0.25</c:v>
                </c:pt>
                <c:pt idx="2">
                  <c:v>0.42</c:v>
                </c:pt>
                <c:pt idx="3">
                  <c:v>0.16</c:v>
                </c:pt>
                <c:pt idx="4">
                  <c:v>0</c:v>
                </c:pt>
              </c:numCache>
            </c:numRef>
          </c:val>
          <c:extLst>
            <c:ext xmlns:c16="http://schemas.microsoft.com/office/drawing/2014/chart" uri="{C3380CC4-5D6E-409C-BE32-E72D297353CC}">
              <c16:uniqueId val="{00000000-DDBC-4844-98C0-0B34B40F8B7F}"/>
            </c:ext>
          </c:extLst>
        </c:ser>
        <c:ser>
          <c:idx val="1"/>
          <c:order val="1"/>
          <c:tx>
            <c:strRef>
              <c:f>Sheet1!$A$3</c:f>
              <c:strCache>
                <c:ptCount val="1"/>
                <c:pt idx="0">
                  <c:v>Republicans</c:v>
                </c:pt>
              </c:strCache>
            </c:strRef>
          </c:tx>
          <c:spPr>
            <a:solidFill>
              <a:schemeClr val="accent2"/>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All or most of it</c:v>
                </c:pt>
                <c:pt idx="1">
                  <c:v>Most of it</c:v>
                </c:pt>
                <c:pt idx="2">
                  <c:v>Only some of it</c:v>
                </c:pt>
                <c:pt idx="3">
                  <c:v>Very little of it</c:v>
                </c:pt>
                <c:pt idx="4">
                  <c:v>None of it</c:v>
                </c:pt>
              </c:strCache>
            </c:strRef>
          </c:cat>
          <c:val>
            <c:numRef>
              <c:f>Sheet1!$B$3:$F$3</c:f>
              <c:numCache>
                <c:formatCode>0%</c:formatCode>
                <c:ptCount val="5"/>
                <c:pt idx="0">
                  <c:v>0.01</c:v>
                </c:pt>
                <c:pt idx="1">
                  <c:v>0.13</c:v>
                </c:pt>
                <c:pt idx="2">
                  <c:v>0.42</c:v>
                </c:pt>
                <c:pt idx="3">
                  <c:v>0.41</c:v>
                </c:pt>
                <c:pt idx="4">
                  <c:v>0.02</c:v>
                </c:pt>
              </c:numCache>
            </c:numRef>
          </c:val>
          <c:extLst>
            <c:ext xmlns:c16="http://schemas.microsoft.com/office/drawing/2014/chart" uri="{C3380CC4-5D6E-409C-BE32-E72D297353CC}">
              <c16:uniqueId val="{00000001-DDBC-4844-98C0-0B34B40F8B7F}"/>
            </c:ext>
          </c:extLst>
        </c:ser>
        <c:ser>
          <c:idx val="2"/>
          <c:order val="2"/>
          <c:tx>
            <c:strRef>
              <c:f>Sheet1!$A$4</c:f>
              <c:strCache>
                <c:ptCount val="1"/>
                <c:pt idx="0">
                  <c:v>Independents</c:v>
                </c:pt>
              </c:strCache>
            </c:strRef>
          </c:tx>
          <c:spPr>
            <a:solidFill>
              <a:schemeClr val="bg1">
                <a:lumMod val="50000"/>
              </a:scheme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All or most of it</c:v>
                </c:pt>
                <c:pt idx="1">
                  <c:v>Most of it</c:v>
                </c:pt>
                <c:pt idx="2">
                  <c:v>Only some of it</c:v>
                </c:pt>
                <c:pt idx="3">
                  <c:v>Very little of it</c:v>
                </c:pt>
                <c:pt idx="4">
                  <c:v>None of it</c:v>
                </c:pt>
              </c:strCache>
            </c:strRef>
          </c:cat>
          <c:val>
            <c:numRef>
              <c:f>Sheet1!$B$4:$F$4</c:f>
              <c:numCache>
                <c:formatCode>0%</c:formatCode>
                <c:ptCount val="5"/>
                <c:pt idx="0">
                  <c:v>0.02</c:v>
                </c:pt>
                <c:pt idx="1">
                  <c:v>0.17</c:v>
                </c:pt>
                <c:pt idx="2">
                  <c:v>0.44</c:v>
                </c:pt>
                <c:pt idx="3">
                  <c:v>0.32</c:v>
                </c:pt>
                <c:pt idx="4">
                  <c:v>0.03</c:v>
                </c:pt>
              </c:numCache>
            </c:numRef>
          </c:val>
          <c:extLst>
            <c:ext xmlns:c16="http://schemas.microsoft.com/office/drawing/2014/chart" uri="{C3380CC4-5D6E-409C-BE32-E72D297353CC}">
              <c16:uniqueId val="{00000002-DDBC-4844-98C0-0B34B40F8B7F}"/>
            </c:ext>
          </c:extLst>
        </c:ser>
        <c:ser>
          <c:idx val="3"/>
          <c:order val="3"/>
          <c:tx>
            <c:strRef>
              <c:f>Sheet1!$A$5</c:f>
              <c:strCache>
                <c:ptCount val="1"/>
                <c:pt idx="0">
                  <c:v>Tea Party Members</c:v>
                </c:pt>
              </c:strCache>
            </c:strRef>
          </c:tx>
          <c:spPr>
            <a:solidFill>
              <a:schemeClr val="accent6"/>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Sheet1!$B$1:$F$1</c:f>
              <c:strCache>
                <c:ptCount val="5"/>
                <c:pt idx="0">
                  <c:v>All or most of it</c:v>
                </c:pt>
                <c:pt idx="1">
                  <c:v>Most of it</c:v>
                </c:pt>
                <c:pt idx="2">
                  <c:v>Only some of it</c:v>
                </c:pt>
                <c:pt idx="3">
                  <c:v>Very little of it</c:v>
                </c:pt>
                <c:pt idx="4">
                  <c:v>None of it</c:v>
                </c:pt>
              </c:strCache>
            </c:strRef>
          </c:cat>
          <c:val>
            <c:numRef>
              <c:f>Sheet1!$B$5:$F$5</c:f>
              <c:numCache>
                <c:formatCode>0%</c:formatCode>
                <c:ptCount val="5"/>
                <c:pt idx="0">
                  <c:v>0</c:v>
                </c:pt>
                <c:pt idx="1">
                  <c:v>0.08</c:v>
                </c:pt>
                <c:pt idx="2">
                  <c:v>0.39</c:v>
                </c:pt>
                <c:pt idx="3">
                  <c:v>0.51</c:v>
                </c:pt>
                <c:pt idx="4">
                  <c:v>0.02</c:v>
                </c:pt>
              </c:numCache>
            </c:numRef>
          </c:val>
          <c:extLst>
            <c:ext xmlns:c16="http://schemas.microsoft.com/office/drawing/2014/chart" uri="{C3380CC4-5D6E-409C-BE32-E72D297353CC}">
              <c16:uniqueId val="{00000003-DDBC-4844-98C0-0B34B40F8B7F}"/>
            </c:ext>
          </c:extLst>
        </c:ser>
        <c:dLbls>
          <c:dLblPos val="outEnd"/>
          <c:showLegendKey val="0"/>
          <c:showVal val="1"/>
          <c:showCatName val="0"/>
          <c:showSerName val="0"/>
          <c:showPercent val="0"/>
          <c:showBubbleSize val="0"/>
        </c:dLbls>
        <c:gapWidth val="219"/>
        <c:overlap val="-27"/>
        <c:axId val="400266552"/>
        <c:axId val="400266944"/>
      </c:barChart>
      <c:catAx>
        <c:axId val="40026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400" b="1"/>
            </a:pPr>
            <a:endParaRPr lang="en-US"/>
          </a:p>
        </c:txPr>
        <c:crossAx val="400266944"/>
        <c:crosses val="autoZero"/>
        <c:auto val="1"/>
        <c:lblAlgn val="ctr"/>
        <c:lblOffset val="100"/>
        <c:noMultiLvlLbl val="0"/>
      </c:catAx>
      <c:valAx>
        <c:axId val="400266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sz="1400"/>
            </a:pPr>
            <a:endParaRPr lang="en-US"/>
          </a:p>
        </c:txPr>
        <c:crossAx val="400266552"/>
        <c:crosses val="autoZero"/>
        <c:crossBetween val="between"/>
        <c:majorUnit val="0.2"/>
      </c:valAx>
      <c:spPr>
        <a:noFill/>
        <a:ln>
          <a:noFill/>
        </a:ln>
        <a:effectLst/>
      </c:spPr>
    </c:plotArea>
    <c:legend>
      <c:legendPos val="b"/>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200">
          <a:latin typeface="Georgia" panose="02040502050405020303" pitchFamily="18" charset="0"/>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387892327519E-2"/>
          <c:y val="4.6955326348669203E-2"/>
          <c:w val="0.89927465125142503"/>
          <c:h val="0.83256978064141896"/>
        </c:manualLayout>
      </c:layout>
      <c:barChart>
        <c:barDir val="col"/>
        <c:grouping val="clustered"/>
        <c:varyColors val="1"/>
        <c:ser>
          <c:idx val="0"/>
          <c:order val="0"/>
          <c:tx>
            <c:strRef>
              <c:f>Sheet1!$B$1</c:f>
              <c:strCache>
                <c:ptCount val="1"/>
                <c:pt idx="0">
                  <c:v>Series 1</c:v>
                </c:pt>
              </c:strCache>
            </c:strRef>
          </c:tx>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F66-4B4F-807C-DCEEF2025FAC}"/>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0-56B1-47EB-B1AC-66A044A5B854}"/>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1-56B1-47EB-B1AC-66A044A5B854}"/>
              </c:ext>
            </c:extLst>
          </c:dPt>
          <c:dPt>
            <c:idx val="3"/>
            <c:invertIfNegative val="0"/>
            <c:bubble3D val="0"/>
            <c:spPr>
              <a:solidFill>
                <a:schemeClr val="accent2">
                  <a:lumMod val="60000"/>
                </a:schemeClr>
              </a:solidFill>
              <a:ln>
                <a:noFill/>
              </a:ln>
              <a:effectLst/>
            </c:spPr>
            <c:extLst>
              <c:ext xmlns:c16="http://schemas.microsoft.com/office/drawing/2014/chart" uri="{C3380CC4-5D6E-409C-BE32-E72D297353CC}">
                <c16:uniqueId val="{00000002-56B1-47EB-B1AC-66A044A5B854}"/>
              </c:ext>
            </c:extLst>
          </c:dPt>
          <c:dPt>
            <c:idx val="4"/>
            <c:invertIfNegative val="0"/>
            <c:bubble3D val="0"/>
            <c:spPr>
              <a:solidFill>
                <a:schemeClr val="accent4">
                  <a:lumMod val="60000"/>
                </a:schemeClr>
              </a:solidFill>
              <a:ln>
                <a:noFill/>
              </a:ln>
              <a:effectLst/>
            </c:spPr>
            <c:extLst>
              <c:ext xmlns:c16="http://schemas.microsoft.com/office/drawing/2014/chart" uri="{C3380CC4-5D6E-409C-BE32-E72D297353CC}">
                <c16:uniqueId val="{00000009-7F66-4B4F-807C-DCEEF2025FAC}"/>
              </c:ext>
            </c:extLst>
          </c:dPt>
          <c:dPt>
            <c:idx val="5"/>
            <c:invertIfNegative val="0"/>
            <c:bubble3D val="0"/>
            <c:spPr>
              <a:solidFill>
                <a:schemeClr val="accent6">
                  <a:lumMod val="60000"/>
                </a:schemeClr>
              </a:solidFill>
              <a:ln>
                <a:noFill/>
              </a:ln>
              <a:effectLst/>
            </c:spPr>
            <c:extLst>
              <c:ext xmlns:c16="http://schemas.microsoft.com/office/drawing/2014/chart" uri="{C3380CC4-5D6E-409C-BE32-E72D297353CC}">
                <c16:uniqueId val="{0000000B-7F66-4B4F-807C-DCEEF2025FAC}"/>
              </c:ext>
            </c:extLst>
          </c:dPt>
          <c:dPt>
            <c:idx val="6"/>
            <c:invertIfNegative val="0"/>
            <c:bubble3D val="0"/>
            <c:spPr>
              <a:solidFill>
                <a:schemeClr val="accent2">
                  <a:lumMod val="80000"/>
                  <a:lumOff val="20000"/>
                </a:schemeClr>
              </a:solidFill>
              <a:ln>
                <a:noFill/>
              </a:ln>
              <a:effectLst/>
            </c:spPr>
            <c:extLst>
              <c:ext xmlns:c16="http://schemas.microsoft.com/office/drawing/2014/chart" uri="{C3380CC4-5D6E-409C-BE32-E72D297353CC}">
                <c16:uniqueId val="{0000000D-7F66-4B4F-807C-DCEEF2025FAC}"/>
              </c:ext>
            </c:extLst>
          </c:dPt>
          <c:dPt>
            <c:idx val="7"/>
            <c:invertIfNegative val="0"/>
            <c:bubble3D val="0"/>
            <c:spPr>
              <a:solidFill>
                <a:schemeClr val="accent4">
                  <a:lumMod val="80000"/>
                  <a:lumOff val="20000"/>
                </a:schemeClr>
              </a:solidFill>
              <a:ln>
                <a:noFill/>
              </a:ln>
              <a:effectLst/>
            </c:spPr>
            <c:extLst>
              <c:ext xmlns:c16="http://schemas.microsoft.com/office/drawing/2014/chart" uri="{C3380CC4-5D6E-409C-BE32-E72D297353CC}">
                <c16:uniqueId val="{0000000F-7F66-4B4F-807C-DCEEF2025FAC}"/>
              </c:ext>
            </c:extLst>
          </c:dPt>
          <c:dPt>
            <c:idx val="8"/>
            <c:invertIfNegative val="0"/>
            <c:bubble3D val="0"/>
            <c:spPr>
              <a:solidFill>
                <a:schemeClr val="accent6">
                  <a:lumMod val="80000"/>
                  <a:lumOff val="20000"/>
                </a:schemeClr>
              </a:solidFill>
              <a:ln>
                <a:noFill/>
              </a:ln>
              <a:effectLst/>
            </c:spPr>
            <c:extLst>
              <c:ext xmlns:c16="http://schemas.microsoft.com/office/drawing/2014/chart" uri="{C3380CC4-5D6E-409C-BE32-E72D297353CC}">
                <c16:uniqueId val="{00000011-7F66-4B4F-807C-DCEEF2025FAC}"/>
              </c:ext>
            </c:extLst>
          </c:dPt>
          <c:dPt>
            <c:idx val="9"/>
            <c:invertIfNegative val="0"/>
            <c:bubble3D val="0"/>
            <c:spPr>
              <a:solidFill>
                <a:schemeClr val="accent2">
                  <a:lumMod val="80000"/>
                </a:schemeClr>
              </a:solidFill>
              <a:ln>
                <a:noFill/>
              </a:ln>
              <a:effectLst/>
            </c:spPr>
            <c:extLst>
              <c:ext xmlns:c16="http://schemas.microsoft.com/office/drawing/2014/chart" uri="{C3380CC4-5D6E-409C-BE32-E72D297353CC}">
                <c16:uniqueId val="{00000013-7F66-4B4F-807C-DCEEF2025FAC}"/>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Georgia" charset="0"/>
                    <a:ea typeface="Georgia" charset="0"/>
                    <a:cs typeface="Georgia"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Sheet1!$A$2:$A$7</c:f>
              <c:strCache>
                <c:ptCount val="6"/>
                <c:pt idx="0">
                  <c:v>ISIS</c:v>
                </c:pt>
                <c:pt idx="1">
                  <c:v>North Korea</c:v>
                </c:pt>
                <c:pt idx="2">
                  <c:v>Russia</c:v>
                </c:pt>
                <c:pt idx="3">
                  <c:v>China</c:v>
                </c:pt>
                <c:pt idx="4">
                  <c:v>Iran</c:v>
                </c:pt>
                <c:pt idx="5">
                  <c:v>Syria</c:v>
                </c:pt>
              </c:strCache>
            </c:strRef>
          </c:cat>
          <c:val>
            <c:numRef>
              <c:f>Sheet1!$B$2:$B$7</c:f>
              <c:numCache>
                <c:formatCode>0%</c:formatCode>
                <c:ptCount val="6"/>
                <c:pt idx="0">
                  <c:v>0.34</c:v>
                </c:pt>
                <c:pt idx="1">
                  <c:v>0.28000000000000003</c:v>
                </c:pt>
                <c:pt idx="2">
                  <c:v>0.21</c:v>
                </c:pt>
                <c:pt idx="3">
                  <c:v>0.05</c:v>
                </c:pt>
                <c:pt idx="4">
                  <c:v>0.05</c:v>
                </c:pt>
                <c:pt idx="5">
                  <c:v>0.01</c:v>
                </c:pt>
              </c:numCache>
            </c:numRef>
          </c:val>
          <c:extLst>
            <c:ext xmlns:c16="http://schemas.microsoft.com/office/drawing/2014/chart" uri="{C3380CC4-5D6E-409C-BE32-E72D297353CC}">
              <c16:uniqueId val="{00000003-56B1-47EB-B1AC-66A044A5B854}"/>
            </c:ext>
          </c:extLst>
        </c:ser>
        <c:dLbls>
          <c:showLegendKey val="0"/>
          <c:showVal val="0"/>
          <c:showCatName val="0"/>
          <c:showSerName val="0"/>
          <c:showPercent val="0"/>
          <c:showBubbleSize val="0"/>
        </c:dLbls>
        <c:gapWidth val="219"/>
        <c:overlap val="-27"/>
        <c:axId val="400270472"/>
        <c:axId val="400270864"/>
      </c:barChart>
      <c:catAx>
        <c:axId val="40027047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Georgia" charset="0"/>
                <a:ea typeface="Georgia" charset="0"/>
                <a:cs typeface="Georgia" charset="0"/>
              </a:defRPr>
            </a:pPr>
            <a:endParaRPr lang="en-US"/>
          </a:p>
        </c:txPr>
        <c:crossAx val="400270864"/>
        <c:crosses val="autoZero"/>
        <c:auto val="1"/>
        <c:lblAlgn val="ctr"/>
        <c:lblOffset val="100"/>
        <c:noMultiLvlLbl val="0"/>
      </c:catAx>
      <c:valAx>
        <c:axId val="400270864"/>
        <c:scaling>
          <c:orientation val="minMax"/>
          <c:max val="1"/>
        </c:scaling>
        <c:delete val="0"/>
        <c:axPos val="l"/>
        <c:majorGridlines>
          <c:spPr>
            <a:ln w="9525" cap="flat" cmpd="sng" algn="ctr">
              <a:solidFill>
                <a:schemeClr val="tx1">
                  <a:lumMod val="15000"/>
                  <a:lumOff val="85000"/>
                </a:schemeClr>
              </a:solidFill>
              <a:prstDash val="solid"/>
              <a:round/>
            </a:ln>
            <a:effectLst/>
          </c:spPr>
        </c:majorGridlines>
        <c:numFmt formatCode="0%" sourceLinked="0"/>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eorgia" charset="0"/>
                <a:ea typeface="Georgia" charset="0"/>
                <a:cs typeface="Georgia" charset="0"/>
              </a:defRPr>
            </a:pPr>
            <a:endParaRPr lang="en-US"/>
          </a:p>
        </c:txPr>
        <c:crossAx val="400270472"/>
        <c:crosses val="autoZero"/>
        <c:crossBetween val="between"/>
        <c:majorUnit val="0.2"/>
      </c:valAx>
      <c:spPr>
        <a:noFill/>
        <a:ln>
          <a:noFill/>
        </a:ln>
        <a:effectLst/>
      </c:spPr>
    </c:plotArea>
    <c:plotVisOnly val="1"/>
    <c:dispBlanksAs val="gap"/>
    <c:showDLblsOverMax val="0"/>
  </c:chart>
  <c:spPr>
    <a:noFill/>
    <a:ln w="9525" cap="flat" cmpd="sng" algn="ctr">
      <a:noFill/>
      <a:prstDash val="solid"/>
    </a:ln>
    <a:effectLst/>
  </c:spPr>
  <c:txPr>
    <a:bodyPr/>
    <a:lstStyle/>
    <a:p>
      <a:pPr>
        <a:defRPr sz="1200">
          <a:latin typeface="Georgia" charset="0"/>
          <a:ea typeface="Georgia" charset="0"/>
          <a:cs typeface="Georgia"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It should be legal for personal use</c:v>
                </c:pt>
              </c:strCache>
            </c:strRef>
          </c:tx>
          <c:spPr>
            <a:ln w="44450" cap="rnd" cmpd="sng" algn="ctr">
              <a:solidFill>
                <a:schemeClr val="accent3"/>
              </a:solidFill>
              <a:prstDash val="solid"/>
              <a:round/>
            </a:ln>
            <a:effectLst/>
          </c:spPr>
          <c:marker>
            <c:symbol val="none"/>
          </c:marker>
          <c:dLbls>
            <c:dLbl>
              <c:idx val="0"/>
              <c:layout>
                <c:manualLayout>
                  <c:x val="-4.8977351935122503E-2"/>
                  <c:y val="4.3960712994151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228-41C8-8751-8372C4C8062D}"/>
                </c:ext>
              </c:extLst>
            </c:dLbl>
            <c:dLbl>
              <c:idx val="1"/>
              <c:layout>
                <c:manualLayout>
                  <c:x val="-6.0737176996367203E-3"/>
                  <c:y val="-5.41880881216224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228-41C8-8751-8372C4C8062D}"/>
                </c:ext>
              </c:extLst>
            </c:dLbl>
            <c:dLbl>
              <c:idx val="2"/>
              <c:layout>
                <c:manualLayout>
                  <c:x val="-9.1103972109272194E-3"/>
                  <c:y val="5.9123096796405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228-41C8-8751-8372C4C8062D}"/>
                </c:ext>
              </c:extLst>
            </c:dLbl>
            <c:dLbl>
              <c:idx val="3"/>
              <c:layout>
                <c:manualLayout>
                  <c:x val="0"/>
                  <c:y val="-3.01959000625078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228-41C8-8751-8372C4C8062D}"/>
                </c:ext>
              </c:extLst>
            </c:dLbl>
            <c:dLbl>
              <c:idx val="4"/>
              <c:layout>
                <c:manualLayout>
                  <c:x val="-1.0628796746081901E-2"/>
                  <c:y val="-3.90882200020445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228-41C8-8751-8372C4C8062D}"/>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Georgia" panose="02040502050405020303"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prstDash val="solid"/>
                      <a:round/>
                    </a:ln>
                    <a:effectLst/>
                  </c:spPr>
                </c15:leaderLines>
              </c:ext>
            </c:extLst>
          </c:dLbls>
          <c:cat>
            <c:strRef>
              <c:f>Sheet1!$A$2:$A$8</c:f>
              <c:strCache>
                <c:ptCount val="7"/>
                <c:pt idx="0">
                  <c:v>May 2014</c:v>
                </c:pt>
                <c:pt idx="1">
                  <c:v>Nov. 2014</c:v>
                </c:pt>
                <c:pt idx="2">
                  <c:v>May 2015</c:v>
                </c:pt>
                <c:pt idx="3">
                  <c:v>Nov. 2015</c:v>
                </c:pt>
                <c:pt idx="4">
                  <c:v>May 2016</c:v>
                </c:pt>
                <c:pt idx="5">
                  <c:v>Nov. 2016</c:v>
                </c:pt>
                <c:pt idx="6">
                  <c:v>May 2017</c:v>
                </c:pt>
              </c:strCache>
            </c:strRef>
          </c:cat>
          <c:val>
            <c:numRef>
              <c:f>Sheet1!$B$2:$B$8</c:f>
              <c:numCache>
                <c:formatCode>0%</c:formatCode>
                <c:ptCount val="7"/>
                <c:pt idx="0">
                  <c:v>0.32</c:v>
                </c:pt>
                <c:pt idx="1">
                  <c:v>0.28999999999999998</c:v>
                </c:pt>
                <c:pt idx="2">
                  <c:v>0.24</c:v>
                </c:pt>
                <c:pt idx="3">
                  <c:v>0.26</c:v>
                </c:pt>
                <c:pt idx="4">
                  <c:v>0.31</c:v>
                </c:pt>
                <c:pt idx="5">
                  <c:v>0.33</c:v>
                </c:pt>
                <c:pt idx="6">
                  <c:v>0.31</c:v>
                </c:pt>
              </c:numCache>
            </c:numRef>
          </c:val>
          <c:smooth val="0"/>
          <c:extLst>
            <c:ext xmlns:c16="http://schemas.microsoft.com/office/drawing/2014/chart" uri="{C3380CC4-5D6E-409C-BE32-E72D297353CC}">
              <c16:uniqueId val="{00000005-6228-41C8-8751-8372C4C8062D}"/>
            </c:ext>
          </c:extLst>
        </c:ser>
        <c:ser>
          <c:idx val="1"/>
          <c:order val="1"/>
          <c:tx>
            <c:strRef>
              <c:f>Sheet1!$C$1</c:f>
              <c:strCache>
                <c:ptCount val="1"/>
                <c:pt idx="0">
                  <c:v>It should be legal only for medicinal use</c:v>
                </c:pt>
              </c:strCache>
            </c:strRef>
          </c:tx>
          <c:spPr>
            <a:ln w="44450" cap="rnd" cmpd="sng" algn="ctr">
              <a:solidFill>
                <a:schemeClr val="accent5"/>
              </a:solidFill>
              <a:prstDash val="solid"/>
              <a:round/>
            </a:ln>
            <a:effectLst/>
          </c:spPr>
          <c:marker>
            <c:symbol val="none"/>
          </c:marker>
          <c:dLbls>
            <c:dLbl>
              <c:idx val="0"/>
              <c:layout>
                <c:manualLayout>
                  <c:x val="-5.1625584195254197E-2"/>
                  <c:y val="-2.08137723737948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228-41C8-8751-8372C4C8062D}"/>
                </c:ext>
              </c:extLst>
            </c:dLbl>
            <c:dLbl>
              <c:idx val="1"/>
              <c:layout>
                <c:manualLayout>
                  <c:x val="1.51839953515454E-3"/>
                  <c:y val="4.00538496750637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228-41C8-8751-8372C4C8062D}"/>
                </c:ext>
              </c:extLst>
            </c:dLbl>
            <c:dLbl>
              <c:idx val="2"/>
              <c:layout>
                <c:manualLayout>
                  <c:x val="-1.51839953515454E-3"/>
                  <c:y val="3.92546700812603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228-41C8-8751-8372C4C8062D}"/>
                </c:ext>
              </c:extLst>
            </c:dLbl>
            <c:dLbl>
              <c:idx val="3"/>
              <c:layout>
                <c:manualLayout>
                  <c:x val="1.51839953515442E-3"/>
                  <c:y val="-3.92546700812603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228-41C8-8751-8372C4C8062D}"/>
                </c:ext>
              </c:extLst>
            </c:dLbl>
            <c:dLbl>
              <c:idx val="4"/>
              <c:layout>
                <c:manualLayout>
                  <c:x val="-1.1134801294291901E-16"/>
                  <c:y val="-2.79201571443176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228-41C8-8751-8372C4C8062D}"/>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Georgia" panose="02040502050405020303"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bg1">
                          <a:lumMod val="65000"/>
                        </a:schemeClr>
                      </a:solidFill>
                      <a:prstDash val="solid"/>
                      <a:round/>
                    </a:ln>
                    <a:effectLst/>
                  </c:spPr>
                </c15:leaderLines>
              </c:ext>
            </c:extLst>
          </c:dLbls>
          <c:cat>
            <c:strRef>
              <c:f>Sheet1!$A$2:$A$8</c:f>
              <c:strCache>
                <c:ptCount val="7"/>
                <c:pt idx="0">
                  <c:v>May 2014</c:v>
                </c:pt>
                <c:pt idx="1">
                  <c:v>Nov. 2014</c:v>
                </c:pt>
                <c:pt idx="2">
                  <c:v>May 2015</c:v>
                </c:pt>
                <c:pt idx="3">
                  <c:v>Nov. 2015</c:v>
                </c:pt>
                <c:pt idx="4">
                  <c:v>May 2016</c:v>
                </c:pt>
                <c:pt idx="5">
                  <c:v>Nov. 2016</c:v>
                </c:pt>
                <c:pt idx="6">
                  <c:v>May 2017</c:v>
                </c:pt>
              </c:strCache>
            </c:strRef>
          </c:cat>
          <c:val>
            <c:numRef>
              <c:f>Sheet1!$C$2:$C$8</c:f>
              <c:numCache>
                <c:formatCode>0%</c:formatCode>
                <c:ptCount val="7"/>
                <c:pt idx="0">
                  <c:v>0.44</c:v>
                </c:pt>
                <c:pt idx="1">
                  <c:v>0.42</c:v>
                </c:pt>
                <c:pt idx="2">
                  <c:v>0.48</c:v>
                </c:pt>
                <c:pt idx="3">
                  <c:v>0.48</c:v>
                </c:pt>
                <c:pt idx="4">
                  <c:v>0.45</c:v>
                </c:pt>
                <c:pt idx="5">
                  <c:v>0.42</c:v>
                </c:pt>
                <c:pt idx="6">
                  <c:v>0.47</c:v>
                </c:pt>
              </c:numCache>
            </c:numRef>
          </c:val>
          <c:smooth val="0"/>
          <c:extLst>
            <c:ext xmlns:c16="http://schemas.microsoft.com/office/drawing/2014/chart" uri="{C3380CC4-5D6E-409C-BE32-E72D297353CC}">
              <c16:uniqueId val="{0000000B-6228-41C8-8751-8372C4C8062D}"/>
            </c:ext>
          </c:extLst>
        </c:ser>
        <c:ser>
          <c:idx val="2"/>
          <c:order val="2"/>
          <c:tx>
            <c:strRef>
              <c:f>Sheet1!$D$1</c:f>
              <c:strCache>
                <c:ptCount val="1"/>
                <c:pt idx="0">
                  <c:v>It should not be legal</c:v>
                </c:pt>
              </c:strCache>
            </c:strRef>
          </c:tx>
          <c:spPr>
            <a:ln w="44450" cap="rnd" cmpd="sng" algn="ctr">
              <a:solidFill>
                <a:schemeClr val="accent6"/>
              </a:solidFill>
              <a:prstDash val="solid"/>
              <a:round/>
            </a:ln>
            <a:effectLst/>
          </c:spPr>
          <c:marker>
            <c:symbol val="none"/>
          </c:marker>
          <c:dLbls>
            <c:dLbl>
              <c:idx val="0"/>
              <c:layout>
                <c:manualLayout>
                  <c:x val="-5.0107184660099703E-2"/>
                  <c:y val="-9.05258818094429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228-41C8-8751-8372C4C8062D}"/>
                </c:ext>
              </c:extLst>
            </c:dLbl>
            <c:dLbl>
              <c:idx val="1"/>
              <c:layout>
                <c:manualLayout>
                  <c:x val="-9.1105167699456705E-3"/>
                  <c:y val="5.11806240279951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228-41C8-8751-8372C4C8062D}"/>
                </c:ext>
              </c:extLst>
            </c:dLbl>
            <c:dLbl>
              <c:idx val="2"/>
              <c:layout>
                <c:manualLayout>
                  <c:x val="0"/>
                  <c:y val="-3.62350800750095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228-41C8-8751-8372C4C8062D}"/>
                </c:ext>
              </c:extLst>
            </c:dLbl>
            <c:dLbl>
              <c:idx val="3"/>
              <c:layout>
                <c:manualLayout>
                  <c:x val="-4.5551986054637198E-3"/>
                  <c:y val="4.529385009376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228-41C8-8751-8372C4C8062D}"/>
                </c:ext>
              </c:extLst>
            </c:dLbl>
            <c:dLbl>
              <c:idx val="4"/>
              <c:layout>
                <c:manualLayout>
                  <c:x val="-1.1134801294291901E-16"/>
                  <c:y val="-3.90882200020445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228-41C8-8751-8372C4C8062D}"/>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Georgia" panose="02040502050405020303"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prstDash val="solid"/>
                      <a:round/>
                    </a:ln>
                    <a:effectLst/>
                  </c:spPr>
                </c15:leaderLines>
              </c:ext>
            </c:extLst>
          </c:dLbls>
          <c:cat>
            <c:strRef>
              <c:f>Sheet1!$A$2:$A$8</c:f>
              <c:strCache>
                <c:ptCount val="7"/>
                <c:pt idx="0">
                  <c:v>May 2014</c:v>
                </c:pt>
                <c:pt idx="1">
                  <c:v>Nov. 2014</c:v>
                </c:pt>
                <c:pt idx="2">
                  <c:v>May 2015</c:v>
                </c:pt>
                <c:pt idx="3">
                  <c:v>Nov. 2015</c:v>
                </c:pt>
                <c:pt idx="4">
                  <c:v>May 2016</c:v>
                </c:pt>
                <c:pt idx="5">
                  <c:v>Nov. 2016</c:v>
                </c:pt>
                <c:pt idx="6">
                  <c:v>May 2017</c:v>
                </c:pt>
              </c:strCache>
            </c:strRef>
          </c:cat>
          <c:val>
            <c:numRef>
              <c:f>Sheet1!$D$2:$D$8</c:f>
              <c:numCache>
                <c:formatCode>0%</c:formatCode>
                <c:ptCount val="7"/>
                <c:pt idx="0">
                  <c:v>0.22</c:v>
                </c:pt>
                <c:pt idx="1">
                  <c:v>0.26</c:v>
                </c:pt>
                <c:pt idx="2">
                  <c:v>0.25</c:v>
                </c:pt>
                <c:pt idx="3">
                  <c:v>0.25</c:v>
                </c:pt>
                <c:pt idx="4">
                  <c:v>0.22</c:v>
                </c:pt>
                <c:pt idx="5">
                  <c:v>0.23</c:v>
                </c:pt>
                <c:pt idx="6">
                  <c:v>0.21</c:v>
                </c:pt>
              </c:numCache>
            </c:numRef>
          </c:val>
          <c:smooth val="0"/>
          <c:extLst>
            <c:ext xmlns:c16="http://schemas.microsoft.com/office/drawing/2014/chart" uri="{C3380CC4-5D6E-409C-BE32-E72D297353CC}">
              <c16:uniqueId val="{00000011-6228-41C8-8751-8372C4C8062D}"/>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prstDash val="solid"/>
              <a:round/>
            </a:ln>
            <a:effectLst/>
          </c:spPr>
        </c:dropLines>
        <c:smooth val="0"/>
        <c:axId val="400274000"/>
        <c:axId val="401658992"/>
      </c:lineChart>
      <c:catAx>
        <c:axId val="400274000"/>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Georgia" panose="02040502050405020303" pitchFamily="18" charset="0"/>
                <a:ea typeface="+mn-ea"/>
                <a:cs typeface="+mn-cs"/>
              </a:defRPr>
            </a:pPr>
            <a:endParaRPr lang="en-US"/>
          </a:p>
        </c:txPr>
        <c:crossAx val="401658992"/>
        <c:crosses val="autoZero"/>
        <c:auto val="1"/>
        <c:lblAlgn val="ctr"/>
        <c:lblOffset val="100"/>
        <c:noMultiLvlLbl val="0"/>
      </c:catAx>
      <c:valAx>
        <c:axId val="401658992"/>
        <c:scaling>
          <c:orientation val="minMax"/>
          <c:min val="0"/>
        </c:scaling>
        <c:delete val="0"/>
        <c:axPos val="l"/>
        <c:numFmt formatCode="0%"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mn-cs"/>
              </a:defRPr>
            </a:pPr>
            <a:endParaRPr lang="en-US"/>
          </a:p>
        </c:txPr>
        <c:crossAx val="400274000"/>
        <c:crosses val="autoZero"/>
        <c:crossBetween val="between"/>
        <c:majorUnit val="0.2"/>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Georgia" panose="02040502050405020303" pitchFamily="18" charset="0"/>
              <a:ea typeface="+mn-ea"/>
              <a:cs typeface="+mn-cs"/>
            </a:defRPr>
          </a:pPr>
          <a:endParaRPr lang="en-US"/>
        </a:p>
      </c:txPr>
    </c:legend>
    <c:plotVisOnly val="1"/>
    <c:dispBlanksAs val="gap"/>
    <c:showDLblsOverMax val="0"/>
  </c:chart>
  <c:spPr>
    <a:solidFill>
      <a:schemeClr val="lt1"/>
    </a:solidFill>
    <a:ln w="9525" cap="flat" cmpd="sng" algn="ctr">
      <a:noFill/>
      <a:prstDash val="solid"/>
    </a:ln>
    <a:effectLst/>
  </c:spPr>
  <c:txPr>
    <a:bodyPr/>
    <a:lstStyle/>
    <a:p>
      <a:pPr>
        <a:defRPr sz="1200">
          <a:latin typeface="Georgia" panose="02040502050405020303" pitchFamily="18"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41227" cy="467044"/>
          </a:xfrm>
          <a:prstGeom prst="rect">
            <a:avLst/>
          </a:prstGeom>
        </p:spPr>
        <p:txBody>
          <a:bodyPr vert="horz" lIns="92268" tIns="46133" rIns="92268" bIns="46133" rtlCol="0"/>
          <a:lstStyle>
            <a:lvl1pPr algn="l">
              <a:defRPr sz="1200"/>
            </a:lvl1pPr>
          </a:lstStyle>
          <a:p>
            <a:endParaRPr lang="en-US"/>
          </a:p>
        </p:txBody>
      </p:sp>
      <p:sp>
        <p:nvSpPr>
          <p:cNvPr id="3" name="Date Placeholder 2"/>
          <p:cNvSpPr>
            <a:spLocks noGrp="1"/>
          </p:cNvSpPr>
          <p:nvPr>
            <p:ph type="dt" sz="quarter" idx="1"/>
          </p:nvPr>
        </p:nvSpPr>
        <p:spPr>
          <a:xfrm>
            <a:off x="3973937" y="2"/>
            <a:ext cx="3041227" cy="467044"/>
          </a:xfrm>
          <a:prstGeom prst="rect">
            <a:avLst/>
          </a:prstGeom>
        </p:spPr>
        <p:txBody>
          <a:bodyPr vert="horz" lIns="92268" tIns="46133" rIns="92268" bIns="46133" rtlCol="0"/>
          <a:lstStyle>
            <a:lvl1pPr algn="r">
              <a:defRPr sz="1200"/>
            </a:lvl1pPr>
          </a:lstStyle>
          <a:p>
            <a:fld id="{7B8B3800-23DB-4363-83AB-FF1288ED4BC0}" type="datetimeFigureOut">
              <a:rPr lang="en-US" smtClean="0"/>
              <a:t>5/29/2017</a:t>
            </a:fld>
            <a:endParaRPr lang="en-US"/>
          </a:p>
        </p:txBody>
      </p:sp>
      <p:sp>
        <p:nvSpPr>
          <p:cNvPr id="4" name="Footer Placeholder 3"/>
          <p:cNvSpPr>
            <a:spLocks noGrp="1"/>
          </p:cNvSpPr>
          <p:nvPr>
            <p:ph type="ftr" sz="quarter" idx="2"/>
          </p:nvPr>
        </p:nvSpPr>
        <p:spPr>
          <a:xfrm>
            <a:off x="2" y="8835709"/>
            <a:ext cx="3041227" cy="467044"/>
          </a:xfrm>
          <a:prstGeom prst="rect">
            <a:avLst/>
          </a:prstGeom>
        </p:spPr>
        <p:txBody>
          <a:bodyPr vert="horz" lIns="92268" tIns="46133" rIns="92268" bIns="46133" rtlCol="0" anchor="b"/>
          <a:lstStyle>
            <a:lvl1pPr algn="l">
              <a:defRPr sz="1200"/>
            </a:lvl1pPr>
          </a:lstStyle>
          <a:p>
            <a:endParaRPr lang="en-US"/>
          </a:p>
        </p:txBody>
      </p:sp>
      <p:sp>
        <p:nvSpPr>
          <p:cNvPr id="5" name="Slide Number Placeholder 4"/>
          <p:cNvSpPr>
            <a:spLocks noGrp="1"/>
          </p:cNvSpPr>
          <p:nvPr>
            <p:ph type="sldNum" sz="quarter" idx="3"/>
          </p:nvPr>
        </p:nvSpPr>
        <p:spPr>
          <a:xfrm>
            <a:off x="3973937" y="8835709"/>
            <a:ext cx="3041227" cy="467044"/>
          </a:xfrm>
          <a:prstGeom prst="rect">
            <a:avLst/>
          </a:prstGeom>
        </p:spPr>
        <p:txBody>
          <a:bodyPr vert="horz" lIns="92268" tIns="46133" rIns="92268" bIns="46133" rtlCol="0" anchor="b"/>
          <a:lstStyle>
            <a:lvl1pPr algn="r">
              <a:defRPr sz="1200"/>
            </a:lvl1pPr>
          </a:lstStyle>
          <a:p>
            <a:fld id="{D76CCF70-3BED-4016-91B9-BF9496B78D6F}" type="slidenum">
              <a:rPr lang="en-US" smtClean="0"/>
              <a:t>‹#›</a:t>
            </a:fld>
            <a:endParaRPr lang="en-US"/>
          </a:p>
        </p:txBody>
      </p:sp>
    </p:spTree>
    <p:extLst>
      <p:ext uri="{BB962C8B-B14F-4D97-AF65-F5344CB8AC3E}">
        <p14:creationId xmlns:p14="http://schemas.microsoft.com/office/powerpoint/2010/main" val="14652076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41227" cy="467044"/>
          </a:xfrm>
          <a:prstGeom prst="rect">
            <a:avLst/>
          </a:prstGeom>
        </p:spPr>
        <p:txBody>
          <a:bodyPr vert="horz" lIns="92268" tIns="46133" rIns="92268" bIns="46133" rtlCol="0"/>
          <a:lstStyle>
            <a:lvl1pPr algn="l">
              <a:defRPr sz="1200"/>
            </a:lvl1pPr>
          </a:lstStyle>
          <a:p>
            <a:endParaRPr lang="en-US"/>
          </a:p>
        </p:txBody>
      </p:sp>
      <p:sp>
        <p:nvSpPr>
          <p:cNvPr id="3" name="Date Placeholder 2"/>
          <p:cNvSpPr>
            <a:spLocks noGrp="1"/>
          </p:cNvSpPr>
          <p:nvPr>
            <p:ph type="dt" idx="1"/>
          </p:nvPr>
        </p:nvSpPr>
        <p:spPr>
          <a:xfrm>
            <a:off x="3973937" y="2"/>
            <a:ext cx="3041227" cy="467044"/>
          </a:xfrm>
          <a:prstGeom prst="rect">
            <a:avLst/>
          </a:prstGeom>
        </p:spPr>
        <p:txBody>
          <a:bodyPr vert="horz" lIns="92268" tIns="46133" rIns="92268" bIns="46133" rtlCol="0"/>
          <a:lstStyle>
            <a:lvl1pPr algn="r">
              <a:defRPr sz="1200"/>
            </a:lvl1pPr>
          </a:lstStyle>
          <a:p>
            <a:fld id="{640CB153-72EF-4FEC-ADCE-A92424D48596}" type="datetimeFigureOut">
              <a:rPr lang="en-US" smtClean="0"/>
              <a:t>5/29/2017</a:t>
            </a:fld>
            <a:endParaRPr lang="en-US"/>
          </a:p>
        </p:txBody>
      </p:sp>
      <p:sp>
        <p:nvSpPr>
          <p:cNvPr id="4" name="Slide Image Placeholder 3"/>
          <p:cNvSpPr>
            <a:spLocks noGrp="1" noRot="1" noChangeAspect="1"/>
          </p:cNvSpPr>
          <p:nvPr>
            <p:ph type="sldImg" idx="2"/>
          </p:nvPr>
        </p:nvSpPr>
        <p:spPr>
          <a:xfrm>
            <a:off x="1416050" y="1163638"/>
            <a:ext cx="4184650" cy="3138487"/>
          </a:xfrm>
          <a:prstGeom prst="rect">
            <a:avLst/>
          </a:prstGeom>
          <a:noFill/>
          <a:ln w="12700">
            <a:solidFill>
              <a:prstClr val="black"/>
            </a:solidFill>
          </a:ln>
        </p:spPr>
        <p:txBody>
          <a:bodyPr vert="horz" lIns="92268" tIns="46133" rIns="92268" bIns="46133" rtlCol="0" anchor="ctr"/>
          <a:lstStyle/>
          <a:p>
            <a:endParaRPr lang="en-US"/>
          </a:p>
        </p:txBody>
      </p:sp>
      <p:sp>
        <p:nvSpPr>
          <p:cNvPr id="5" name="Notes Placeholder 4"/>
          <p:cNvSpPr>
            <a:spLocks noGrp="1"/>
          </p:cNvSpPr>
          <p:nvPr>
            <p:ph type="body" sz="quarter" idx="3"/>
          </p:nvPr>
        </p:nvSpPr>
        <p:spPr>
          <a:xfrm>
            <a:off x="702312" y="4476632"/>
            <a:ext cx="5612129" cy="3663276"/>
          </a:xfrm>
          <a:prstGeom prst="rect">
            <a:avLst/>
          </a:prstGeom>
        </p:spPr>
        <p:txBody>
          <a:bodyPr vert="horz" lIns="92268" tIns="46133" rIns="92268" bIns="4613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8835709"/>
            <a:ext cx="3041227" cy="467044"/>
          </a:xfrm>
          <a:prstGeom prst="rect">
            <a:avLst/>
          </a:prstGeom>
        </p:spPr>
        <p:txBody>
          <a:bodyPr vert="horz" lIns="92268" tIns="46133" rIns="92268" bIns="46133" rtlCol="0" anchor="b"/>
          <a:lstStyle>
            <a:lvl1pPr algn="l">
              <a:defRPr sz="1200"/>
            </a:lvl1pPr>
          </a:lstStyle>
          <a:p>
            <a:endParaRPr lang="en-US"/>
          </a:p>
        </p:txBody>
      </p:sp>
      <p:sp>
        <p:nvSpPr>
          <p:cNvPr id="7" name="Slide Number Placeholder 6"/>
          <p:cNvSpPr>
            <a:spLocks noGrp="1"/>
          </p:cNvSpPr>
          <p:nvPr>
            <p:ph type="sldNum" sz="quarter" idx="5"/>
          </p:nvPr>
        </p:nvSpPr>
        <p:spPr>
          <a:xfrm>
            <a:off x="3973937" y="8835709"/>
            <a:ext cx="3041227" cy="467044"/>
          </a:xfrm>
          <a:prstGeom prst="rect">
            <a:avLst/>
          </a:prstGeom>
        </p:spPr>
        <p:txBody>
          <a:bodyPr vert="horz" lIns="92268" tIns="46133" rIns="92268" bIns="46133" rtlCol="0" anchor="b"/>
          <a:lstStyle>
            <a:lvl1pPr algn="r">
              <a:defRPr sz="1200"/>
            </a:lvl1pPr>
          </a:lstStyle>
          <a:p>
            <a:fld id="{A9E4038F-D865-43D3-BAC6-91852CF4720E}" type="slidenum">
              <a:rPr lang="en-US" smtClean="0"/>
              <a:t>‹#›</a:t>
            </a:fld>
            <a:endParaRPr lang="en-US"/>
          </a:p>
        </p:txBody>
      </p:sp>
    </p:spTree>
    <p:extLst>
      <p:ext uri="{BB962C8B-B14F-4D97-AF65-F5344CB8AC3E}">
        <p14:creationId xmlns:p14="http://schemas.microsoft.com/office/powerpoint/2010/main" val="3696227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E4038F-D865-43D3-BAC6-91852CF4720E}" type="slidenum">
              <a:rPr lang="en-US" smtClean="0"/>
              <a:t>1</a:t>
            </a:fld>
            <a:endParaRPr lang="en-US"/>
          </a:p>
        </p:txBody>
      </p:sp>
    </p:spTree>
    <p:extLst>
      <p:ext uri="{BB962C8B-B14F-4D97-AF65-F5344CB8AC3E}">
        <p14:creationId xmlns:p14="http://schemas.microsoft.com/office/powerpoint/2010/main" val="1197037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might combin</a:t>
            </a:r>
            <a:r>
              <a:rPr lang="en-US" baseline="0" dirty="0" smtClean="0"/>
              <a:t>e slide 2 and 3 to document the across the board decline between </a:t>
            </a:r>
            <a:r>
              <a:rPr lang="en-US" baseline="0" dirty="0" err="1" smtClean="0"/>
              <a:t>nov</a:t>
            </a:r>
            <a:r>
              <a:rPr lang="en-US" baseline="0" dirty="0" smtClean="0"/>
              <a:t> and may.</a:t>
            </a:r>
          </a:p>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2</a:t>
            </a:fld>
            <a:endParaRPr lang="en-US"/>
          </a:p>
        </p:txBody>
      </p:sp>
    </p:spTree>
    <p:extLst>
      <p:ext uri="{BB962C8B-B14F-4D97-AF65-F5344CB8AC3E}">
        <p14:creationId xmlns:p14="http://schemas.microsoft.com/office/powerpoint/2010/main" val="1192835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3</a:t>
            </a:fld>
            <a:endParaRPr lang="en-US"/>
          </a:p>
        </p:txBody>
      </p:sp>
    </p:spTree>
    <p:extLst>
      <p:ext uri="{BB962C8B-B14F-4D97-AF65-F5344CB8AC3E}">
        <p14:creationId xmlns:p14="http://schemas.microsoft.com/office/powerpoint/2010/main" val="2066569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need party id over time</a:t>
            </a:r>
            <a:r>
              <a:rPr lang="en-US" baseline="0" dirty="0" smtClean="0"/>
              <a:t> for </a:t>
            </a:r>
            <a:r>
              <a:rPr lang="en-US" baseline="0" dirty="0" err="1" smtClean="0"/>
              <a:t>lamar</a:t>
            </a:r>
            <a:r>
              <a:rPr lang="en-US" baseline="0" dirty="0" smtClean="0"/>
              <a:t> and corker too or </a:t>
            </a:r>
            <a:r>
              <a:rPr lang="en-US" baseline="0" dirty="0" err="1" smtClean="0"/>
              <a:t>libcon</a:t>
            </a:r>
            <a:r>
              <a:rPr lang="en-US" baseline="0" dirty="0" smtClean="0"/>
              <a:t>.  We will show only the </a:t>
            </a:r>
            <a:r>
              <a:rPr lang="en-US" baseline="0" dirty="0" err="1" smtClean="0"/>
              <a:t>haslam</a:t>
            </a:r>
            <a:r>
              <a:rPr lang="en-US" baseline="0" dirty="0" smtClean="0"/>
              <a:t> only slide for </a:t>
            </a:r>
            <a:r>
              <a:rPr lang="en-US" baseline="0" dirty="0" err="1" smtClean="0"/>
              <a:t>gov</a:t>
            </a:r>
            <a:r>
              <a:rPr lang="en-US" baseline="0" dirty="0" smtClean="0"/>
              <a:t> meeting and then use the others when we meet with the senators….</a:t>
            </a:r>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4</a:t>
            </a:fld>
            <a:endParaRPr lang="en-US"/>
          </a:p>
        </p:txBody>
      </p:sp>
    </p:spTree>
    <p:extLst>
      <p:ext uri="{BB962C8B-B14F-4D97-AF65-F5344CB8AC3E}">
        <p14:creationId xmlns:p14="http://schemas.microsoft.com/office/powerpoint/2010/main" val="3403076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need a prior slide of overall approval and then stack those</a:t>
            </a:r>
            <a:r>
              <a:rPr lang="en-US" baseline="0" dirty="0" smtClean="0"/>
              <a:t> numbers against fav/</a:t>
            </a:r>
            <a:r>
              <a:rPr lang="en-US" baseline="0" dirty="0" err="1" smtClean="0"/>
              <a:t>unfav</a:t>
            </a:r>
            <a:r>
              <a:rPr lang="en-US" baseline="0" dirty="0" smtClean="0"/>
              <a:t> for trump in Nov</a:t>
            </a:r>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5</a:t>
            </a:fld>
            <a:endParaRPr lang="en-US"/>
          </a:p>
        </p:txBody>
      </p:sp>
    </p:spTree>
    <p:extLst>
      <p:ext uri="{BB962C8B-B14F-4D97-AF65-F5344CB8AC3E}">
        <p14:creationId xmlns:p14="http://schemas.microsoft.com/office/powerpoint/2010/main" val="1851511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6</a:t>
            </a:fld>
            <a:endParaRPr lang="en-US"/>
          </a:p>
        </p:txBody>
      </p:sp>
    </p:spTree>
    <p:extLst>
      <p:ext uri="{BB962C8B-B14F-4D97-AF65-F5344CB8AC3E}">
        <p14:creationId xmlns:p14="http://schemas.microsoft.com/office/powerpoint/2010/main" val="199185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7</a:t>
            </a:fld>
            <a:endParaRPr lang="en-US"/>
          </a:p>
        </p:txBody>
      </p:sp>
    </p:spTree>
    <p:extLst>
      <p:ext uri="{BB962C8B-B14F-4D97-AF65-F5344CB8AC3E}">
        <p14:creationId xmlns:p14="http://schemas.microsoft.com/office/powerpoint/2010/main" val="1689125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need a prior slide of overall approval and then stack those</a:t>
            </a:r>
            <a:r>
              <a:rPr lang="en-US" baseline="0" dirty="0" smtClean="0"/>
              <a:t> numbers against fav/</a:t>
            </a:r>
            <a:r>
              <a:rPr lang="en-US" baseline="0" dirty="0" err="1" smtClean="0"/>
              <a:t>unfav</a:t>
            </a:r>
            <a:r>
              <a:rPr lang="en-US" baseline="0" dirty="0" smtClean="0"/>
              <a:t> for trump in Nov</a:t>
            </a:r>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8</a:t>
            </a:fld>
            <a:endParaRPr lang="en-US"/>
          </a:p>
        </p:txBody>
      </p:sp>
    </p:spTree>
    <p:extLst>
      <p:ext uri="{BB962C8B-B14F-4D97-AF65-F5344CB8AC3E}">
        <p14:creationId xmlns:p14="http://schemas.microsoft.com/office/powerpoint/2010/main" val="3308385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9</a:t>
            </a:fld>
            <a:endParaRPr lang="en-US"/>
          </a:p>
        </p:txBody>
      </p:sp>
    </p:spTree>
    <p:extLst>
      <p:ext uri="{BB962C8B-B14F-4D97-AF65-F5344CB8AC3E}">
        <p14:creationId xmlns:p14="http://schemas.microsoft.com/office/powerpoint/2010/main" val="2392724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10</a:t>
            </a:fld>
            <a:endParaRPr lang="en-US"/>
          </a:p>
        </p:txBody>
      </p:sp>
    </p:spTree>
    <p:extLst>
      <p:ext uri="{BB962C8B-B14F-4D97-AF65-F5344CB8AC3E}">
        <p14:creationId xmlns:p14="http://schemas.microsoft.com/office/powerpoint/2010/main" val="996948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11</a:t>
            </a:fld>
            <a:endParaRPr lang="en-US"/>
          </a:p>
        </p:txBody>
      </p:sp>
    </p:spTree>
    <p:extLst>
      <p:ext uri="{BB962C8B-B14F-4D97-AF65-F5344CB8AC3E}">
        <p14:creationId xmlns:p14="http://schemas.microsoft.com/office/powerpoint/2010/main" val="2877448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12</a:t>
            </a:fld>
            <a:endParaRPr lang="en-US"/>
          </a:p>
        </p:txBody>
      </p:sp>
    </p:spTree>
    <p:extLst>
      <p:ext uri="{BB962C8B-B14F-4D97-AF65-F5344CB8AC3E}">
        <p14:creationId xmlns:p14="http://schemas.microsoft.com/office/powerpoint/2010/main" val="2562334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13</a:t>
            </a:fld>
            <a:endParaRPr lang="en-US"/>
          </a:p>
        </p:txBody>
      </p:sp>
    </p:spTree>
    <p:extLst>
      <p:ext uri="{BB962C8B-B14F-4D97-AF65-F5344CB8AC3E}">
        <p14:creationId xmlns:p14="http://schemas.microsoft.com/office/powerpoint/2010/main" val="1834930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14</a:t>
            </a:fld>
            <a:endParaRPr lang="en-US"/>
          </a:p>
        </p:txBody>
      </p:sp>
    </p:spTree>
    <p:extLst>
      <p:ext uri="{BB962C8B-B14F-4D97-AF65-F5344CB8AC3E}">
        <p14:creationId xmlns:p14="http://schemas.microsoft.com/office/powerpoint/2010/main" val="3966922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15</a:t>
            </a:fld>
            <a:endParaRPr lang="en-US"/>
          </a:p>
        </p:txBody>
      </p:sp>
    </p:spTree>
    <p:extLst>
      <p:ext uri="{BB962C8B-B14F-4D97-AF65-F5344CB8AC3E}">
        <p14:creationId xmlns:p14="http://schemas.microsoft.com/office/powerpoint/2010/main" val="985120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16</a:t>
            </a:fld>
            <a:endParaRPr lang="en-US"/>
          </a:p>
        </p:txBody>
      </p:sp>
    </p:spTree>
    <p:extLst>
      <p:ext uri="{BB962C8B-B14F-4D97-AF65-F5344CB8AC3E}">
        <p14:creationId xmlns:p14="http://schemas.microsoft.com/office/powerpoint/2010/main" val="1195068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17</a:t>
            </a:fld>
            <a:endParaRPr lang="en-US"/>
          </a:p>
        </p:txBody>
      </p:sp>
    </p:spTree>
    <p:extLst>
      <p:ext uri="{BB962C8B-B14F-4D97-AF65-F5344CB8AC3E}">
        <p14:creationId xmlns:p14="http://schemas.microsoft.com/office/powerpoint/2010/main" val="3433448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18</a:t>
            </a:fld>
            <a:endParaRPr lang="en-US"/>
          </a:p>
        </p:txBody>
      </p:sp>
    </p:spTree>
    <p:extLst>
      <p:ext uri="{BB962C8B-B14F-4D97-AF65-F5344CB8AC3E}">
        <p14:creationId xmlns:p14="http://schemas.microsoft.com/office/powerpoint/2010/main" val="3711879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19</a:t>
            </a:fld>
            <a:endParaRPr lang="en-US"/>
          </a:p>
        </p:txBody>
      </p:sp>
    </p:spTree>
    <p:extLst>
      <p:ext uri="{BB962C8B-B14F-4D97-AF65-F5344CB8AC3E}">
        <p14:creationId xmlns:p14="http://schemas.microsoft.com/office/powerpoint/2010/main" val="2417916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20</a:t>
            </a:fld>
            <a:endParaRPr lang="en-US"/>
          </a:p>
        </p:txBody>
      </p:sp>
    </p:spTree>
    <p:extLst>
      <p:ext uri="{BB962C8B-B14F-4D97-AF65-F5344CB8AC3E}">
        <p14:creationId xmlns:p14="http://schemas.microsoft.com/office/powerpoint/2010/main" val="1870506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21</a:t>
            </a:fld>
            <a:endParaRPr lang="en-US"/>
          </a:p>
        </p:txBody>
      </p:sp>
    </p:spTree>
    <p:extLst>
      <p:ext uri="{BB962C8B-B14F-4D97-AF65-F5344CB8AC3E}">
        <p14:creationId xmlns:p14="http://schemas.microsoft.com/office/powerpoint/2010/main" val="556547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22</a:t>
            </a:fld>
            <a:endParaRPr lang="en-US"/>
          </a:p>
        </p:txBody>
      </p:sp>
    </p:spTree>
    <p:extLst>
      <p:ext uri="{BB962C8B-B14F-4D97-AF65-F5344CB8AC3E}">
        <p14:creationId xmlns:p14="http://schemas.microsoft.com/office/powerpoint/2010/main" val="16769688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23</a:t>
            </a:fld>
            <a:endParaRPr lang="en-US"/>
          </a:p>
        </p:txBody>
      </p:sp>
    </p:spTree>
    <p:extLst>
      <p:ext uri="{BB962C8B-B14F-4D97-AF65-F5344CB8AC3E}">
        <p14:creationId xmlns:p14="http://schemas.microsoft.com/office/powerpoint/2010/main" val="36825001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24</a:t>
            </a:fld>
            <a:endParaRPr lang="en-US"/>
          </a:p>
        </p:txBody>
      </p:sp>
    </p:spTree>
    <p:extLst>
      <p:ext uri="{BB962C8B-B14F-4D97-AF65-F5344CB8AC3E}">
        <p14:creationId xmlns:p14="http://schemas.microsoft.com/office/powerpoint/2010/main" val="40988782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25</a:t>
            </a:fld>
            <a:endParaRPr lang="en-US"/>
          </a:p>
        </p:txBody>
      </p:sp>
    </p:spTree>
    <p:extLst>
      <p:ext uri="{BB962C8B-B14F-4D97-AF65-F5344CB8AC3E}">
        <p14:creationId xmlns:p14="http://schemas.microsoft.com/office/powerpoint/2010/main" val="7069313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26</a:t>
            </a:fld>
            <a:endParaRPr lang="en-US"/>
          </a:p>
        </p:txBody>
      </p:sp>
    </p:spTree>
    <p:extLst>
      <p:ext uri="{BB962C8B-B14F-4D97-AF65-F5344CB8AC3E}">
        <p14:creationId xmlns:p14="http://schemas.microsoft.com/office/powerpoint/2010/main" val="2929119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27</a:t>
            </a:fld>
            <a:endParaRPr lang="en-US"/>
          </a:p>
        </p:txBody>
      </p:sp>
    </p:spTree>
    <p:extLst>
      <p:ext uri="{BB962C8B-B14F-4D97-AF65-F5344CB8AC3E}">
        <p14:creationId xmlns:p14="http://schemas.microsoft.com/office/powerpoint/2010/main" val="2214012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28</a:t>
            </a:fld>
            <a:endParaRPr lang="en-US"/>
          </a:p>
        </p:txBody>
      </p:sp>
    </p:spTree>
    <p:extLst>
      <p:ext uri="{BB962C8B-B14F-4D97-AF65-F5344CB8AC3E}">
        <p14:creationId xmlns:p14="http://schemas.microsoft.com/office/powerpoint/2010/main" val="2022599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29</a:t>
            </a:fld>
            <a:endParaRPr lang="en-US"/>
          </a:p>
        </p:txBody>
      </p:sp>
    </p:spTree>
    <p:extLst>
      <p:ext uri="{BB962C8B-B14F-4D97-AF65-F5344CB8AC3E}">
        <p14:creationId xmlns:p14="http://schemas.microsoft.com/office/powerpoint/2010/main" val="33211547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30</a:t>
            </a:fld>
            <a:endParaRPr lang="en-US"/>
          </a:p>
        </p:txBody>
      </p:sp>
    </p:spTree>
    <p:extLst>
      <p:ext uri="{BB962C8B-B14F-4D97-AF65-F5344CB8AC3E}">
        <p14:creationId xmlns:p14="http://schemas.microsoft.com/office/powerpoint/2010/main" val="30142907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E4038F-D865-43D3-BAC6-91852CF4720E}" type="slidenum">
              <a:rPr lang="en-US" smtClean="0"/>
              <a:t>31</a:t>
            </a:fld>
            <a:endParaRPr lang="en-US"/>
          </a:p>
        </p:txBody>
      </p:sp>
    </p:spTree>
    <p:extLst>
      <p:ext uri="{BB962C8B-B14F-4D97-AF65-F5344CB8AC3E}">
        <p14:creationId xmlns:p14="http://schemas.microsoft.com/office/powerpoint/2010/main" val="2937948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3DFCB0-3C24-0D42-A223-C080ED3A4E8D}" type="datetimeFigureOut">
              <a:rPr lang="en-US" smtClean="0"/>
              <a:pPr/>
              <a:t>5/29/2017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0F7D3C-070C-974A-B5BE-8EB778221EF5}" type="slidenum">
              <a:rPr lang="en-US" smtClean="0"/>
              <a:pPr/>
              <a:t>‹#›</a:t>
            </a:fld>
            <a:endParaRPr lang="en-US"/>
          </a:p>
        </p:txBody>
      </p:sp>
    </p:spTree>
    <p:extLst>
      <p:ext uri="{BB962C8B-B14F-4D97-AF65-F5344CB8AC3E}">
        <p14:creationId xmlns:p14="http://schemas.microsoft.com/office/powerpoint/2010/main" val="1134596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3DFCB0-3C24-0D42-A223-C080ED3A4E8D}" type="datetimeFigureOut">
              <a:rPr lang="en-US" smtClean="0"/>
              <a:pPr/>
              <a:t>5/29/2017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0F7D3C-070C-974A-B5BE-8EB778221EF5}" type="slidenum">
              <a:rPr lang="en-US" smtClean="0"/>
              <a:pPr/>
              <a:t>‹#›</a:t>
            </a:fld>
            <a:endParaRPr lang="en-US"/>
          </a:p>
        </p:txBody>
      </p:sp>
    </p:spTree>
    <p:extLst>
      <p:ext uri="{BB962C8B-B14F-4D97-AF65-F5344CB8AC3E}">
        <p14:creationId xmlns:p14="http://schemas.microsoft.com/office/powerpoint/2010/main" val="271975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DFCB0-3C24-0D42-A223-C080ED3A4E8D}" type="datetimeFigureOut">
              <a:rPr lang="en-US" smtClean="0"/>
              <a:pPr/>
              <a:t>5/29/2017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0F7D3C-070C-974A-B5BE-8EB778221EF5}" type="slidenum">
              <a:rPr lang="en-US" smtClean="0"/>
              <a:pPr/>
              <a:t>‹#›</a:t>
            </a:fld>
            <a:endParaRPr lang="en-US"/>
          </a:p>
        </p:txBody>
      </p:sp>
    </p:spTree>
    <p:extLst>
      <p:ext uri="{BB962C8B-B14F-4D97-AF65-F5344CB8AC3E}">
        <p14:creationId xmlns:p14="http://schemas.microsoft.com/office/powerpoint/2010/main" val="3209005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3DFCB0-3C24-0D42-A223-C080ED3A4E8D}" type="datetimeFigureOut">
              <a:rPr lang="en-US" smtClean="0"/>
              <a:pPr/>
              <a:t>5/29/2017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0F7D3C-070C-974A-B5BE-8EB778221EF5}" type="slidenum">
              <a:rPr lang="en-US" smtClean="0"/>
              <a:pPr/>
              <a:t>‹#›</a:t>
            </a:fld>
            <a:endParaRPr lang="en-US"/>
          </a:p>
        </p:txBody>
      </p:sp>
    </p:spTree>
    <p:extLst>
      <p:ext uri="{BB962C8B-B14F-4D97-AF65-F5344CB8AC3E}">
        <p14:creationId xmlns:p14="http://schemas.microsoft.com/office/powerpoint/2010/main" val="2709159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3DFCB0-3C24-0D42-A223-C080ED3A4E8D}" type="datetimeFigureOut">
              <a:rPr lang="en-US" smtClean="0"/>
              <a:pPr/>
              <a:t>5/29/2017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0F7D3C-070C-974A-B5BE-8EB778221EF5}" type="slidenum">
              <a:rPr lang="en-US" smtClean="0"/>
              <a:pPr/>
              <a:t>‹#›</a:t>
            </a:fld>
            <a:endParaRPr lang="en-US"/>
          </a:p>
        </p:txBody>
      </p:sp>
    </p:spTree>
    <p:extLst>
      <p:ext uri="{BB962C8B-B14F-4D97-AF65-F5344CB8AC3E}">
        <p14:creationId xmlns:p14="http://schemas.microsoft.com/office/powerpoint/2010/main" val="1231922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3DFCB0-3C24-0D42-A223-C080ED3A4E8D}" type="datetimeFigureOut">
              <a:rPr lang="en-US" smtClean="0"/>
              <a:pPr/>
              <a:t>5/29/2017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0F7D3C-070C-974A-B5BE-8EB778221EF5}" type="slidenum">
              <a:rPr lang="en-US" smtClean="0"/>
              <a:pPr/>
              <a:t>‹#›</a:t>
            </a:fld>
            <a:endParaRPr lang="en-US"/>
          </a:p>
        </p:txBody>
      </p:sp>
    </p:spTree>
    <p:extLst>
      <p:ext uri="{BB962C8B-B14F-4D97-AF65-F5344CB8AC3E}">
        <p14:creationId xmlns:p14="http://schemas.microsoft.com/office/powerpoint/2010/main" val="1095841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3DFCB0-3C24-0D42-A223-C080ED3A4E8D}" type="datetimeFigureOut">
              <a:rPr lang="en-US" smtClean="0"/>
              <a:pPr/>
              <a:t>5/29/2017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0F7D3C-070C-974A-B5BE-8EB778221EF5}" type="slidenum">
              <a:rPr lang="en-US" smtClean="0"/>
              <a:pPr/>
              <a:t>‹#›</a:t>
            </a:fld>
            <a:endParaRPr lang="en-US"/>
          </a:p>
        </p:txBody>
      </p:sp>
    </p:spTree>
    <p:extLst>
      <p:ext uri="{BB962C8B-B14F-4D97-AF65-F5344CB8AC3E}">
        <p14:creationId xmlns:p14="http://schemas.microsoft.com/office/powerpoint/2010/main" val="320079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3DFCB0-3C24-0D42-A223-C080ED3A4E8D}" type="datetimeFigureOut">
              <a:rPr lang="en-US" smtClean="0"/>
              <a:pPr/>
              <a:t>5/29/2017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0F7D3C-070C-974A-B5BE-8EB778221EF5}" type="slidenum">
              <a:rPr lang="en-US" smtClean="0"/>
              <a:pPr/>
              <a:t>‹#›</a:t>
            </a:fld>
            <a:endParaRPr lang="en-US"/>
          </a:p>
        </p:txBody>
      </p:sp>
    </p:spTree>
    <p:extLst>
      <p:ext uri="{BB962C8B-B14F-4D97-AF65-F5344CB8AC3E}">
        <p14:creationId xmlns:p14="http://schemas.microsoft.com/office/powerpoint/2010/main" val="3009273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3DFCB0-3C24-0D42-A223-C080ED3A4E8D}" type="datetimeFigureOut">
              <a:rPr lang="en-US" smtClean="0"/>
              <a:pPr/>
              <a:t>5/29/2017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0F7D3C-070C-974A-B5BE-8EB778221EF5}" type="slidenum">
              <a:rPr lang="en-US" smtClean="0"/>
              <a:pPr/>
              <a:t>‹#›</a:t>
            </a:fld>
            <a:endParaRPr lang="en-US"/>
          </a:p>
        </p:txBody>
      </p:sp>
    </p:spTree>
    <p:extLst>
      <p:ext uri="{BB962C8B-B14F-4D97-AF65-F5344CB8AC3E}">
        <p14:creationId xmlns:p14="http://schemas.microsoft.com/office/powerpoint/2010/main" val="435435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3DFCB0-3C24-0D42-A223-C080ED3A4E8D}" type="datetimeFigureOut">
              <a:rPr lang="en-US" smtClean="0"/>
              <a:pPr/>
              <a:t>5/29/2017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0F7D3C-070C-974A-B5BE-8EB778221EF5}" type="slidenum">
              <a:rPr lang="en-US" smtClean="0"/>
              <a:pPr/>
              <a:t>‹#›</a:t>
            </a:fld>
            <a:endParaRPr lang="en-US"/>
          </a:p>
        </p:txBody>
      </p:sp>
    </p:spTree>
    <p:extLst>
      <p:ext uri="{BB962C8B-B14F-4D97-AF65-F5344CB8AC3E}">
        <p14:creationId xmlns:p14="http://schemas.microsoft.com/office/powerpoint/2010/main" val="1837090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3DFCB0-3C24-0D42-A223-C080ED3A4E8D}" type="datetimeFigureOut">
              <a:rPr lang="en-US" smtClean="0"/>
              <a:pPr/>
              <a:t>5/29/2017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0F7D3C-070C-974A-B5BE-8EB778221EF5}" type="slidenum">
              <a:rPr lang="en-US" smtClean="0"/>
              <a:pPr/>
              <a:t>‹#›</a:t>
            </a:fld>
            <a:endParaRPr lang="en-US"/>
          </a:p>
        </p:txBody>
      </p:sp>
    </p:spTree>
    <p:extLst>
      <p:ext uri="{BB962C8B-B14F-4D97-AF65-F5344CB8AC3E}">
        <p14:creationId xmlns:p14="http://schemas.microsoft.com/office/powerpoint/2010/main" val="2167291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DFCB0-3C24-0D42-A223-C080ED3A4E8D}" type="datetimeFigureOut">
              <a:rPr lang="en-US" smtClean="0"/>
              <a:pPr/>
              <a:t>5/29/2017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0F7D3C-070C-974A-B5BE-8EB778221EF5}" type="slidenum">
              <a:rPr lang="en-US" smtClean="0"/>
              <a:pPr/>
              <a:t>‹#›</a:t>
            </a:fld>
            <a:endParaRPr lang="en-US"/>
          </a:p>
        </p:txBody>
      </p:sp>
    </p:spTree>
    <p:extLst>
      <p:ext uri="{BB962C8B-B14F-4D97-AF65-F5344CB8AC3E}">
        <p14:creationId xmlns:p14="http://schemas.microsoft.com/office/powerpoint/2010/main" val="11296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chart" Target="../charts/chart8.xml"/></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9.xml"/></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1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hart" Target="../charts/char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chart" Target="../charts/char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chart" Target="../charts/char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chart" Target="../charts/char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chart" Target="../charts/chart19.xml"/></Relationships>
</file>

<file path=ppt/slides/_rels/slide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chart" Target="../charts/chart20.xml"/></Relationships>
</file>

<file path=ppt/slides/_rels/slide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21.xml"/></Relationships>
</file>

<file path=ppt/slides/_rels/slide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chart" Target="../charts/chart22.xml"/></Relationships>
</file>

<file path=ppt/slides/_rels/slide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chart" Target="../charts/chart23.xml"/></Relationships>
</file>

<file path=ppt/slides/_rels/slide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chart" Target="../charts/chart24.xml"/></Relationships>
</file>

<file path=ppt/slides/_rels/slide2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chart" Target="../charts/chart25.xml"/></Relationships>
</file>

<file path=ppt/slides/_rels/slide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chart" Target="../charts/chart26.xml"/></Relationships>
</file>

<file path=ppt/slides/_rels/slide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chart" Target="../charts/chart27.xml"/></Relationships>
</file>

<file path=ppt/slides/_rels/slide2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chart" Target="../charts/chart28.xml"/></Relationships>
</file>

<file path=ppt/slides/_rels/slide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chart" Target="../charts/chart29.xml"/></Relationships>
</file>

<file path=ppt/slides/_rels/slide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chart" Target="../charts/char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03126"/>
            <a:ext cx="9144000" cy="1143000"/>
          </a:xfrm>
        </p:spPr>
        <p:txBody>
          <a:bodyPr>
            <a:normAutofit/>
          </a:bodyPr>
          <a:lstStyle/>
          <a:p>
            <a:r>
              <a:rPr lang="en-US" sz="2800" b="1" dirty="0" smtClean="0">
                <a:latin typeface="Georgia" panose="02040502050405020303" pitchFamily="18" charset="0"/>
              </a:rPr>
              <a:t>Spring 2017 - </a:t>
            </a:r>
            <a:r>
              <a:rPr lang="en-US" sz="2800" b="1" baseline="30000" dirty="0" smtClean="0">
                <a:latin typeface="Georgia" panose="02040502050405020303" pitchFamily="18" charset="0"/>
              </a:rPr>
              <a:t> </a:t>
            </a:r>
            <a:r>
              <a:rPr lang="en-US" sz="2800" b="1" dirty="0" smtClean="0">
                <a:latin typeface="Georgia" panose="02040502050405020303" pitchFamily="18" charset="0"/>
              </a:rPr>
              <a:t>Vanderbilt University Poll</a:t>
            </a:r>
            <a:endParaRPr lang="en-US" sz="1600" b="1" dirty="0">
              <a:latin typeface="Georgia" panose="02040502050405020303" pitchFamily="18" charset="0"/>
            </a:endParaRPr>
          </a:p>
        </p:txBody>
      </p:sp>
      <p:sp>
        <p:nvSpPr>
          <p:cNvPr id="5" name="TextBox 4"/>
          <p:cNvSpPr txBox="1"/>
          <p:nvPr/>
        </p:nvSpPr>
        <p:spPr>
          <a:xfrm>
            <a:off x="0" y="4039794"/>
            <a:ext cx="9144000" cy="246221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600" b="1" dirty="0" smtClean="0">
                <a:latin typeface="Georgia" panose="02040502050405020303" pitchFamily="18" charset="0"/>
              </a:rPr>
              <a:t>May 4-15</a:t>
            </a:r>
          </a:p>
          <a:p>
            <a:pPr algn="ctr"/>
            <a:endParaRPr lang="en-US" sz="1600" b="1" dirty="0" smtClean="0">
              <a:latin typeface="Georgia" panose="02040502050405020303" pitchFamily="18" charset="0"/>
            </a:endParaRPr>
          </a:p>
          <a:p>
            <a:pPr algn="ctr"/>
            <a:r>
              <a:rPr lang="en-US" sz="1400" b="1" dirty="0" smtClean="0">
                <a:latin typeface="Georgia" panose="02040502050405020303" pitchFamily="18" charset="0"/>
              </a:rPr>
              <a:t>John G. Geer &amp; Joshua D. Clinton, Co-Directors</a:t>
            </a:r>
          </a:p>
          <a:p>
            <a:pPr algn="ctr"/>
            <a:endParaRPr lang="en-US" sz="1600" b="1" dirty="0">
              <a:latin typeface="Georgia" panose="02040502050405020303" pitchFamily="18" charset="0"/>
            </a:endParaRPr>
          </a:p>
          <a:p>
            <a:pPr algn="ctr"/>
            <a:r>
              <a:rPr lang="en-US" sz="1600" b="1" smtClean="0">
                <a:latin typeface="Georgia" panose="02040502050405020303" pitchFamily="18" charset="0"/>
              </a:rPr>
              <a:t>May </a:t>
            </a:r>
            <a:r>
              <a:rPr lang="en-US" sz="1600" b="1" smtClean="0">
                <a:latin typeface="Georgia" panose="02040502050405020303" pitchFamily="18" charset="0"/>
              </a:rPr>
              <a:t>30, </a:t>
            </a:r>
            <a:r>
              <a:rPr lang="en-US" sz="1600" b="1" dirty="0" smtClean="0">
                <a:latin typeface="Georgia" panose="02040502050405020303" pitchFamily="18" charset="0"/>
              </a:rPr>
              <a:t>2017</a:t>
            </a:r>
          </a:p>
          <a:p>
            <a:pPr algn="ctr"/>
            <a:endParaRPr lang="en-US" sz="1600" b="1" dirty="0">
              <a:latin typeface="Georgia" panose="02040502050405020303" pitchFamily="18" charset="0"/>
            </a:endParaRPr>
          </a:p>
          <a:p>
            <a:pPr algn="ctr"/>
            <a:endParaRPr lang="en-US" sz="1200" b="1" dirty="0" smtClean="0">
              <a:latin typeface="Georgia" panose="02040502050405020303" pitchFamily="18" charset="0"/>
            </a:endParaRPr>
          </a:p>
          <a:p>
            <a:pPr algn="ctr"/>
            <a:r>
              <a:rPr lang="en-US" sz="1200" b="1" dirty="0" smtClean="0">
                <a:latin typeface="Georgia" panose="02040502050405020303" pitchFamily="18" charset="0"/>
              </a:rPr>
              <a:t>1,004 registered voters in Tennessee</a:t>
            </a:r>
          </a:p>
          <a:p>
            <a:pPr algn="ctr"/>
            <a:endParaRPr lang="en-US" sz="1200" b="1" dirty="0">
              <a:latin typeface="Georgia" panose="02040502050405020303" pitchFamily="18" charset="0"/>
            </a:endParaRPr>
          </a:p>
          <a:p>
            <a:pPr algn="ctr"/>
            <a:r>
              <a:rPr lang="en-US" sz="1200" b="1" dirty="0" err="1" smtClean="0">
                <a:latin typeface="Georgia" panose="02040502050405020303" pitchFamily="18" charset="0"/>
              </a:rPr>
              <a:t>MoE</a:t>
            </a:r>
            <a:r>
              <a:rPr lang="en-US" sz="1200" b="1" dirty="0" smtClean="0">
                <a:latin typeface="Georgia" panose="02040502050405020303" pitchFamily="18" charset="0"/>
              </a:rPr>
              <a:t>: +/- 3.3 percentage points</a:t>
            </a:r>
          </a:p>
          <a:p>
            <a:pPr algn="ctr"/>
            <a:endParaRPr lang="en-US" sz="1200" b="1" dirty="0">
              <a:latin typeface="Georgia" panose="02040502050405020303" pitchFamily="18" charset="0"/>
            </a:endParaRP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101076" y="2456995"/>
            <a:ext cx="9346152" cy="1054100"/>
          </a:xfrm>
          <a:prstGeom prst="rect">
            <a:avLst/>
          </a:prstGeom>
        </p:spPr>
      </p:pic>
    </p:spTree>
    <p:extLst>
      <p:ext uri="{BB962C8B-B14F-4D97-AF65-F5344CB8AC3E}">
        <p14:creationId xmlns:p14="http://schemas.microsoft.com/office/powerpoint/2010/main" val="3117227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939" y="68239"/>
            <a:ext cx="9144000"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Approval of Haslam &amp; State Legislature Over Time</a:t>
            </a:r>
          </a:p>
        </p:txBody>
      </p:sp>
      <p:pic>
        <p:nvPicPr>
          <p:cNvPr id="5" name="Picture 4"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9939" y="566530"/>
            <a:ext cx="9144000" cy="338554"/>
          </a:xfrm>
          <a:prstGeom prst="rect">
            <a:avLst/>
          </a:prstGeom>
          <a:noFill/>
        </p:spPr>
        <p:txBody>
          <a:bodyPr wrap="square" rtlCol="0">
            <a:spAutoFit/>
          </a:bodyPr>
          <a:lstStyle/>
          <a:p>
            <a:pPr algn="ctr"/>
            <a:r>
              <a:rPr lang="en-US" sz="1600" dirty="0" smtClean="0">
                <a:latin typeface="Georgia" panose="02040502050405020303" pitchFamily="18" charset="0"/>
              </a:rPr>
              <a:t>Among TN Registered Voters</a:t>
            </a:r>
            <a:endParaRPr lang="en-US" sz="1600" dirty="0">
              <a:latin typeface="Georgia" panose="02040502050405020303" pitchFamily="18" charset="0"/>
            </a:endParaRPr>
          </a:p>
        </p:txBody>
      </p:sp>
      <p:graphicFrame>
        <p:nvGraphicFramePr>
          <p:cNvPr id="11" name="Chart 10"/>
          <p:cNvGraphicFramePr/>
          <p:nvPr>
            <p:extLst>
              <p:ext uri="{D42A27DB-BD31-4B8C-83A1-F6EECF244321}">
                <p14:modId xmlns:p14="http://schemas.microsoft.com/office/powerpoint/2010/main" val="523890508"/>
              </p:ext>
            </p:extLst>
          </p:nvPr>
        </p:nvGraphicFramePr>
        <p:xfrm>
          <a:off x="186267" y="1088628"/>
          <a:ext cx="8805333" cy="4509057"/>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6667500" y="5597685"/>
            <a:ext cx="2466788" cy="369332"/>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 N=1,004; </a:t>
            </a:r>
            <a:r>
              <a:rPr lang="en-US" sz="900" dirty="0" err="1" smtClean="0">
                <a:latin typeface="Georgia"/>
                <a:cs typeface="Georgia"/>
              </a:rPr>
              <a:t>MoE</a:t>
            </a:r>
            <a:r>
              <a:rPr lang="en-US" sz="900" dirty="0" smtClean="0">
                <a:latin typeface="Georgia"/>
                <a:cs typeface="Georgia"/>
              </a:rPr>
              <a:t>: +/- </a:t>
            </a:r>
            <a:r>
              <a:rPr lang="en-US" sz="900" dirty="0" smtClean="0">
                <a:latin typeface="Georgia" panose="02040502050405020303" pitchFamily="18" charset="0"/>
              </a:rPr>
              <a:t>3.3</a:t>
            </a:r>
            <a:r>
              <a:rPr lang="en-US" sz="900" b="1" dirty="0" smtClean="0">
                <a:latin typeface="Georgia" panose="02040502050405020303" pitchFamily="18" charset="0"/>
              </a:rPr>
              <a:t> </a:t>
            </a:r>
            <a:r>
              <a:rPr lang="en-US" sz="900" dirty="0" smtClean="0">
                <a:latin typeface="Georgia"/>
                <a:cs typeface="Georgia"/>
              </a:rPr>
              <a:t>%</a:t>
            </a:r>
            <a:endParaRPr lang="en-US" sz="900" dirty="0">
              <a:latin typeface="Georgia"/>
              <a:cs typeface="Georgia"/>
            </a:endParaRPr>
          </a:p>
        </p:txBody>
      </p:sp>
    </p:spTree>
    <p:extLst>
      <p:ext uri="{BB962C8B-B14F-4D97-AF65-F5344CB8AC3E}">
        <p14:creationId xmlns:p14="http://schemas.microsoft.com/office/powerpoint/2010/main" val="520618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 y="68241"/>
            <a:ext cx="9144000"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Approval of Tennessee Senators Over Time</a:t>
            </a:r>
          </a:p>
        </p:txBody>
      </p:sp>
      <p:graphicFrame>
        <p:nvGraphicFramePr>
          <p:cNvPr id="8" name="Chart 7"/>
          <p:cNvGraphicFramePr/>
          <p:nvPr>
            <p:extLst>
              <p:ext uri="{D42A27DB-BD31-4B8C-83A1-F6EECF244321}">
                <p14:modId xmlns:p14="http://schemas.microsoft.com/office/powerpoint/2010/main" val="2023535243"/>
              </p:ext>
            </p:extLst>
          </p:nvPr>
        </p:nvGraphicFramePr>
        <p:xfrm>
          <a:off x="135467" y="1088628"/>
          <a:ext cx="8998821" cy="4472854"/>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CSDI Page Header_P3V3.eps"/>
          <p:cNvPicPr>
            <a:picLocks noChangeAspect="1"/>
          </p:cNvPicPr>
          <p:nvPr/>
        </p:nvPicPr>
        <p:blipFill rotWithShape="1">
          <a:blip r:embed="rId4">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9939" y="566530"/>
            <a:ext cx="9144000" cy="338554"/>
          </a:xfrm>
          <a:prstGeom prst="rect">
            <a:avLst/>
          </a:prstGeom>
          <a:noFill/>
        </p:spPr>
        <p:txBody>
          <a:bodyPr wrap="square" rtlCol="0">
            <a:spAutoFit/>
          </a:bodyPr>
          <a:lstStyle/>
          <a:p>
            <a:pPr algn="ctr"/>
            <a:r>
              <a:rPr lang="en-US" sz="1600" dirty="0" smtClean="0">
                <a:latin typeface="Georgia" panose="02040502050405020303" pitchFamily="18" charset="0"/>
              </a:rPr>
              <a:t>Among TN Registered Voters</a:t>
            </a:r>
            <a:endParaRPr lang="en-US" sz="1600" dirty="0">
              <a:latin typeface="Georgia" panose="02040502050405020303" pitchFamily="18" charset="0"/>
            </a:endParaRPr>
          </a:p>
        </p:txBody>
      </p:sp>
      <p:sp>
        <p:nvSpPr>
          <p:cNvPr id="10" name="TextBox 9"/>
          <p:cNvSpPr txBox="1"/>
          <p:nvPr/>
        </p:nvSpPr>
        <p:spPr>
          <a:xfrm>
            <a:off x="6667500" y="5597685"/>
            <a:ext cx="2466788" cy="369332"/>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 N=1,004; </a:t>
            </a:r>
            <a:r>
              <a:rPr lang="en-US" sz="900" dirty="0" err="1" smtClean="0">
                <a:latin typeface="Georgia"/>
                <a:cs typeface="Georgia"/>
              </a:rPr>
              <a:t>MoE</a:t>
            </a:r>
            <a:r>
              <a:rPr lang="en-US" sz="900" dirty="0" smtClean="0">
                <a:latin typeface="Georgia"/>
                <a:cs typeface="Georgia"/>
              </a:rPr>
              <a:t>: +/- </a:t>
            </a:r>
            <a:r>
              <a:rPr lang="en-US" sz="900" dirty="0" smtClean="0">
                <a:latin typeface="Georgia" panose="02040502050405020303" pitchFamily="18" charset="0"/>
              </a:rPr>
              <a:t>3.3</a:t>
            </a:r>
            <a:r>
              <a:rPr lang="en-US" sz="900" b="1" dirty="0" smtClean="0">
                <a:latin typeface="Georgia" panose="02040502050405020303" pitchFamily="18" charset="0"/>
              </a:rPr>
              <a:t> </a:t>
            </a:r>
            <a:r>
              <a:rPr lang="en-US" sz="900" dirty="0" smtClean="0">
                <a:latin typeface="Georgia"/>
                <a:cs typeface="Georgia"/>
              </a:rPr>
              <a:t>%</a:t>
            </a:r>
            <a:endParaRPr lang="en-US" sz="900" dirty="0">
              <a:latin typeface="Georgia"/>
              <a:cs typeface="Georgia"/>
            </a:endParaRPr>
          </a:p>
        </p:txBody>
      </p:sp>
    </p:spTree>
    <p:extLst>
      <p:ext uri="{BB962C8B-B14F-4D97-AF65-F5344CB8AC3E}">
        <p14:creationId xmlns:p14="http://schemas.microsoft.com/office/powerpoint/2010/main" val="1230706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 y="68241"/>
            <a:ext cx="9144000"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Approval of State Leaders by Party ID</a:t>
            </a:r>
          </a:p>
        </p:txBody>
      </p:sp>
      <p:graphicFrame>
        <p:nvGraphicFramePr>
          <p:cNvPr id="5" name="Chart 4"/>
          <p:cNvGraphicFramePr/>
          <p:nvPr>
            <p:extLst>
              <p:ext uri="{D42A27DB-BD31-4B8C-83A1-F6EECF244321}">
                <p14:modId xmlns:p14="http://schemas.microsoft.com/office/powerpoint/2010/main" val="1903811445"/>
              </p:ext>
            </p:extLst>
          </p:nvPr>
        </p:nvGraphicFramePr>
        <p:xfrm>
          <a:off x="201707" y="895832"/>
          <a:ext cx="8740587" cy="4706471"/>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CSDI Page Header_P3V3.eps"/>
          <p:cNvPicPr>
            <a:picLocks noChangeAspect="1"/>
          </p:cNvPicPr>
          <p:nvPr/>
        </p:nvPicPr>
        <p:blipFill rotWithShape="1">
          <a:blip r:embed="rId4">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25400" y="534588"/>
            <a:ext cx="9144000" cy="338554"/>
          </a:xfrm>
          <a:prstGeom prst="rect">
            <a:avLst/>
          </a:prstGeom>
          <a:noFill/>
        </p:spPr>
        <p:txBody>
          <a:bodyPr wrap="square" rtlCol="0">
            <a:spAutoFit/>
          </a:bodyPr>
          <a:lstStyle/>
          <a:p>
            <a:pPr algn="ctr"/>
            <a:r>
              <a:rPr lang="en-US" sz="1600" dirty="0" smtClean="0">
                <a:latin typeface="Georgia" panose="02040502050405020303" pitchFamily="18" charset="0"/>
              </a:rPr>
              <a:t>Among TN Registered Voters</a:t>
            </a:r>
            <a:endParaRPr lang="en-US" sz="1600" dirty="0">
              <a:latin typeface="Georgia" panose="02040502050405020303" pitchFamily="18" charset="0"/>
            </a:endParaRPr>
          </a:p>
        </p:txBody>
      </p:sp>
      <p:sp>
        <p:nvSpPr>
          <p:cNvPr id="11" name="TextBox 10"/>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N=1,004; </a:t>
            </a:r>
            <a:r>
              <a:rPr lang="en-US" sz="900" dirty="0" err="1" smtClean="0">
                <a:latin typeface="Georgia"/>
                <a:cs typeface="Georgia"/>
              </a:rPr>
              <a:t>MoE</a:t>
            </a:r>
            <a:r>
              <a:rPr lang="en-US" sz="900" dirty="0" smtClean="0">
                <a:latin typeface="Georgia"/>
                <a:cs typeface="Georgia"/>
              </a:rPr>
              <a:t>: +/- 3.3%</a:t>
            </a:r>
            <a:endParaRPr lang="en-US" sz="900" dirty="0">
              <a:latin typeface="Georgia"/>
              <a:cs typeface="Georgia"/>
            </a:endParaRPr>
          </a:p>
        </p:txBody>
      </p:sp>
    </p:spTree>
    <p:extLst>
      <p:ext uri="{BB962C8B-B14F-4D97-AF65-F5344CB8AC3E}">
        <p14:creationId xmlns:p14="http://schemas.microsoft.com/office/powerpoint/2010/main" val="26690558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 y="68241"/>
            <a:ext cx="9144000"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Trump Favorability/Approval November 2016-May 2017</a:t>
            </a:r>
          </a:p>
        </p:txBody>
      </p:sp>
      <p:graphicFrame>
        <p:nvGraphicFramePr>
          <p:cNvPr id="5" name="Chart 4"/>
          <p:cNvGraphicFramePr/>
          <p:nvPr>
            <p:extLst>
              <p:ext uri="{D42A27DB-BD31-4B8C-83A1-F6EECF244321}">
                <p14:modId xmlns:p14="http://schemas.microsoft.com/office/powerpoint/2010/main" val="2707479044"/>
              </p:ext>
            </p:extLst>
          </p:nvPr>
        </p:nvGraphicFramePr>
        <p:xfrm>
          <a:off x="201707" y="895832"/>
          <a:ext cx="8740587" cy="4706471"/>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CSDI Page Header_P3V3.eps"/>
          <p:cNvPicPr>
            <a:picLocks noChangeAspect="1"/>
          </p:cNvPicPr>
          <p:nvPr/>
        </p:nvPicPr>
        <p:blipFill rotWithShape="1">
          <a:blip r:embed="rId4">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25400" y="534588"/>
            <a:ext cx="9144000" cy="338554"/>
          </a:xfrm>
          <a:prstGeom prst="rect">
            <a:avLst/>
          </a:prstGeom>
          <a:noFill/>
        </p:spPr>
        <p:txBody>
          <a:bodyPr wrap="square" rtlCol="0">
            <a:spAutoFit/>
          </a:bodyPr>
          <a:lstStyle/>
          <a:p>
            <a:pPr algn="ctr"/>
            <a:r>
              <a:rPr lang="en-US" sz="1600" dirty="0" smtClean="0">
                <a:latin typeface="Georgia" panose="02040502050405020303" pitchFamily="18" charset="0"/>
              </a:rPr>
              <a:t>Among TN Registered Voters</a:t>
            </a:r>
            <a:endParaRPr lang="en-US" sz="1600" dirty="0">
              <a:latin typeface="Georgia" panose="02040502050405020303" pitchFamily="18" charset="0"/>
            </a:endParaRPr>
          </a:p>
        </p:txBody>
      </p:sp>
      <p:sp>
        <p:nvSpPr>
          <p:cNvPr id="11" name="TextBox 10"/>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N=1,005 &amp;1,004</a:t>
            </a:r>
            <a:endParaRPr lang="en-US" sz="900" dirty="0">
              <a:latin typeface="Georgia"/>
              <a:cs typeface="Georgia"/>
            </a:endParaRPr>
          </a:p>
        </p:txBody>
      </p:sp>
    </p:spTree>
    <p:extLst>
      <p:ext uri="{BB962C8B-B14F-4D97-AF65-F5344CB8AC3E}">
        <p14:creationId xmlns:p14="http://schemas.microsoft.com/office/powerpoint/2010/main" val="30143381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 y="68241"/>
            <a:ext cx="9144000"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Approval of President Trump by Party ID</a:t>
            </a:r>
          </a:p>
        </p:txBody>
      </p:sp>
      <p:graphicFrame>
        <p:nvGraphicFramePr>
          <p:cNvPr id="5" name="Chart 4"/>
          <p:cNvGraphicFramePr/>
          <p:nvPr>
            <p:extLst>
              <p:ext uri="{D42A27DB-BD31-4B8C-83A1-F6EECF244321}">
                <p14:modId xmlns:p14="http://schemas.microsoft.com/office/powerpoint/2010/main" val="1406215061"/>
              </p:ext>
            </p:extLst>
          </p:nvPr>
        </p:nvGraphicFramePr>
        <p:xfrm>
          <a:off x="201707" y="895832"/>
          <a:ext cx="8740587" cy="4706471"/>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CSDI Page Header_P3V3.eps"/>
          <p:cNvPicPr>
            <a:picLocks noChangeAspect="1"/>
          </p:cNvPicPr>
          <p:nvPr/>
        </p:nvPicPr>
        <p:blipFill rotWithShape="1">
          <a:blip r:embed="rId4">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25400" y="534588"/>
            <a:ext cx="9144000" cy="338554"/>
          </a:xfrm>
          <a:prstGeom prst="rect">
            <a:avLst/>
          </a:prstGeom>
          <a:noFill/>
        </p:spPr>
        <p:txBody>
          <a:bodyPr wrap="square" rtlCol="0">
            <a:spAutoFit/>
          </a:bodyPr>
          <a:lstStyle/>
          <a:p>
            <a:pPr algn="ctr"/>
            <a:r>
              <a:rPr lang="en-US" sz="1600" dirty="0" smtClean="0">
                <a:latin typeface="Georgia" panose="02040502050405020303" pitchFamily="18" charset="0"/>
              </a:rPr>
              <a:t>Among TN Registered Voters</a:t>
            </a:r>
            <a:endParaRPr lang="en-US" sz="1600" dirty="0">
              <a:latin typeface="Georgia" panose="02040502050405020303" pitchFamily="18" charset="0"/>
            </a:endParaRPr>
          </a:p>
        </p:txBody>
      </p:sp>
      <p:sp>
        <p:nvSpPr>
          <p:cNvPr id="11" name="TextBox 10"/>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N=1,004; </a:t>
            </a:r>
            <a:r>
              <a:rPr lang="en-US" sz="900" dirty="0" err="1" smtClean="0">
                <a:latin typeface="Georgia"/>
                <a:cs typeface="Georgia"/>
              </a:rPr>
              <a:t>MoE</a:t>
            </a:r>
            <a:r>
              <a:rPr lang="en-US" sz="900" dirty="0" smtClean="0">
                <a:latin typeface="Georgia"/>
                <a:cs typeface="Georgia"/>
              </a:rPr>
              <a:t>: +/- 3.3%</a:t>
            </a:r>
            <a:endParaRPr lang="en-US" sz="900" dirty="0">
              <a:latin typeface="Georgia"/>
              <a:cs typeface="Georgia"/>
            </a:endParaRPr>
          </a:p>
        </p:txBody>
      </p:sp>
    </p:spTree>
    <p:extLst>
      <p:ext uri="{BB962C8B-B14F-4D97-AF65-F5344CB8AC3E}">
        <p14:creationId xmlns:p14="http://schemas.microsoft.com/office/powerpoint/2010/main" val="42077231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 y="68241"/>
            <a:ext cx="9144000" cy="830997"/>
          </a:xfrm>
          <a:prstGeom prst="rect">
            <a:avLst/>
          </a:prstGeom>
          <a:noFill/>
        </p:spPr>
        <p:txBody>
          <a:bodyPr wrap="square" rtlCol="0">
            <a:spAutoFit/>
          </a:bodyPr>
          <a:lstStyle/>
          <a:p>
            <a:pPr algn="ctr"/>
            <a:r>
              <a:rPr lang="en-US" sz="2400" dirty="0" smtClean="0">
                <a:latin typeface="Georgia" pitchFamily="18" charset="0"/>
                <a:cs typeface="David" pitchFamily="34" charset="-79"/>
              </a:rPr>
              <a:t>“Re-Assessment” of How President-elect/President Trump </a:t>
            </a:r>
            <a:r>
              <a:rPr lang="en-US" sz="2400" dirty="0">
                <a:latin typeface="Georgia" pitchFamily="18" charset="0"/>
                <a:cs typeface="David" pitchFamily="34" charset="-79"/>
              </a:rPr>
              <a:t>W</a:t>
            </a:r>
            <a:r>
              <a:rPr lang="en-US" sz="2400" dirty="0" smtClean="0">
                <a:latin typeface="Georgia" pitchFamily="18" charset="0"/>
                <a:cs typeface="David" pitchFamily="34" charset="-79"/>
              </a:rPr>
              <a:t>ill Change Washington</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25400" y="836998"/>
            <a:ext cx="9144000" cy="338554"/>
          </a:xfrm>
          <a:prstGeom prst="rect">
            <a:avLst/>
          </a:prstGeom>
          <a:noFill/>
        </p:spPr>
        <p:txBody>
          <a:bodyPr wrap="square" rtlCol="0">
            <a:spAutoFit/>
          </a:bodyPr>
          <a:lstStyle/>
          <a:p>
            <a:pPr algn="ctr"/>
            <a:r>
              <a:rPr lang="en-US" sz="1600" dirty="0" smtClean="0">
                <a:latin typeface="Georgia" panose="02040502050405020303" pitchFamily="18" charset="0"/>
              </a:rPr>
              <a:t>Among TN Registered Voters</a:t>
            </a:r>
            <a:endParaRPr lang="en-US" sz="1600" dirty="0">
              <a:latin typeface="Georgia" panose="02040502050405020303" pitchFamily="18" charset="0"/>
            </a:endParaRPr>
          </a:p>
        </p:txBody>
      </p:sp>
      <p:sp>
        <p:nvSpPr>
          <p:cNvPr id="11" name="TextBox 10"/>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N=1,005; N=1,004</a:t>
            </a:r>
            <a:endParaRPr lang="en-US" sz="900" dirty="0">
              <a:latin typeface="Georgia"/>
              <a:cs typeface="Georgia"/>
            </a:endParaRPr>
          </a:p>
        </p:txBody>
      </p:sp>
      <p:graphicFrame>
        <p:nvGraphicFramePr>
          <p:cNvPr id="12" name="Chart 11"/>
          <p:cNvGraphicFramePr/>
          <p:nvPr>
            <p:extLst>
              <p:ext uri="{D42A27DB-BD31-4B8C-83A1-F6EECF244321}">
                <p14:modId xmlns:p14="http://schemas.microsoft.com/office/powerpoint/2010/main" val="1613091163"/>
              </p:ext>
            </p:extLst>
          </p:nvPr>
        </p:nvGraphicFramePr>
        <p:xfrm>
          <a:off x="506662" y="1720925"/>
          <a:ext cx="8217208" cy="3765557"/>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25400" y="1141897"/>
            <a:ext cx="9163386" cy="738664"/>
          </a:xfrm>
          <a:prstGeom prst="rect">
            <a:avLst/>
          </a:prstGeom>
          <a:noFill/>
        </p:spPr>
        <p:txBody>
          <a:bodyPr wrap="square" rtlCol="0">
            <a:spAutoFit/>
          </a:bodyPr>
          <a:lstStyle/>
          <a:p>
            <a:pPr algn="ctr"/>
            <a:r>
              <a:rPr lang="en-US" sz="1400" dirty="0">
                <a:latin typeface="Georgia" charset="0"/>
                <a:ea typeface="Georgia" charset="0"/>
                <a:cs typeface="Georgia" charset="0"/>
              </a:rPr>
              <a:t>Do you </a:t>
            </a:r>
            <a:r>
              <a:rPr lang="en-US" sz="1400" dirty="0" smtClean="0">
                <a:latin typeface="Georgia" charset="0"/>
                <a:ea typeface="Georgia" charset="0"/>
                <a:cs typeface="Georgia" charset="0"/>
              </a:rPr>
              <a:t>think that President-elect/President Donald </a:t>
            </a:r>
            <a:r>
              <a:rPr lang="en-US" sz="1400" dirty="0">
                <a:latin typeface="Georgia" charset="0"/>
                <a:ea typeface="Georgia" charset="0"/>
                <a:cs typeface="Georgia" charset="0"/>
              </a:rPr>
              <a:t>Trump </a:t>
            </a:r>
            <a:r>
              <a:rPr lang="en-US" sz="1400" dirty="0" smtClean="0">
                <a:latin typeface="Georgia" charset="0"/>
                <a:ea typeface="Georgia" charset="0"/>
                <a:cs typeface="Georgia" charset="0"/>
              </a:rPr>
              <a:t>will/is changing </a:t>
            </a:r>
            <a:r>
              <a:rPr lang="en-US" sz="1400" dirty="0">
                <a:latin typeface="Georgia" charset="0"/>
                <a:ea typeface="Georgia" charset="0"/>
                <a:cs typeface="Georgia" charset="0"/>
              </a:rPr>
              <a:t>the way things are done in Washington for the better, for the worse, or do you think the way things are done in Washington will pretty much stay the same? </a:t>
            </a:r>
            <a:endParaRPr lang="en-US" sz="1300" dirty="0">
              <a:latin typeface="Georgia" charset="0"/>
              <a:ea typeface="Georgia" charset="0"/>
              <a:cs typeface="Georgia" charset="0"/>
            </a:endParaRPr>
          </a:p>
        </p:txBody>
      </p:sp>
    </p:spTree>
    <p:extLst>
      <p:ext uri="{BB962C8B-B14F-4D97-AF65-F5344CB8AC3E}">
        <p14:creationId xmlns:p14="http://schemas.microsoft.com/office/powerpoint/2010/main" val="35243492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 y="68241"/>
            <a:ext cx="9144000" cy="1200329"/>
          </a:xfrm>
          <a:prstGeom prst="rect">
            <a:avLst/>
          </a:prstGeom>
          <a:noFill/>
        </p:spPr>
        <p:txBody>
          <a:bodyPr wrap="square" rtlCol="0">
            <a:spAutoFit/>
          </a:bodyPr>
          <a:lstStyle/>
          <a:p>
            <a:pPr algn="ctr"/>
            <a:r>
              <a:rPr lang="en-US" sz="2800" dirty="0" smtClean="0">
                <a:latin typeface="Georgia" pitchFamily="18" charset="0"/>
                <a:cs typeface="David" pitchFamily="34" charset="-79"/>
              </a:rPr>
              <a:t>Increase in President Trump is Changing Washington  “for the worse” by Party ID</a:t>
            </a:r>
          </a:p>
          <a:p>
            <a:pPr algn="ctr"/>
            <a:r>
              <a:rPr lang="en-US" sz="1600" dirty="0" smtClean="0">
                <a:latin typeface="Georgia" pitchFamily="18" charset="0"/>
                <a:cs typeface="David" pitchFamily="34" charset="-79"/>
              </a:rPr>
              <a:t>Among TN Registered Voters</a:t>
            </a:r>
          </a:p>
        </p:txBody>
      </p:sp>
      <p:graphicFrame>
        <p:nvGraphicFramePr>
          <p:cNvPr id="5" name="Chart 4"/>
          <p:cNvGraphicFramePr/>
          <p:nvPr>
            <p:extLst>
              <p:ext uri="{D42A27DB-BD31-4B8C-83A1-F6EECF244321}">
                <p14:modId xmlns:p14="http://schemas.microsoft.com/office/powerpoint/2010/main" val="1464017080"/>
              </p:ext>
            </p:extLst>
          </p:nvPr>
        </p:nvGraphicFramePr>
        <p:xfrm>
          <a:off x="110267" y="1268571"/>
          <a:ext cx="8740587" cy="4319429"/>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CSDI Page Header_P3V3.eps"/>
          <p:cNvPicPr>
            <a:picLocks noChangeAspect="1"/>
          </p:cNvPicPr>
          <p:nvPr/>
        </p:nvPicPr>
        <p:blipFill rotWithShape="1">
          <a:blip r:embed="rId4">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1" name="TextBox 10"/>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N=1,005 &amp;1,004</a:t>
            </a:r>
            <a:endParaRPr lang="en-US" sz="900" dirty="0">
              <a:latin typeface="Georgia"/>
              <a:cs typeface="Georgia"/>
            </a:endParaRPr>
          </a:p>
        </p:txBody>
      </p:sp>
    </p:spTree>
    <p:extLst>
      <p:ext uri="{BB962C8B-B14F-4D97-AF65-F5344CB8AC3E}">
        <p14:creationId xmlns:p14="http://schemas.microsoft.com/office/powerpoint/2010/main" val="18921910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 y="68241"/>
            <a:ext cx="9144000" cy="830997"/>
          </a:xfrm>
          <a:prstGeom prst="rect">
            <a:avLst/>
          </a:prstGeom>
          <a:noFill/>
        </p:spPr>
        <p:txBody>
          <a:bodyPr wrap="square" rtlCol="0">
            <a:spAutoFit/>
          </a:bodyPr>
          <a:lstStyle/>
          <a:p>
            <a:pPr algn="ctr"/>
            <a:r>
              <a:rPr lang="en-US" sz="2400" dirty="0" smtClean="0">
                <a:latin typeface="Georgia" pitchFamily="18" charset="0"/>
                <a:cs typeface="David" pitchFamily="34" charset="-79"/>
              </a:rPr>
              <a:t>Views on Whether President Trump Cares About What People “Like Me” Think By Party ID </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25400" y="836998"/>
            <a:ext cx="9144000" cy="338554"/>
          </a:xfrm>
          <a:prstGeom prst="rect">
            <a:avLst/>
          </a:prstGeom>
          <a:noFill/>
        </p:spPr>
        <p:txBody>
          <a:bodyPr wrap="square" rtlCol="0">
            <a:spAutoFit/>
          </a:bodyPr>
          <a:lstStyle/>
          <a:p>
            <a:pPr algn="ctr"/>
            <a:r>
              <a:rPr lang="en-US" sz="1600" dirty="0" smtClean="0">
                <a:latin typeface="Georgia" panose="02040502050405020303" pitchFamily="18" charset="0"/>
              </a:rPr>
              <a:t>Among TN Registered Voters</a:t>
            </a:r>
            <a:endParaRPr lang="en-US" sz="1600" dirty="0">
              <a:latin typeface="Georgia" panose="02040502050405020303" pitchFamily="18" charset="0"/>
            </a:endParaRPr>
          </a:p>
        </p:txBody>
      </p:sp>
      <p:sp>
        <p:nvSpPr>
          <p:cNvPr id="11" name="TextBox 10"/>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N=1,004; </a:t>
            </a:r>
            <a:r>
              <a:rPr lang="en-US" sz="900" dirty="0" err="1" smtClean="0">
                <a:latin typeface="Georgia"/>
                <a:cs typeface="Georgia"/>
              </a:rPr>
              <a:t>MoE</a:t>
            </a:r>
            <a:r>
              <a:rPr lang="en-US" sz="900" dirty="0" smtClean="0">
                <a:latin typeface="Georgia"/>
                <a:cs typeface="Georgia"/>
              </a:rPr>
              <a:t> +/- 3.3%</a:t>
            </a:r>
            <a:endParaRPr lang="en-US" sz="900" dirty="0">
              <a:latin typeface="Georgia"/>
              <a:cs typeface="Georgia"/>
            </a:endParaRPr>
          </a:p>
        </p:txBody>
      </p:sp>
      <p:graphicFrame>
        <p:nvGraphicFramePr>
          <p:cNvPr id="12" name="Chart 11"/>
          <p:cNvGraphicFramePr/>
          <p:nvPr>
            <p:extLst>
              <p:ext uri="{D42A27DB-BD31-4B8C-83A1-F6EECF244321}">
                <p14:modId xmlns:p14="http://schemas.microsoft.com/office/powerpoint/2010/main" val="35528781"/>
              </p:ext>
            </p:extLst>
          </p:nvPr>
        </p:nvGraphicFramePr>
        <p:xfrm>
          <a:off x="506662" y="1720925"/>
          <a:ext cx="8217208" cy="3765557"/>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89294" y="1141897"/>
            <a:ext cx="9278080" cy="307777"/>
          </a:xfrm>
          <a:prstGeom prst="rect">
            <a:avLst/>
          </a:prstGeom>
          <a:noFill/>
        </p:spPr>
        <p:txBody>
          <a:bodyPr wrap="square" rtlCol="0">
            <a:spAutoFit/>
          </a:bodyPr>
          <a:lstStyle/>
          <a:p>
            <a:pPr algn="ctr"/>
            <a:r>
              <a:rPr lang="en-US" sz="1400" dirty="0" smtClean="0">
                <a:latin typeface="Georgia" charset="0"/>
                <a:ea typeface="Georgia" charset="0"/>
                <a:cs typeface="Georgia" charset="0"/>
              </a:rPr>
              <a:t>Please tell me if you think this phrase describes President Trump or not: cares about what people like me think. </a:t>
            </a:r>
            <a:endParaRPr lang="en-US" sz="1300" dirty="0">
              <a:latin typeface="Georgia" charset="0"/>
              <a:ea typeface="Georgia" charset="0"/>
              <a:cs typeface="Georgia" charset="0"/>
            </a:endParaRPr>
          </a:p>
        </p:txBody>
      </p:sp>
    </p:spTree>
    <p:extLst>
      <p:ext uri="{BB962C8B-B14F-4D97-AF65-F5344CB8AC3E}">
        <p14:creationId xmlns:p14="http://schemas.microsoft.com/office/powerpoint/2010/main" val="1527521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12858" y="7913"/>
            <a:ext cx="9144000" cy="507831"/>
          </a:xfrm>
          <a:prstGeom prst="rect">
            <a:avLst/>
          </a:prstGeom>
          <a:noFill/>
        </p:spPr>
        <p:txBody>
          <a:bodyPr wrap="square" rtlCol="0">
            <a:spAutoFit/>
          </a:bodyPr>
          <a:lstStyle/>
          <a:p>
            <a:pPr algn="ctr"/>
            <a:r>
              <a:rPr lang="en-US" sz="2700" dirty="0" smtClean="0">
                <a:latin typeface="Georgia" pitchFamily="18" charset="0"/>
                <a:cs typeface="David" pitchFamily="34" charset="-79"/>
              </a:rPr>
              <a:t>Name Recognition of Potential Gubernatorial Candidates</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25400" y="534588"/>
            <a:ext cx="9144000" cy="307777"/>
          </a:xfrm>
          <a:prstGeom prst="rect">
            <a:avLst/>
          </a:prstGeom>
          <a:noFill/>
        </p:spPr>
        <p:txBody>
          <a:bodyPr wrap="square" rtlCol="0">
            <a:spAutoFit/>
          </a:bodyPr>
          <a:lstStyle/>
          <a:p>
            <a:pPr algn="ctr"/>
            <a:r>
              <a:rPr lang="en-US" sz="1400" dirty="0" smtClean="0">
                <a:latin typeface="Georgia" panose="02040502050405020303" pitchFamily="18" charset="0"/>
              </a:rPr>
              <a:t>Among TN Registered Voters</a:t>
            </a:r>
            <a:endParaRPr lang="en-US" sz="1400" dirty="0">
              <a:latin typeface="Georgia" panose="02040502050405020303" pitchFamily="18" charset="0"/>
            </a:endParaRPr>
          </a:p>
        </p:txBody>
      </p:sp>
      <p:sp>
        <p:nvSpPr>
          <p:cNvPr id="11" name="TextBox 10"/>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N=1,004</a:t>
            </a:r>
            <a:r>
              <a:rPr lang="en-US" sz="900" dirty="0">
                <a:latin typeface="Georgia"/>
                <a:cs typeface="Georgia"/>
              </a:rPr>
              <a:t> </a:t>
            </a:r>
            <a:r>
              <a:rPr lang="en-US" sz="900" dirty="0" smtClean="0">
                <a:latin typeface="Georgia"/>
                <a:cs typeface="Georgia"/>
              </a:rPr>
              <a:t>&amp; 846 (Green)</a:t>
            </a:r>
            <a:endParaRPr lang="en-US" sz="900" dirty="0">
              <a:latin typeface="Georgia"/>
              <a:cs typeface="Georgia"/>
            </a:endParaRPr>
          </a:p>
        </p:txBody>
      </p:sp>
      <p:graphicFrame>
        <p:nvGraphicFramePr>
          <p:cNvPr id="12" name="Chart 11"/>
          <p:cNvGraphicFramePr/>
          <p:nvPr>
            <p:extLst>
              <p:ext uri="{D42A27DB-BD31-4B8C-83A1-F6EECF244321}">
                <p14:modId xmlns:p14="http://schemas.microsoft.com/office/powerpoint/2010/main" val="2261371253"/>
              </p:ext>
            </p:extLst>
          </p:nvPr>
        </p:nvGraphicFramePr>
        <p:xfrm>
          <a:off x="506663" y="962020"/>
          <a:ext cx="8118026" cy="45244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609477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12858" y="7913"/>
            <a:ext cx="9144000" cy="1138773"/>
          </a:xfrm>
          <a:prstGeom prst="rect">
            <a:avLst/>
          </a:prstGeom>
          <a:noFill/>
        </p:spPr>
        <p:txBody>
          <a:bodyPr wrap="square" rtlCol="0">
            <a:spAutoFit/>
          </a:bodyPr>
          <a:lstStyle/>
          <a:p>
            <a:pPr algn="ctr"/>
            <a:r>
              <a:rPr lang="en-US" sz="2700" dirty="0" smtClean="0">
                <a:latin typeface="Georgia" pitchFamily="18" charset="0"/>
                <a:cs typeface="David" pitchFamily="34" charset="-79"/>
              </a:rPr>
              <a:t>Name Recognition of Potential Republican Gubernatorial Candidates By Republicans </a:t>
            </a:r>
          </a:p>
          <a:p>
            <a:pPr algn="ctr"/>
            <a:r>
              <a:rPr lang="en-US" sz="1400" dirty="0" smtClean="0">
                <a:latin typeface="Georgia" pitchFamily="18" charset="0"/>
                <a:cs typeface="David" pitchFamily="34" charset="-79"/>
              </a:rPr>
              <a:t>Among TN Registered Voters</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1" name="TextBox 10"/>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a:t>
            </a:r>
          </a:p>
          <a:p>
            <a:r>
              <a:rPr lang="en-US" sz="900" dirty="0" smtClean="0">
                <a:latin typeface="Georgia"/>
                <a:cs typeface="Georgia"/>
              </a:rPr>
              <a:t>May 2017 Poll</a:t>
            </a:r>
          </a:p>
          <a:p>
            <a:r>
              <a:rPr lang="en-US" sz="900" dirty="0" smtClean="0">
                <a:latin typeface="Georgia"/>
                <a:cs typeface="Georgia"/>
              </a:rPr>
              <a:t>N=1,004</a:t>
            </a:r>
            <a:r>
              <a:rPr lang="en-US" sz="900" dirty="0">
                <a:latin typeface="Georgia"/>
                <a:cs typeface="Georgia"/>
              </a:rPr>
              <a:t> </a:t>
            </a:r>
            <a:r>
              <a:rPr lang="en-US" sz="900" dirty="0" smtClean="0">
                <a:latin typeface="Georgia"/>
                <a:cs typeface="Georgia"/>
              </a:rPr>
              <a:t>&amp; 846 (Green)</a:t>
            </a:r>
            <a:endParaRPr lang="en-US" sz="900" dirty="0">
              <a:latin typeface="Georgia"/>
              <a:cs typeface="Georgia"/>
            </a:endParaRPr>
          </a:p>
        </p:txBody>
      </p:sp>
      <p:graphicFrame>
        <p:nvGraphicFramePr>
          <p:cNvPr id="12" name="Chart 11"/>
          <p:cNvGraphicFramePr/>
          <p:nvPr>
            <p:extLst/>
          </p:nvPr>
        </p:nvGraphicFramePr>
        <p:xfrm>
          <a:off x="506663" y="1115908"/>
          <a:ext cx="8118026" cy="43705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091749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12858" y="7913"/>
            <a:ext cx="9144000" cy="1138773"/>
          </a:xfrm>
          <a:prstGeom prst="rect">
            <a:avLst/>
          </a:prstGeom>
          <a:noFill/>
        </p:spPr>
        <p:txBody>
          <a:bodyPr wrap="square" rtlCol="0">
            <a:spAutoFit/>
          </a:bodyPr>
          <a:lstStyle/>
          <a:p>
            <a:pPr algn="ctr"/>
            <a:r>
              <a:rPr lang="en-US" sz="2700" dirty="0" smtClean="0">
                <a:latin typeface="Georgia" pitchFamily="18" charset="0"/>
                <a:cs typeface="David" pitchFamily="34" charset="-79"/>
              </a:rPr>
              <a:t>Name Recognition of Potential Democratic Gubernatorial Candidates By Democrats</a:t>
            </a:r>
          </a:p>
          <a:p>
            <a:pPr algn="ctr"/>
            <a:r>
              <a:rPr lang="en-US" sz="1400" dirty="0" smtClean="0">
                <a:latin typeface="Georgia" pitchFamily="18" charset="0"/>
                <a:cs typeface="David" pitchFamily="34" charset="-79"/>
              </a:rPr>
              <a:t>Among TN Registered Voters</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1" name="TextBox 10"/>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N=1,004</a:t>
            </a:r>
            <a:r>
              <a:rPr lang="en-US" sz="900" dirty="0">
                <a:latin typeface="Georgia"/>
                <a:cs typeface="Georgia"/>
              </a:rPr>
              <a:t> </a:t>
            </a:r>
          </a:p>
        </p:txBody>
      </p:sp>
      <p:graphicFrame>
        <p:nvGraphicFramePr>
          <p:cNvPr id="12" name="Chart 11"/>
          <p:cNvGraphicFramePr/>
          <p:nvPr>
            <p:extLst/>
          </p:nvPr>
        </p:nvGraphicFramePr>
        <p:xfrm>
          <a:off x="506663" y="1296786"/>
          <a:ext cx="8118026" cy="41896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006707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41301" y="68240"/>
            <a:ext cx="8902700"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Top 3 Priorities of TN State Government Over Time</a:t>
            </a:r>
          </a:p>
        </p:txBody>
      </p:sp>
      <p:graphicFrame>
        <p:nvGraphicFramePr>
          <p:cNvPr id="8" name="Chart 7"/>
          <p:cNvGraphicFramePr/>
          <p:nvPr>
            <p:extLst>
              <p:ext uri="{D42A27DB-BD31-4B8C-83A1-F6EECF244321}">
                <p14:modId xmlns:p14="http://schemas.microsoft.com/office/powerpoint/2010/main" val="199782518"/>
              </p:ext>
            </p:extLst>
          </p:nvPr>
        </p:nvGraphicFramePr>
        <p:xfrm>
          <a:off x="490526" y="1184326"/>
          <a:ext cx="8269941" cy="4413359"/>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CSDI Page Header_P3V3.eps"/>
          <p:cNvPicPr>
            <a:picLocks noChangeAspect="1"/>
          </p:cNvPicPr>
          <p:nvPr/>
        </p:nvPicPr>
        <p:blipFill rotWithShape="1">
          <a:blip r:embed="rId4">
            <a:extLst>
              <a:ext uri="{28A0092B-C50C-407E-A947-70E740481C1C}">
                <a14:useLocalDpi xmlns:a14="http://schemas.microsoft.com/office/drawing/2010/main" val="0"/>
              </a:ext>
            </a:extLst>
          </a:blip>
          <a:srcRect l="17228" r="12693"/>
          <a:stretch/>
        </p:blipFill>
        <p:spPr>
          <a:xfrm>
            <a:off x="-202152" y="5803900"/>
            <a:ext cx="9346152" cy="1054100"/>
          </a:xfrm>
          <a:prstGeom prst="rect">
            <a:avLst/>
          </a:prstGeom>
        </p:spPr>
      </p:pic>
      <p:sp>
        <p:nvSpPr>
          <p:cNvPr id="9" name="TextBox 8"/>
          <p:cNvSpPr txBox="1"/>
          <p:nvPr/>
        </p:nvSpPr>
        <p:spPr>
          <a:xfrm>
            <a:off x="0" y="859817"/>
            <a:ext cx="9144000" cy="307777"/>
          </a:xfrm>
          <a:prstGeom prst="rect">
            <a:avLst/>
          </a:prstGeom>
          <a:noFill/>
        </p:spPr>
        <p:txBody>
          <a:bodyPr wrap="square" rtlCol="0">
            <a:spAutoFit/>
          </a:bodyPr>
          <a:lstStyle/>
          <a:p>
            <a:pPr algn="ctr"/>
            <a:r>
              <a:rPr lang="en-US" sz="1400" dirty="0" smtClean="0">
                <a:latin typeface="Georgia"/>
                <a:cs typeface="Georgia"/>
              </a:rPr>
              <a:t>Which of the following do you think should be the top priority of the Tennessee state government?</a:t>
            </a:r>
            <a:endParaRPr lang="en-US" sz="1400" dirty="0">
              <a:latin typeface="Georgia"/>
              <a:cs typeface="Georgia"/>
            </a:endParaRPr>
          </a:p>
        </p:txBody>
      </p:sp>
      <p:sp>
        <p:nvSpPr>
          <p:cNvPr id="10" name="TextBox 9"/>
          <p:cNvSpPr txBox="1"/>
          <p:nvPr/>
        </p:nvSpPr>
        <p:spPr>
          <a:xfrm>
            <a:off x="-4417" y="508560"/>
            <a:ext cx="9144000" cy="338554"/>
          </a:xfrm>
          <a:prstGeom prst="rect">
            <a:avLst/>
          </a:prstGeom>
          <a:noFill/>
        </p:spPr>
        <p:txBody>
          <a:bodyPr wrap="square" rtlCol="0">
            <a:spAutoFit/>
          </a:bodyPr>
          <a:lstStyle/>
          <a:p>
            <a:pPr algn="ctr"/>
            <a:r>
              <a:rPr lang="en-US" sz="1600" dirty="0" smtClean="0">
                <a:latin typeface="Georgia" panose="02040502050405020303" pitchFamily="18" charset="0"/>
              </a:rPr>
              <a:t>Among TN Registered Voters</a:t>
            </a:r>
            <a:endParaRPr lang="en-US" sz="1600" dirty="0">
              <a:latin typeface="Georgia" panose="02040502050405020303" pitchFamily="18" charset="0"/>
            </a:endParaRPr>
          </a:p>
        </p:txBody>
      </p:sp>
      <p:sp>
        <p:nvSpPr>
          <p:cNvPr id="11" name="TextBox 10"/>
          <p:cNvSpPr txBox="1"/>
          <p:nvPr/>
        </p:nvSpPr>
        <p:spPr>
          <a:xfrm>
            <a:off x="6667500" y="5597685"/>
            <a:ext cx="2466788" cy="369332"/>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 N=1,004; </a:t>
            </a:r>
            <a:r>
              <a:rPr lang="en-US" sz="900" dirty="0" err="1" smtClean="0">
                <a:latin typeface="Georgia"/>
                <a:cs typeface="Georgia"/>
              </a:rPr>
              <a:t>MoE</a:t>
            </a:r>
            <a:r>
              <a:rPr lang="en-US" sz="900" dirty="0" smtClean="0">
                <a:latin typeface="Georgia"/>
                <a:cs typeface="Georgia"/>
              </a:rPr>
              <a:t>: +/- </a:t>
            </a:r>
            <a:r>
              <a:rPr lang="en-US" sz="900" dirty="0" smtClean="0">
                <a:latin typeface="Georgia" panose="02040502050405020303" pitchFamily="18" charset="0"/>
              </a:rPr>
              <a:t>3.3</a:t>
            </a:r>
            <a:r>
              <a:rPr lang="en-US" sz="900" b="1" dirty="0" smtClean="0">
                <a:latin typeface="Georgia" panose="02040502050405020303" pitchFamily="18" charset="0"/>
              </a:rPr>
              <a:t> </a:t>
            </a:r>
            <a:r>
              <a:rPr lang="en-US" sz="900" dirty="0" smtClean="0">
                <a:latin typeface="Georgia"/>
                <a:cs typeface="Georgia"/>
              </a:rPr>
              <a:t>%</a:t>
            </a:r>
            <a:endParaRPr lang="en-US" sz="900" dirty="0">
              <a:latin typeface="Georgia"/>
              <a:cs typeface="Georgia"/>
            </a:endParaRPr>
          </a:p>
        </p:txBody>
      </p:sp>
    </p:spTree>
    <p:extLst>
      <p:ext uri="{BB962C8B-B14F-4D97-AF65-F5344CB8AC3E}">
        <p14:creationId xmlns:p14="http://schemas.microsoft.com/office/powerpoint/2010/main" val="11385681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41301" y="68240"/>
            <a:ext cx="8902700"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Perceptions of the Economy</a:t>
            </a:r>
          </a:p>
        </p:txBody>
      </p:sp>
      <p:graphicFrame>
        <p:nvGraphicFramePr>
          <p:cNvPr id="8" name="Chart 7"/>
          <p:cNvGraphicFramePr/>
          <p:nvPr>
            <p:extLst>
              <p:ext uri="{D42A27DB-BD31-4B8C-83A1-F6EECF244321}">
                <p14:modId xmlns:p14="http://schemas.microsoft.com/office/powerpoint/2010/main" val="1103854734"/>
              </p:ext>
            </p:extLst>
          </p:nvPr>
        </p:nvGraphicFramePr>
        <p:xfrm>
          <a:off x="470647" y="958449"/>
          <a:ext cx="8269941" cy="4639235"/>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CSDI Page Header_P3V3.eps"/>
          <p:cNvPicPr>
            <a:picLocks noChangeAspect="1"/>
          </p:cNvPicPr>
          <p:nvPr/>
        </p:nvPicPr>
        <p:blipFill rotWithShape="1">
          <a:blip r:embed="rId4">
            <a:extLst>
              <a:ext uri="{28A0092B-C50C-407E-A947-70E740481C1C}">
                <a14:useLocalDpi xmlns:a14="http://schemas.microsoft.com/office/drawing/2010/main" val="0"/>
              </a:ext>
            </a:extLst>
          </a:blip>
          <a:srcRect l="17228" r="12693"/>
          <a:stretch/>
        </p:blipFill>
        <p:spPr>
          <a:xfrm>
            <a:off x="-202152" y="5803900"/>
            <a:ext cx="9346152" cy="1054100"/>
          </a:xfrm>
          <a:prstGeom prst="rect">
            <a:avLst/>
          </a:prstGeom>
        </p:spPr>
      </p:pic>
      <p:sp>
        <p:nvSpPr>
          <p:cNvPr id="9" name="TextBox 8"/>
          <p:cNvSpPr txBox="1"/>
          <p:nvPr/>
        </p:nvSpPr>
        <p:spPr>
          <a:xfrm>
            <a:off x="5522" y="534588"/>
            <a:ext cx="9144000" cy="338554"/>
          </a:xfrm>
          <a:prstGeom prst="rect">
            <a:avLst/>
          </a:prstGeom>
          <a:noFill/>
        </p:spPr>
        <p:txBody>
          <a:bodyPr wrap="square" rtlCol="0">
            <a:spAutoFit/>
          </a:bodyPr>
          <a:lstStyle/>
          <a:p>
            <a:pPr algn="ctr"/>
            <a:r>
              <a:rPr lang="en-US" sz="1600" dirty="0" smtClean="0">
                <a:latin typeface="Georgia" panose="02040502050405020303" pitchFamily="18" charset="0"/>
              </a:rPr>
              <a:t>Among TN Registered Voters</a:t>
            </a:r>
            <a:endParaRPr lang="en-US" sz="1600" dirty="0">
              <a:latin typeface="Georgia" panose="02040502050405020303" pitchFamily="18" charset="0"/>
            </a:endParaRPr>
          </a:p>
        </p:txBody>
      </p:sp>
      <p:sp>
        <p:nvSpPr>
          <p:cNvPr id="10" name="TextBox 9"/>
          <p:cNvSpPr txBox="1"/>
          <p:nvPr/>
        </p:nvSpPr>
        <p:spPr>
          <a:xfrm>
            <a:off x="6667500" y="5597685"/>
            <a:ext cx="2466788" cy="369332"/>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 N=1,004; </a:t>
            </a:r>
            <a:r>
              <a:rPr lang="en-US" sz="900" dirty="0" err="1" smtClean="0">
                <a:latin typeface="Georgia"/>
                <a:cs typeface="Georgia"/>
              </a:rPr>
              <a:t>MoE</a:t>
            </a:r>
            <a:r>
              <a:rPr lang="en-US" sz="900" dirty="0" smtClean="0">
                <a:latin typeface="Georgia"/>
                <a:cs typeface="Georgia"/>
              </a:rPr>
              <a:t>: +/- </a:t>
            </a:r>
            <a:r>
              <a:rPr lang="en-US" sz="900" dirty="0" smtClean="0">
                <a:latin typeface="Georgia" panose="02040502050405020303" pitchFamily="18" charset="0"/>
              </a:rPr>
              <a:t>3.3</a:t>
            </a:r>
            <a:r>
              <a:rPr lang="en-US" sz="900" dirty="0" smtClean="0">
                <a:latin typeface="Georgia"/>
                <a:cs typeface="Georgia"/>
              </a:rPr>
              <a:t>%</a:t>
            </a:r>
            <a:endParaRPr lang="en-US" sz="900" dirty="0">
              <a:latin typeface="Georgia"/>
              <a:cs typeface="Georgia"/>
            </a:endParaRPr>
          </a:p>
        </p:txBody>
      </p:sp>
    </p:spTree>
    <p:extLst>
      <p:ext uri="{BB962C8B-B14F-4D97-AF65-F5344CB8AC3E}">
        <p14:creationId xmlns:p14="http://schemas.microsoft.com/office/powerpoint/2010/main" val="35284968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47427" y="0"/>
            <a:ext cx="8645113"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Attitudes Towards Scientific and Medical Research</a:t>
            </a:r>
            <a:endParaRPr lang="en-US" sz="2800" dirty="0">
              <a:latin typeface="Georgia" pitchFamily="18" charset="0"/>
              <a:cs typeface="David" pitchFamily="34" charset="-79"/>
            </a:endParaRPr>
          </a:p>
        </p:txBody>
      </p:sp>
      <p:graphicFrame>
        <p:nvGraphicFramePr>
          <p:cNvPr id="5" name="Chart 4"/>
          <p:cNvGraphicFramePr/>
          <p:nvPr>
            <p:extLst>
              <p:ext uri="{D42A27DB-BD31-4B8C-83A1-F6EECF244321}">
                <p14:modId xmlns:p14="http://schemas.microsoft.com/office/powerpoint/2010/main" val="1444970473"/>
              </p:ext>
            </p:extLst>
          </p:nvPr>
        </p:nvGraphicFramePr>
        <p:xfrm>
          <a:off x="201707" y="1290499"/>
          <a:ext cx="8972520" cy="4513402"/>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CSDI Page Header_P3V3.eps"/>
          <p:cNvPicPr>
            <a:picLocks noChangeAspect="1"/>
          </p:cNvPicPr>
          <p:nvPr/>
        </p:nvPicPr>
        <p:blipFill rotWithShape="1">
          <a:blip r:embed="rId4">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1" name="TextBox 10"/>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a:t>
            </a:r>
          </a:p>
          <a:p>
            <a:r>
              <a:rPr lang="en-US" sz="900" dirty="0" smtClean="0">
                <a:latin typeface="Georgia"/>
                <a:cs typeface="Georgia"/>
              </a:rPr>
              <a:t>May 2017 Poll</a:t>
            </a:r>
          </a:p>
          <a:p>
            <a:r>
              <a:rPr lang="en-US" sz="900" dirty="0" smtClean="0">
                <a:latin typeface="Georgia"/>
                <a:cs typeface="Georgia"/>
              </a:rPr>
              <a:t>N=469 &amp; 535</a:t>
            </a:r>
            <a:endParaRPr lang="en-US" sz="900" dirty="0">
              <a:latin typeface="Georgia"/>
              <a:cs typeface="Georgia"/>
            </a:endParaRPr>
          </a:p>
        </p:txBody>
      </p:sp>
      <p:sp>
        <p:nvSpPr>
          <p:cNvPr id="8" name="TextBox 7"/>
          <p:cNvSpPr txBox="1"/>
          <p:nvPr/>
        </p:nvSpPr>
        <p:spPr>
          <a:xfrm>
            <a:off x="1" y="586741"/>
            <a:ext cx="9083040" cy="1123384"/>
          </a:xfrm>
          <a:prstGeom prst="rect">
            <a:avLst/>
          </a:prstGeom>
          <a:noFill/>
        </p:spPr>
        <p:txBody>
          <a:bodyPr wrap="square" rtlCol="0">
            <a:spAutoFit/>
          </a:bodyPr>
          <a:lstStyle/>
          <a:p>
            <a:pPr algn="ctr"/>
            <a:r>
              <a:rPr lang="en-US" sz="1400" dirty="0" smtClean="0">
                <a:latin typeface="Georgia" charset="0"/>
                <a:ea typeface="Georgia" charset="0"/>
                <a:cs typeface="Georgia" charset="0"/>
              </a:rPr>
              <a:t>Among TN Registered Voters</a:t>
            </a:r>
          </a:p>
          <a:p>
            <a:pPr algn="ctr"/>
            <a:endParaRPr lang="en-US" sz="1400" dirty="0" smtClean="0">
              <a:latin typeface="Georgia" charset="0"/>
              <a:ea typeface="Georgia" charset="0"/>
              <a:cs typeface="Georgia" charset="0"/>
            </a:endParaRPr>
          </a:p>
          <a:p>
            <a:pPr algn="ctr"/>
            <a:r>
              <a:rPr lang="en-US" sz="1300" dirty="0" smtClean="0">
                <a:latin typeface="Georgia" charset="0"/>
                <a:ea typeface="Georgia" charset="0"/>
                <a:cs typeface="Georgia" charset="0"/>
              </a:rPr>
              <a:t>People have frequently noted that scientific research/medical research have produced benefits and harmful  results.  Would you say that on balance, the benefits of scientific research/ medical research have outweighed the harmful results, or have the harmful results been greater than the benefits? </a:t>
            </a:r>
            <a:endParaRPr lang="en-US" sz="1300" dirty="0">
              <a:latin typeface="Georgia" charset="0"/>
              <a:ea typeface="Georgia" charset="0"/>
              <a:cs typeface="Georgia" charset="0"/>
            </a:endParaRPr>
          </a:p>
        </p:txBody>
      </p:sp>
    </p:spTree>
    <p:extLst>
      <p:ext uri="{BB962C8B-B14F-4D97-AF65-F5344CB8AC3E}">
        <p14:creationId xmlns:p14="http://schemas.microsoft.com/office/powerpoint/2010/main" val="24742563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400" y="11368"/>
            <a:ext cx="9118599"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Future of the Health Care System Over Time</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0" y="458316"/>
            <a:ext cx="9144000" cy="338554"/>
          </a:xfrm>
          <a:prstGeom prst="rect">
            <a:avLst/>
          </a:prstGeom>
          <a:noFill/>
        </p:spPr>
        <p:txBody>
          <a:bodyPr wrap="square" rtlCol="0">
            <a:spAutoFit/>
          </a:bodyPr>
          <a:lstStyle/>
          <a:p>
            <a:pPr algn="ctr"/>
            <a:r>
              <a:rPr lang="en-US" sz="1600" dirty="0" smtClean="0">
                <a:latin typeface="Georgia" panose="02040502050405020303" pitchFamily="18" charset="0"/>
              </a:rPr>
              <a:t>Among TN Registered Voters</a:t>
            </a:r>
            <a:endParaRPr lang="en-US" sz="1600" dirty="0">
              <a:latin typeface="Georgia" panose="02040502050405020303" pitchFamily="18" charset="0"/>
            </a:endParaRPr>
          </a:p>
        </p:txBody>
      </p:sp>
      <p:sp>
        <p:nvSpPr>
          <p:cNvPr id="8" name="TextBox 7"/>
          <p:cNvSpPr txBox="1"/>
          <p:nvPr/>
        </p:nvSpPr>
        <p:spPr>
          <a:xfrm>
            <a:off x="-89294" y="812669"/>
            <a:ext cx="9163386" cy="292388"/>
          </a:xfrm>
          <a:prstGeom prst="rect">
            <a:avLst/>
          </a:prstGeom>
          <a:noFill/>
        </p:spPr>
        <p:txBody>
          <a:bodyPr wrap="square" rtlCol="0">
            <a:spAutoFit/>
          </a:bodyPr>
          <a:lstStyle/>
          <a:p>
            <a:pPr algn="ctr"/>
            <a:r>
              <a:rPr lang="en-US" sz="1300" dirty="0" smtClean="0">
                <a:latin typeface="Georgia"/>
                <a:cs typeface="Georgia"/>
              </a:rPr>
              <a:t>Which of the following comes closest to your view of the future of the U.S. health care system?</a:t>
            </a:r>
          </a:p>
        </p:txBody>
      </p:sp>
      <p:graphicFrame>
        <p:nvGraphicFramePr>
          <p:cNvPr id="10" name="Chart 9"/>
          <p:cNvGraphicFramePr/>
          <p:nvPr>
            <p:extLst>
              <p:ext uri="{D42A27DB-BD31-4B8C-83A1-F6EECF244321}">
                <p14:modId xmlns:p14="http://schemas.microsoft.com/office/powerpoint/2010/main" val="1372240264"/>
              </p:ext>
            </p:extLst>
          </p:nvPr>
        </p:nvGraphicFramePr>
        <p:xfrm>
          <a:off x="184150" y="1149525"/>
          <a:ext cx="8786855" cy="4336959"/>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7182968" y="5486484"/>
            <a:ext cx="1986432" cy="507831"/>
          </a:xfrm>
          <a:prstGeom prst="rect">
            <a:avLst/>
          </a:prstGeom>
          <a:solidFill>
            <a:schemeClr val="bg1"/>
          </a:solidFill>
        </p:spPr>
        <p:txBody>
          <a:bodyPr wrap="square" rtlCol="0">
            <a:spAutoFit/>
          </a:bodyPr>
          <a:lstStyle/>
          <a:p>
            <a:r>
              <a:rPr lang="en-US" sz="900" dirty="0" smtClean="0">
                <a:latin typeface="Georgia"/>
                <a:cs typeface="Georgia"/>
              </a:rPr>
              <a:t>Source: Vanderbilt University Poll</a:t>
            </a:r>
          </a:p>
          <a:p>
            <a:r>
              <a:rPr lang="en-US" sz="900" dirty="0" smtClean="0">
                <a:latin typeface="Georgia"/>
                <a:cs typeface="Georgia"/>
              </a:rPr>
              <a:t>May 2017 Poll</a:t>
            </a:r>
          </a:p>
          <a:p>
            <a:r>
              <a:rPr lang="en-US" sz="900" dirty="0" smtClean="0">
                <a:latin typeface="Georgia"/>
                <a:cs typeface="Georgia"/>
              </a:rPr>
              <a:t>N=485, 493 &amp; 512</a:t>
            </a:r>
            <a:endParaRPr lang="en-US" sz="900" dirty="0">
              <a:latin typeface="Georgia"/>
              <a:cs typeface="Georgia"/>
            </a:endParaRPr>
          </a:p>
        </p:txBody>
      </p:sp>
    </p:spTree>
    <p:extLst>
      <p:ext uri="{BB962C8B-B14F-4D97-AF65-F5344CB8AC3E}">
        <p14:creationId xmlns:p14="http://schemas.microsoft.com/office/powerpoint/2010/main" val="10742469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400" y="68240"/>
            <a:ext cx="9118599" cy="954107"/>
          </a:xfrm>
          <a:prstGeom prst="rect">
            <a:avLst/>
          </a:prstGeom>
          <a:solidFill>
            <a:schemeClr val="bg1"/>
          </a:solidFill>
        </p:spPr>
        <p:txBody>
          <a:bodyPr wrap="square" rtlCol="0">
            <a:spAutoFit/>
          </a:bodyPr>
          <a:lstStyle/>
          <a:p>
            <a:pPr algn="ctr"/>
            <a:r>
              <a:rPr lang="en-US" sz="2800" dirty="0" smtClean="0">
                <a:latin typeface="Georgia" pitchFamily="18" charset="0"/>
                <a:cs typeface="David" pitchFamily="34" charset="-79"/>
              </a:rPr>
              <a:t>Views on Allowing Health Insurance Companies To Deny Coverage Due to Medical History</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4" name="TextBox 13"/>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a:t>
            </a:r>
          </a:p>
          <a:p>
            <a:r>
              <a:rPr lang="en-US" sz="900" dirty="0" smtClean="0">
                <a:latin typeface="Georgia"/>
                <a:cs typeface="Georgia"/>
              </a:rPr>
              <a:t>May 2017 Poll</a:t>
            </a:r>
          </a:p>
          <a:p>
            <a:r>
              <a:rPr lang="en-US" sz="900" dirty="0" smtClean="0">
                <a:latin typeface="Georgia"/>
                <a:cs typeface="Georgia"/>
              </a:rPr>
              <a:t>N=1,oo4; </a:t>
            </a:r>
            <a:r>
              <a:rPr lang="en-US" sz="900" dirty="0" err="1" smtClean="0">
                <a:latin typeface="Georgia"/>
                <a:cs typeface="Georgia"/>
              </a:rPr>
              <a:t>MoE</a:t>
            </a:r>
            <a:r>
              <a:rPr lang="en-US" sz="900" dirty="0" smtClean="0">
                <a:latin typeface="Georgia"/>
                <a:cs typeface="Georgia"/>
              </a:rPr>
              <a:t> : +/-3.3%</a:t>
            </a:r>
            <a:endParaRPr lang="en-US" sz="900" dirty="0">
              <a:latin typeface="Georgia"/>
              <a:cs typeface="Georgia"/>
            </a:endParaRPr>
          </a:p>
        </p:txBody>
      </p:sp>
      <p:sp>
        <p:nvSpPr>
          <p:cNvPr id="8" name="TextBox 7"/>
          <p:cNvSpPr txBox="1"/>
          <p:nvPr/>
        </p:nvSpPr>
        <p:spPr>
          <a:xfrm>
            <a:off x="25400" y="847047"/>
            <a:ext cx="9144000" cy="923330"/>
          </a:xfrm>
          <a:prstGeom prst="rect">
            <a:avLst/>
          </a:prstGeom>
          <a:noFill/>
        </p:spPr>
        <p:txBody>
          <a:bodyPr wrap="square" rtlCol="0">
            <a:spAutoFit/>
          </a:bodyPr>
          <a:lstStyle/>
          <a:p>
            <a:pPr algn="ctr"/>
            <a:endParaRPr lang="en-US" sz="1400" dirty="0">
              <a:latin typeface="Georgia" charset="0"/>
              <a:ea typeface="Georgia" charset="0"/>
              <a:cs typeface="Georgia" charset="0"/>
            </a:endParaRPr>
          </a:p>
          <a:p>
            <a:pPr algn="ctr"/>
            <a:r>
              <a:rPr lang="en-US" sz="1400" dirty="0" smtClean="0">
                <a:latin typeface="Georgia" charset="0"/>
                <a:ea typeface="Georgia" charset="0"/>
                <a:cs typeface="Georgia" charset="0"/>
              </a:rPr>
              <a:t>Among TN Registered Voters</a:t>
            </a:r>
          </a:p>
          <a:p>
            <a:pPr algn="ctr"/>
            <a:r>
              <a:rPr lang="en-US" sz="1300" dirty="0" smtClean="0">
                <a:latin typeface="Georgia" charset="0"/>
                <a:ea typeface="Georgia" charset="0"/>
                <a:cs typeface="Georgia" charset="0"/>
              </a:rPr>
              <a:t>Thinking about the future of the U.S. health care system do you support or oppose allowing health insurance companies to decide whether or not to provide coverage based on a person’s medical history? </a:t>
            </a:r>
            <a:endParaRPr lang="en-US" sz="1300" dirty="0">
              <a:latin typeface="Georgia" charset="0"/>
              <a:ea typeface="Georgia" charset="0"/>
              <a:cs typeface="Georgia" charset="0"/>
            </a:endParaRPr>
          </a:p>
        </p:txBody>
      </p:sp>
      <p:graphicFrame>
        <p:nvGraphicFramePr>
          <p:cNvPr id="10" name="Chart 9"/>
          <p:cNvGraphicFramePr/>
          <p:nvPr>
            <p:extLst>
              <p:ext uri="{D42A27DB-BD31-4B8C-83A1-F6EECF244321}">
                <p14:modId xmlns:p14="http://schemas.microsoft.com/office/powerpoint/2010/main" val="3127396643"/>
              </p:ext>
            </p:extLst>
          </p:nvPr>
        </p:nvGraphicFramePr>
        <p:xfrm>
          <a:off x="25401" y="1615628"/>
          <a:ext cx="9144000" cy="38708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772006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400" y="68240"/>
            <a:ext cx="9118599" cy="954107"/>
          </a:xfrm>
          <a:prstGeom prst="rect">
            <a:avLst/>
          </a:prstGeom>
          <a:solidFill>
            <a:schemeClr val="bg1"/>
          </a:solidFill>
        </p:spPr>
        <p:txBody>
          <a:bodyPr wrap="square" rtlCol="0">
            <a:spAutoFit/>
          </a:bodyPr>
          <a:lstStyle/>
          <a:p>
            <a:pPr algn="ctr"/>
            <a:r>
              <a:rPr lang="en-US" sz="2800" dirty="0" smtClean="0">
                <a:latin typeface="Georgia" pitchFamily="18" charset="0"/>
                <a:cs typeface="David" pitchFamily="34" charset="-79"/>
              </a:rPr>
              <a:t>Views on Allowing Health Insurance Companies To Charge Different Rates </a:t>
            </a:r>
            <a:r>
              <a:rPr lang="en-US" sz="2800" dirty="0">
                <a:latin typeface="Georgia" pitchFamily="18" charset="0"/>
                <a:cs typeface="David" pitchFamily="34" charset="-79"/>
              </a:rPr>
              <a:t>D</a:t>
            </a:r>
            <a:r>
              <a:rPr lang="en-US" sz="2800" dirty="0" smtClean="0">
                <a:latin typeface="Georgia" pitchFamily="18" charset="0"/>
                <a:cs typeface="David" pitchFamily="34" charset="-79"/>
              </a:rPr>
              <a:t>ue to Medical History</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4" name="TextBox 13"/>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N=1,oo4; </a:t>
            </a:r>
            <a:r>
              <a:rPr lang="en-US" sz="900" dirty="0" err="1" smtClean="0">
                <a:latin typeface="Georgia"/>
                <a:cs typeface="Georgia"/>
              </a:rPr>
              <a:t>MoE</a:t>
            </a:r>
            <a:r>
              <a:rPr lang="en-US" sz="900" dirty="0" smtClean="0">
                <a:latin typeface="Georgia"/>
                <a:cs typeface="Georgia"/>
              </a:rPr>
              <a:t> : +/-3.3%</a:t>
            </a:r>
            <a:endParaRPr lang="en-US" sz="900" dirty="0">
              <a:latin typeface="Georgia"/>
              <a:cs typeface="Georgia"/>
            </a:endParaRPr>
          </a:p>
        </p:txBody>
      </p:sp>
      <p:sp>
        <p:nvSpPr>
          <p:cNvPr id="8" name="TextBox 7"/>
          <p:cNvSpPr txBox="1"/>
          <p:nvPr/>
        </p:nvSpPr>
        <p:spPr>
          <a:xfrm>
            <a:off x="25400" y="847047"/>
            <a:ext cx="9144000" cy="984885"/>
          </a:xfrm>
          <a:prstGeom prst="rect">
            <a:avLst/>
          </a:prstGeom>
          <a:noFill/>
        </p:spPr>
        <p:txBody>
          <a:bodyPr wrap="square" rtlCol="0">
            <a:spAutoFit/>
          </a:bodyPr>
          <a:lstStyle/>
          <a:p>
            <a:pPr algn="ctr"/>
            <a:endParaRPr lang="en-US" sz="1600" dirty="0" smtClean="0">
              <a:latin typeface="Georgia" charset="0"/>
              <a:ea typeface="Georgia" charset="0"/>
              <a:cs typeface="Georgia" charset="0"/>
            </a:endParaRPr>
          </a:p>
          <a:p>
            <a:pPr algn="ctr"/>
            <a:r>
              <a:rPr lang="en-US" sz="1400" dirty="0" smtClean="0">
                <a:latin typeface="Georgia" charset="0"/>
                <a:ea typeface="Georgia" charset="0"/>
                <a:cs typeface="Georgia" charset="0"/>
              </a:rPr>
              <a:t>Among TN Registered Voters</a:t>
            </a:r>
          </a:p>
          <a:p>
            <a:pPr algn="ctr"/>
            <a:r>
              <a:rPr lang="en-US" sz="1300" dirty="0" smtClean="0">
                <a:latin typeface="Georgia" charset="0"/>
                <a:ea typeface="Georgia" charset="0"/>
                <a:cs typeface="Georgia" charset="0"/>
              </a:rPr>
              <a:t>Thinking about the future of the U.S. health care system do you support or oppose allowing health insurance companies to charge different rates for the same benefits based on a person’s medical history? </a:t>
            </a:r>
            <a:endParaRPr lang="en-US" sz="1300" dirty="0">
              <a:latin typeface="Georgia" charset="0"/>
              <a:ea typeface="Georgia" charset="0"/>
              <a:cs typeface="Georgia" charset="0"/>
            </a:endParaRPr>
          </a:p>
        </p:txBody>
      </p:sp>
      <p:graphicFrame>
        <p:nvGraphicFramePr>
          <p:cNvPr id="10" name="Chart 9"/>
          <p:cNvGraphicFramePr/>
          <p:nvPr>
            <p:extLst>
              <p:ext uri="{D42A27DB-BD31-4B8C-83A1-F6EECF244321}">
                <p14:modId xmlns:p14="http://schemas.microsoft.com/office/powerpoint/2010/main" val="2898529885"/>
              </p:ext>
            </p:extLst>
          </p:nvPr>
        </p:nvGraphicFramePr>
        <p:xfrm>
          <a:off x="25401" y="2031986"/>
          <a:ext cx="9144000" cy="34544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69897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400" y="68240"/>
            <a:ext cx="9118599" cy="954107"/>
          </a:xfrm>
          <a:prstGeom prst="rect">
            <a:avLst/>
          </a:prstGeom>
          <a:solidFill>
            <a:schemeClr val="bg1"/>
          </a:solidFill>
        </p:spPr>
        <p:txBody>
          <a:bodyPr wrap="square" rtlCol="0">
            <a:spAutoFit/>
          </a:bodyPr>
          <a:lstStyle/>
          <a:p>
            <a:pPr algn="ctr"/>
            <a:r>
              <a:rPr lang="en-US" sz="2700" dirty="0" smtClean="0">
                <a:latin typeface="Georgia" pitchFamily="18" charset="0"/>
                <a:cs typeface="David" pitchFamily="34" charset="-79"/>
              </a:rPr>
              <a:t>Views on Allowing Young Adults To Stay on Their Parents’ Health Insurance Plan</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4" name="TextBox 13"/>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N=1,oo4; </a:t>
            </a:r>
            <a:r>
              <a:rPr lang="en-US" sz="900" dirty="0" err="1" smtClean="0">
                <a:latin typeface="Georgia"/>
                <a:cs typeface="Georgia"/>
              </a:rPr>
              <a:t>MoE</a:t>
            </a:r>
            <a:r>
              <a:rPr lang="en-US" sz="900" dirty="0" smtClean="0">
                <a:latin typeface="Georgia"/>
                <a:cs typeface="Georgia"/>
              </a:rPr>
              <a:t> : +/-3.3%</a:t>
            </a:r>
            <a:endParaRPr lang="en-US" sz="900" dirty="0">
              <a:latin typeface="Georgia"/>
              <a:cs typeface="Georgia"/>
            </a:endParaRPr>
          </a:p>
        </p:txBody>
      </p:sp>
      <p:sp>
        <p:nvSpPr>
          <p:cNvPr id="8" name="TextBox 7"/>
          <p:cNvSpPr txBox="1"/>
          <p:nvPr/>
        </p:nvSpPr>
        <p:spPr>
          <a:xfrm>
            <a:off x="25400" y="847047"/>
            <a:ext cx="9144000" cy="923330"/>
          </a:xfrm>
          <a:prstGeom prst="rect">
            <a:avLst/>
          </a:prstGeom>
          <a:noFill/>
        </p:spPr>
        <p:txBody>
          <a:bodyPr wrap="square" rtlCol="0">
            <a:spAutoFit/>
          </a:bodyPr>
          <a:lstStyle/>
          <a:p>
            <a:pPr algn="ctr"/>
            <a:endParaRPr lang="en-US" sz="1400" dirty="0">
              <a:latin typeface="Georgia" charset="0"/>
              <a:ea typeface="Georgia" charset="0"/>
              <a:cs typeface="Georgia" charset="0"/>
            </a:endParaRPr>
          </a:p>
          <a:p>
            <a:pPr algn="ctr"/>
            <a:r>
              <a:rPr lang="en-US" sz="1400" dirty="0" smtClean="0">
                <a:latin typeface="Georgia" charset="0"/>
                <a:ea typeface="Georgia" charset="0"/>
                <a:cs typeface="Georgia" charset="0"/>
              </a:rPr>
              <a:t>Among TN Registered Voters</a:t>
            </a:r>
          </a:p>
          <a:p>
            <a:pPr algn="ctr"/>
            <a:r>
              <a:rPr lang="en-US" sz="1300" dirty="0" smtClean="0">
                <a:latin typeface="Georgia" charset="0"/>
                <a:ea typeface="Georgia" charset="0"/>
                <a:cs typeface="Georgia" charset="0"/>
              </a:rPr>
              <a:t>Thinking about the future of the U.S. health care system do you support or oppose allowing young adults to stay on their parents’ health insurance plans until age 26? </a:t>
            </a:r>
            <a:endParaRPr lang="en-US" sz="1300" dirty="0">
              <a:latin typeface="Georgia" charset="0"/>
              <a:ea typeface="Georgia" charset="0"/>
              <a:cs typeface="Georgia" charset="0"/>
            </a:endParaRPr>
          </a:p>
        </p:txBody>
      </p:sp>
      <p:graphicFrame>
        <p:nvGraphicFramePr>
          <p:cNvPr id="10" name="Chart 9"/>
          <p:cNvGraphicFramePr/>
          <p:nvPr>
            <p:extLst>
              <p:ext uri="{D42A27DB-BD31-4B8C-83A1-F6EECF244321}">
                <p14:modId xmlns:p14="http://schemas.microsoft.com/office/powerpoint/2010/main" val="2296691312"/>
              </p:ext>
            </p:extLst>
          </p:nvPr>
        </p:nvGraphicFramePr>
        <p:xfrm>
          <a:off x="25401" y="1895302"/>
          <a:ext cx="9144000" cy="35911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75247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400" y="68240"/>
            <a:ext cx="9118599" cy="954107"/>
          </a:xfrm>
          <a:prstGeom prst="rect">
            <a:avLst/>
          </a:prstGeom>
          <a:solidFill>
            <a:schemeClr val="bg1"/>
          </a:solidFill>
        </p:spPr>
        <p:txBody>
          <a:bodyPr wrap="square" rtlCol="0">
            <a:spAutoFit/>
          </a:bodyPr>
          <a:lstStyle/>
          <a:p>
            <a:pPr algn="ctr"/>
            <a:r>
              <a:rPr lang="en-US" sz="2800" dirty="0" smtClean="0">
                <a:latin typeface="Georgia" pitchFamily="18" charset="0"/>
                <a:cs typeface="David" pitchFamily="34" charset="-79"/>
              </a:rPr>
              <a:t>Views on Providing Coverage For Alcohol/Drug Addiction Treatment</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4" name="TextBox 13"/>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N=1,oo4; </a:t>
            </a:r>
            <a:r>
              <a:rPr lang="en-US" sz="900" dirty="0" err="1" smtClean="0">
                <a:latin typeface="Georgia"/>
                <a:cs typeface="Georgia"/>
              </a:rPr>
              <a:t>MoE</a:t>
            </a:r>
            <a:r>
              <a:rPr lang="en-US" sz="900" dirty="0" smtClean="0">
                <a:latin typeface="Georgia"/>
                <a:cs typeface="Georgia"/>
              </a:rPr>
              <a:t> : +/-3.3%</a:t>
            </a:r>
            <a:endParaRPr lang="en-US" sz="900" dirty="0">
              <a:latin typeface="Georgia"/>
              <a:cs typeface="Georgia"/>
            </a:endParaRPr>
          </a:p>
        </p:txBody>
      </p:sp>
      <p:sp>
        <p:nvSpPr>
          <p:cNvPr id="8" name="TextBox 7"/>
          <p:cNvSpPr txBox="1"/>
          <p:nvPr/>
        </p:nvSpPr>
        <p:spPr>
          <a:xfrm>
            <a:off x="33250" y="1056600"/>
            <a:ext cx="9144000" cy="707886"/>
          </a:xfrm>
          <a:prstGeom prst="rect">
            <a:avLst/>
          </a:prstGeom>
          <a:noFill/>
        </p:spPr>
        <p:txBody>
          <a:bodyPr wrap="square" rtlCol="0">
            <a:spAutoFit/>
          </a:bodyPr>
          <a:lstStyle/>
          <a:p>
            <a:pPr algn="ctr"/>
            <a:r>
              <a:rPr lang="en-US" sz="1400" dirty="0" smtClean="0">
                <a:latin typeface="Georgia" charset="0"/>
                <a:ea typeface="Georgia" charset="0"/>
                <a:cs typeface="Georgia" charset="0"/>
              </a:rPr>
              <a:t>Among TN Registered Voters</a:t>
            </a:r>
          </a:p>
          <a:p>
            <a:pPr algn="ctr"/>
            <a:r>
              <a:rPr lang="en-US" sz="1300" dirty="0" smtClean="0">
                <a:latin typeface="Georgia" charset="0"/>
                <a:ea typeface="Georgia" charset="0"/>
                <a:cs typeface="Georgia" charset="0"/>
              </a:rPr>
              <a:t>Thinking about the future of the U.S. health care system do you support or oppose health insurance companies providing coverage for treatment services for alcohol or drug addiction? </a:t>
            </a:r>
            <a:endParaRPr lang="en-US" sz="1300" dirty="0">
              <a:latin typeface="Georgia" charset="0"/>
              <a:ea typeface="Georgia" charset="0"/>
              <a:cs typeface="Georgia" charset="0"/>
            </a:endParaRPr>
          </a:p>
        </p:txBody>
      </p:sp>
      <p:graphicFrame>
        <p:nvGraphicFramePr>
          <p:cNvPr id="10" name="Chart 9"/>
          <p:cNvGraphicFramePr/>
          <p:nvPr>
            <p:extLst>
              <p:ext uri="{D42A27DB-BD31-4B8C-83A1-F6EECF244321}">
                <p14:modId xmlns:p14="http://schemas.microsoft.com/office/powerpoint/2010/main" val="403301450"/>
              </p:ext>
            </p:extLst>
          </p:nvPr>
        </p:nvGraphicFramePr>
        <p:xfrm>
          <a:off x="25401" y="1853738"/>
          <a:ext cx="9144000" cy="36327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504910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8545"/>
            <a:ext cx="9143999"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Views on Illegal/Undocumented Immigrants</a:t>
            </a:r>
          </a:p>
        </p:txBody>
      </p:sp>
      <p:pic>
        <p:nvPicPr>
          <p:cNvPr id="5" name="Picture 4"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11783" y="849877"/>
            <a:ext cx="9143998" cy="892552"/>
          </a:xfrm>
          <a:prstGeom prst="rect">
            <a:avLst/>
          </a:prstGeom>
          <a:noFill/>
        </p:spPr>
        <p:txBody>
          <a:bodyPr wrap="square" rtlCol="0">
            <a:spAutoFit/>
          </a:bodyPr>
          <a:lstStyle/>
          <a:p>
            <a:pPr algn="ctr"/>
            <a:r>
              <a:rPr lang="en-US" sz="1300" dirty="0" smtClean="0">
                <a:latin typeface="Georgia" panose="02040502050405020303" pitchFamily="18" charset="0"/>
              </a:rPr>
              <a:t>Which comes closest to your view about illegal/ undocumented immigrants who are currently working in the U.S.? (a) They should be allowed to stay in the country and to eventually apply for U.S. citizenship, (b) they should be allowed to stay in the country only as temporary guest workers, but not to apply for U.S. citizenship, or </a:t>
            </a:r>
            <a:r>
              <a:rPr lang="de-DE" sz="1300" dirty="0" smtClean="0">
                <a:latin typeface="Georgia" panose="02040502050405020303" pitchFamily="18" charset="0"/>
              </a:rPr>
              <a:t>(c) They should be required to leave the country *</a:t>
            </a:r>
            <a:endParaRPr lang="en-US" sz="1300" dirty="0" smtClean="0">
              <a:latin typeface="Georgia" panose="02040502050405020303" pitchFamily="18" charset="0"/>
            </a:endParaRPr>
          </a:p>
        </p:txBody>
      </p:sp>
      <p:sp>
        <p:nvSpPr>
          <p:cNvPr id="8" name="TextBox 7"/>
          <p:cNvSpPr txBox="1"/>
          <p:nvPr/>
        </p:nvSpPr>
        <p:spPr>
          <a:xfrm>
            <a:off x="-14356" y="496479"/>
            <a:ext cx="9144000" cy="307777"/>
          </a:xfrm>
          <a:prstGeom prst="rect">
            <a:avLst/>
          </a:prstGeom>
          <a:noFill/>
        </p:spPr>
        <p:txBody>
          <a:bodyPr wrap="square" rtlCol="0">
            <a:spAutoFit/>
          </a:bodyPr>
          <a:lstStyle/>
          <a:p>
            <a:pPr algn="ctr"/>
            <a:r>
              <a:rPr lang="en-US" sz="1400" dirty="0" smtClean="0">
                <a:latin typeface="Georgia" panose="02040502050405020303" pitchFamily="18" charset="0"/>
              </a:rPr>
              <a:t>Among TN Registered Voters</a:t>
            </a:r>
            <a:endParaRPr lang="en-US" sz="1400" dirty="0">
              <a:latin typeface="Georgia" panose="02040502050405020303" pitchFamily="18" charset="0"/>
            </a:endParaRPr>
          </a:p>
        </p:txBody>
      </p:sp>
      <p:graphicFrame>
        <p:nvGraphicFramePr>
          <p:cNvPr id="10" name="Chart 9"/>
          <p:cNvGraphicFramePr/>
          <p:nvPr>
            <p:extLst>
              <p:ext uri="{D42A27DB-BD31-4B8C-83A1-F6EECF244321}">
                <p14:modId xmlns:p14="http://schemas.microsoft.com/office/powerpoint/2010/main" val="781622131"/>
              </p:ext>
            </p:extLst>
          </p:nvPr>
        </p:nvGraphicFramePr>
        <p:xfrm>
          <a:off x="0" y="2050542"/>
          <a:ext cx="9129644" cy="3361044"/>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99332" y="5542290"/>
            <a:ext cx="6042039" cy="261610"/>
          </a:xfrm>
          <a:prstGeom prst="rect">
            <a:avLst/>
          </a:prstGeom>
          <a:noFill/>
        </p:spPr>
        <p:txBody>
          <a:bodyPr wrap="none" rtlCol="0">
            <a:spAutoFit/>
          </a:bodyPr>
          <a:lstStyle/>
          <a:p>
            <a:r>
              <a:rPr lang="en-US" sz="1100" dirty="0" smtClean="0">
                <a:latin typeface="Georgia" panose="02040502050405020303" pitchFamily="18" charset="0"/>
              </a:rPr>
              <a:t>* Beginning in May 2017, wording was changed from “illegal” to “undocumented” immigrants.</a:t>
            </a:r>
            <a:endParaRPr lang="en-US" sz="1100" dirty="0">
              <a:latin typeface="Georgia" panose="02040502050405020303" pitchFamily="18" charset="0"/>
            </a:endParaRPr>
          </a:p>
        </p:txBody>
      </p:sp>
      <p:sp>
        <p:nvSpPr>
          <p:cNvPr id="4" name="TextBox 3"/>
          <p:cNvSpPr txBox="1"/>
          <p:nvPr/>
        </p:nvSpPr>
        <p:spPr>
          <a:xfrm>
            <a:off x="6816437" y="5541409"/>
            <a:ext cx="2313208" cy="369332"/>
          </a:xfrm>
          <a:prstGeom prst="rect">
            <a:avLst/>
          </a:prstGeom>
          <a:noFill/>
        </p:spPr>
        <p:txBody>
          <a:bodyPr wrap="square" rtlCol="0">
            <a:spAutoFit/>
          </a:bodyPr>
          <a:lstStyle/>
          <a:p>
            <a:r>
              <a:rPr lang="en-US" sz="900" dirty="0" smtClean="0">
                <a:latin typeface="Georgia" panose="02040502050405020303" pitchFamily="18" charset="0"/>
              </a:rPr>
              <a:t>Source: Vanderbilt University Polls May 2017 Poll: N=550</a:t>
            </a:r>
            <a:endParaRPr lang="en-US" sz="900" dirty="0">
              <a:latin typeface="Georgia" panose="02040502050405020303" pitchFamily="18" charset="0"/>
            </a:endParaRPr>
          </a:p>
        </p:txBody>
      </p:sp>
    </p:spTree>
    <p:extLst>
      <p:ext uri="{BB962C8B-B14F-4D97-AF65-F5344CB8AC3E}">
        <p14:creationId xmlns:p14="http://schemas.microsoft.com/office/powerpoint/2010/main" val="893465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400" y="68240"/>
            <a:ext cx="9118599" cy="523220"/>
          </a:xfrm>
          <a:prstGeom prst="rect">
            <a:avLst/>
          </a:prstGeom>
          <a:solidFill>
            <a:schemeClr val="bg1"/>
          </a:solidFill>
        </p:spPr>
        <p:txBody>
          <a:bodyPr wrap="square" rtlCol="0">
            <a:spAutoFit/>
          </a:bodyPr>
          <a:lstStyle/>
          <a:p>
            <a:pPr algn="ctr"/>
            <a:r>
              <a:rPr lang="en-US" sz="2800" dirty="0" smtClean="0">
                <a:latin typeface="Georgia" pitchFamily="18" charset="0"/>
                <a:cs typeface="David" pitchFamily="34" charset="-79"/>
              </a:rPr>
              <a:t>Views on Undocumented Immigrants by Party ID</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25400" y="534588"/>
            <a:ext cx="9144000" cy="307777"/>
          </a:xfrm>
          <a:prstGeom prst="rect">
            <a:avLst/>
          </a:prstGeom>
          <a:noFill/>
        </p:spPr>
        <p:txBody>
          <a:bodyPr wrap="square" rtlCol="0">
            <a:spAutoFit/>
          </a:bodyPr>
          <a:lstStyle/>
          <a:p>
            <a:pPr algn="ctr"/>
            <a:r>
              <a:rPr lang="en-US" sz="1400" dirty="0" smtClean="0">
                <a:latin typeface="Georgia" panose="02040502050405020303" pitchFamily="18" charset="0"/>
              </a:rPr>
              <a:t>Among TN Registered Voters</a:t>
            </a:r>
            <a:endParaRPr lang="en-US" sz="1400" dirty="0">
              <a:latin typeface="Georgia" panose="02040502050405020303" pitchFamily="18" charset="0"/>
            </a:endParaRPr>
          </a:p>
        </p:txBody>
      </p:sp>
      <p:sp>
        <p:nvSpPr>
          <p:cNvPr id="14" name="TextBox 13"/>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N=550</a:t>
            </a:r>
            <a:endParaRPr lang="en-US" sz="900" dirty="0">
              <a:latin typeface="Georgia"/>
              <a:cs typeface="Georgia"/>
            </a:endParaRPr>
          </a:p>
        </p:txBody>
      </p:sp>
      <p:sp>
        <p:nvSpPr>
          <p:cNvPr id="8" name="TextBox 7"/>
          <p:cNvSpPr txBox="1"/>
          <p:nvPr/>
        </p:nvSpPr>
        <p:spPr>
          <a:xfrm>
            <a:off x="25400" y="847047"/>
            <a:ext cx="9144000" cy="892552"/>
          </a:xfrm>
          <a:prstGeom prst="rect">
            <a:avLst/>
          </a:prstGeom>
          <a:noFill/>
        </p:spPr>
        <p:txBody>
          <a:bodyPr wrap="square" rtlCol="0">
            <a:spAutoFit/>
          </a:bodyPr>
          <a:lstStyle/>
          <a:p>
            <a:pPr algn="ctr"/>
            <a:r>
              <a:rPr lang="en-US" sz="1300" dirty="0" smtClean="0">
                <a:latin typeface="Georgia" charset="0"/>
                <a:ea typeface="Georgia" charset="0"/>
                <a:cs typeface="Georgia" charset="0"/>
              </a:rPr>
              <a:t>Which comes closest to your view about undocumented immigrants who are currently working in the U.S. (a) They should be allowed to stay in the country and to eventually apply for U.S. citizenship, (b) they should be allowed to stay in the country only as temporary guest workers, but not to apply for U.S citizenship, or (c) they should be required to leave the country </a:t>
            </a:r>
            <a:endParaRPr lang="en-US" sz="1300" dirty="0">
              <a:latin typeface="Georgia" charset="0"/>
              <a:ea typeface="Georgia" charset="0"/>
              <a:cs typeface="Georgia" charset="0"/>
            </a:endParaRPr>
          </a:p>
        </p:txBody>
      </p:sp>
      <p:graphicFrame>
        <p:nvGraphicFramePr>
          <p:cNvPr id="10" name="Chart 9"/>
          <p:cNvGraphicFramePr/>
          <p:nvPr>
            <p:extLst>
              <p:ext uri="{D42A27DB-BD31-4B8C-83A1-F6EECF244321}">
                <p14:modId xmlns:p14="http://schemas.microsoft.com/office/powerpoint/2010/main" val="1725611292"/>
              </p:ext>
            </p:extLst>
          </p:nvPr>
        </p:nvGraphicFramePr>
        <p:xfrm>
          <a:off x="342900" y="1658922"/>
          <a:ext cx="8236323" cy="38708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966438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382" y="174866"/>
            <a:ext cx="9118599" cy="954107"/>
          </a:xfrm>
          <a:prstGeom prst="rect">
            <a:avLst/>
          </a:prstGeom>
          <a:solidFill>
            <a:schemeClr val="bg1"/>
          </a:solidFill>
        </p:spPr>
        <p:txBody>
          <a:bodyPr wrap="square" rtlCol="0">
            <a:spAutoFit/>
          </a:bodyPr>
          <a:lstStyle/>
          <a:p>
            <a:pPr algn="ctr"/>
            <a:r>
              <a:rPr lang="en-US" sz="2800" dirty="0" smtClean="0">
                <a:latin typeface="Georgia" pitchFamily="18" charset="0"/>
                <a:cs typeface="David" pitchFamily="34" charset="-79"/>
              </a:rPr>
              <a:t>Views on Children of Undocumented Immigrants and In-State tuition </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4" name="TextBox 13"/>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N=1,004; </a:t>
            </a:r>
            <a:r>
              <a:rPr lang="en-US" sz="900" dirty="0" err="1" smtClean="0">
                <a:latin typeface="Georgia"/>
                <a:cs typeface="Georgia"/>
              </a:rPr>
              <a:t>MoE</a:t>
            </a:r>
            <a:r>
              <a:rPr lang="en-US" sz="900" dirty="0">
                <a:latin typeface="Georgia"/>
                <a:cs typeface="Georgia"/>
              </a:rPr>
              <a:t>:</a:t>
            </a:r>
            <a:r>
              <a:rPr lang="en-US" sz="900" dirty="0" smtClean="0">
                <a:latin typeface="Georgia"/>
                <a:cs typeface="Georgia"/>
              </a:rPr>
              <a:t> +/-3.3%</a:t>
            </a:r>
            <a:endParaRPr lang="en-US" sz="900" dirty="0">
              <a:latin typeface="Georgia"/>
              <a:cs typeface="Georgia"/>
            </a:endParaRPr>
          </a:p>
        </p:txBody>
      </p:sp>
      <p:sp>
        <p:nvSpPr>
          <p:cNvPr id="8" name="TextBox 7"/>
          <p:cNvSpPr txBox="1"/>
          <p:nvPr/>
        </p:nvSpPr>
        <p:spPr>
          <a:xfrm>
            <a:off x="112858" y="1038551"/>
            <a:ext cx="8976359" cy="1308050"/>
          </a:xfrm>
          <a:prstGeom prst="rect">
            <a:avLst/>
          </a:prstGeom>
          <a:noFill/>
        </p:spPr>
        <p:txBody>
          <a:bodyPr wrap="square" rtlCol="0">
            <a:spAutoFit/>
          </a:bodyPr>
          <a:lstStyle/>
          <a:p>
            <a:pPr algn="ctr"/>
            <a:r>
              <a:rPr lang="en-US" sz="1400" dirty="0" smtClean="0">
                <a:latin typeface="Georgia" charset="0"/>
                <a:ea typeface="Georgia" charset="0"/>
                <a:cs typeface="Georgia" charset="0"/>
              </a:rPr>
              <a:t>Among TN Registered Voters</a:t>
            </a:r>
          </a:p>
          <a:p>
            <a:pPr algn="ctr"/>
            <a:endParaRPr lang="en-US" sz="1300" dirty="0" smtClean="0">
              <a:latin typeface="Georgia" charset="0"/>
              <a:ea typeface="Georgia" charset="0"/>
              <a:cs typeface="Georgia" charset="0"/>
            </a:endParaRPr>
          </a:p>
          <a:p>
            <a:pPr algn="ctr"/>
            <a:r>
              <a:rPr lang="en-US" sz="1300" dirty="0" smtClean="0">
                <a:latin typeface="Georgia" charset="0"/>
                <a:ea typeface="Georgia" charset="0"/>
                <a:cs typeface="Georgia" charset="0"/>
              </a:rPr>
              <a:t>Now thinking about children of undocumented immigrants who are brought to this country when they are young…If these children attend Tennessee public schools, graduate from a Tennessee high school and are accepted at one of Tennessee’s public colleges and universities, do you think they should be eligible for the in-state tuition rate, or shouldn’t they? </a:t>
            </a:r>
            <a:endParaRPr lang="en-US" sz="1300" dirty="0">
              <a:latin typeface="Georgia" charset="0"/>
              <a:ea typeface="Georgia" charset="0"/>
              <a:cs typeface="Georgia" charset="0"/>
            </a:endParaRPr>
          </a:p>
        </p:txBody>
      </p:sp>
      <p:graphicFrame>
        <p:nvGraphicFramePr>
          <p:cNvPr id="10" name="Chart 9"/>
          <p:cNvGraphicFramePr/>
          <p:nvPr>
            <p:extLst>
              <p:ext uri="{D42A27DB-BD31-4B8C-83A1-F6EECF244321}">
                <p14:modId xmlns:p14="http://schemas.microsoft.com/office/powerpoint/2010/main" val="1853550673"/>
              </p:ext>
            </p:extLst>
          </p:nvPr>
        </p:nvGraphicFramePr>
        <p:xfrm>
          <a:off x="183232" y="2346601"/>
          <a:ext cx="8801099" cy="30622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163950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382" y="174866"/>
            <a:ext cx="9118599" cy="954107"/>
          </a:xfrm>
          <a:prstGeom prst="rect">
            <a:avLst/>
          </a:prstGeom>
          <a:solidFill>
            <a:schemeClr val="bg1"/>
          </a:solidFill>
        </p:spPr>
        <p:txBody>
          <a:bodyPr wrap="square" rtlCol="0">
            <a:spAutoFit/>
          </a:bodyPr>
          <a:lstStyle/>
          <a:p>
            <a:pPr algn="ctr"/>
            <a:r>
              <a:rPr lang="en-US" sz="2800" dirty="0" smtClean="0">
                <a:latin typeface="Georgia" pitchFamily="18" charset="0"/>
                <a:cs typeface="David" pitchFamily="34" charset="-79"/>
              </a:rPr>
              <a:t>Views on Children of Undocumented Immigrants and In-State tuition eligibility by Party ID</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4" name="TextBox 13"/>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N=1,004; </a:t>
            </a:r>
            <a:r>
              <a:rPr lang="en-US" sz="900" dirty="0" err="1" smtClean="0">
                <a:latin typeface="Georgia"/>
                <a:cs typeface="Georgia"/>
              </a:rPr>
              <a:t>MoE</a:t>
            </a:r>
            <a:r>
              <a:rPr lang="en-US" sz="900" dirty="0">
                <a:latin typeface="Georgia"/>
                <a:cs typeface="Georgia"/>
              </a:rPr>
              <a:t>:</a:t>
            </a:r>
            <a:r>
              <a:rPr lang="en-US" sz="900" dirty="0" smtClean="0">
                <a:latin typeface="Georgia"/>
                <a:cs typeface="Georgia"/>
              </a:rPr>
              <a:t> +/-3.3%</a:t>
            </a:r>
            <a:endParaRPr lang="en-US" sz="900" dirty="0">
              <a:latin typeface="Georgia"/>
              <a:cs typeface="Georgia"/>
            </a:endParaRPr>
          </a:p>
        </p:txBody>
      </p:sp>
      <p:sp>
        <p:nvSpPr>
          <p:cNvPr id="8" name="TextBox 7"/>
          <p:cNvSpPr txBox="1"/>
          <p:nvPr/>
        </p:nvSpPr>
        <p:spPr>
          <a:xfrm>
            <a:off x="112858" y="1038551"/>
            <a:ext cx="8976359" cy="1308050"/>
          </a:xfrm>
          <a:prstGeom prst="rect">
            <a:avLst/>
          </a:prstGeom>
          <a:noFill/>
        </p:spPr>
        <p:txBody>
          <a:bodyPr wrap="square" rtlCol="0">
            <a:spAutoFit/>
          </a:bodyPr>
          <a:lstStyle/>
          <a:p>
            <a:pPr algn="ctr"/>
            <a:r>
              <a:rPr lang="en-US" sz="1400" dirty="0" smtClean="0">
                <a:latin typeface="Georgia" charset="0"/>
                <a:ea typeface="Georgia" charset="0"/>
                <a:cs typeface="Georgia" charset="0"/>
              </a:rPr>
              <a:t>Among TN Registered Voters</a:t>
            </a:r>
          </a:p>
          <a:p>
            <a:pPr algn="ctr"/>
            <a:endParaRPr lang="en-US" sz="1300" dirty="0" smtClean="0">
              <a:latin typeface="Georgia" charset="0"/>
              <a:ea typeface="Georgia" charset="0"/>
              <a:cs typeface="Georgia" charset="0"/>
            </a:endParaRPr>
          </a:p>
          <a:p>
            <a:pPr algn="ctr"/>
            <a:r>
              <a:rPr lang="en-US" sz="1300" dirty="0" smtClean="0">
                <a:latin typeface="Georgia" charset="0"/>
                <a:ea typeface="Georgia" charset="0"/>
                <a:cs typeface="Georgia" charset="0"/>
              </a:rPr>
              <a:t>Now thinking about children of undocumented immigrants who are brought to this country when they are young…If these children attend Tennessee public schools, graduate from a Tennessee high school and are accepted at one of Tennessee’s public colleges and universities, do you think they should be eligible for the in-state tuition rate, or shouldn’t they? </a:t>
            </a:r>
            <a:endParaRPr lang="en-US" sz="1300" dirty="0">
              <a:latin typeface="Georgia" charset="0"/>
              <a:ea typeface="Georgia" charset="0"/>
              <a:cs typeface="Georgia" charset="0"/>
            </a:endParaRPr>
          </a:p>
        </p:txBody>
      </p:sp>
      <p:graphicFrame>
        <p:nvGraphicFramePr>
          <p:cNvPr id="10" name="Chart 9"/>
          <p:cNvGraphicFramePr/>
          <p:nvPr>
            <p:extLst>
              <p:ext uri="{D42A27DB-BD31-4B8C-83A1-F6EECF244321}">
                <p14:modId xmlns:p14="http://schemas.microsoft.com/office/powerpoint/2010/main" val="3974902352"/>
              </p:ext>
            </p:extLst>
          </p:nvPr>
        </p:nvGraphicFramePr>
        <p:xfrm>
          <a:off x="112859" y="2277686"/>
          <a:ext cx="9031140" cy="32087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663403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400" y="68240"/>
            <a:ext cx="9118599" cy="954107"/>
          </a:xfrm>
          <a:prstGeom prst="rect">
            <a:avLst/>
          </a:prstGeom>
          <a:solidFill>
            <a:schemeClr val="bg1"/>
          </a:solidFill>
        </p:spPr>
        <p:txBody>
          <a:bodyPr wrap="square" rtlCol="0">
            <a:spAutoFit/>
          </a:bodyPr>
          <a:lstStyle/>
          <a:p>
            <a:pPr algn="ctr"/>
            <a:r>
              <a:rPr lang="en-US" sz="2800" dirty="0" smtClean="0">
                <a:latin typeface="Georgia" pitchFamily="18" charset="0"/>
                <a:cs typeface="David" pitchFamily="34" charset="-79"/>
              </a:rPr>
              <a:t>Support For State-funded Scholarship Program for Higher Education In Tennessee  </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4" name="TextBox 13"/>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N=499</a:t>
            </a:r>
            <a:endParaRPr lang="en-US" sz="900" dirty="0">
              <a:latin typeface="Georgia"/>
              <a:cs typeface="Georgia"/>
            </a:endParaRPr>
          </a:p>
        </p:txBody>
      </p:sp>
      <p:graphicFrame>
        <p:nvGraphicFramePr>
          <p:cNvPr id="10" name="Chart 9"/>
          <p:cNvGraphicFramePr/>
          <p:nvPr>
            <p:extLst>
              <p:ext uri="{D42A27DB-BD31-4B8C-83A1-F6EECF244321}">
                <p14:modId xmlns:p14="http://schemas.microsoft.com/office/powerpoint/2010/main" val="3406290030"/>
              </p:ext>
            </p:extLst>
          </p:nvPr>
        </p:nvGraphicFramePr>
        <p:xfrm>
          <a:off x="342900" y="619760"/>
          <a:ext cx="8236323" cy="4866724"/>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 Placeholder 2"/>
          <p:cNvSpPr>
            <a:spLocks noGrp="1"/>
          </p:cNvSpPr>
          <p:nvPr>
            <p:ph type="body" idx="1"/>
          </p:nvPr>
        </p:nvSpPr>
        <p:spPr>
          <a:xfrm>
            <a:off x="806823" y="1022347"/>
            <a:ext cx="7772400" cy="654052"/>
          </a:xfrm>
        </p:spPr>
        <p:txBody>
          <a:bodyPr>
            <a:noAutofit/>
          </a:bodyPr>
          <a:lstStyle/>
          <a:p>
            <a:pPr algn="ctr"/>
            <a:endParaRPr lang="en-US" sz="1600" dirty="0" smtClean="0">
              <a:solidFill>
                <a:schemeClr val="tx1"/>
              </a:solidFill>
              <a:latin typeface="Georgia" panose="02040502050405020303" pitchFamily="18" charset="0"/>
            </a:endParaRPr>
          </a:p>
          <a:p>
            <a:pPr algn="ctr"/>
            <a:endParaRPr lang="en-US" sz="1600" dirty="0">
              <a:solidFill>
                <a:schemeClr val="tx1"/>
              </a:solidFill>
              <a:latin typeface="Georgia" panose="02040502050405020303" pitchFamily="18" charset="0"/>
            </a:endParaRPr>
          </a:p>
          <a:p>
            <a:pPr algn="ctr"/>
            <a:endParaRPr lang="en-US" sz="1400" dirty="0" smtClean="0">
              <a:solidFill>
                <a:schemeClr val="tx1"/>
              </a:solidFill>
              <a:latin typeface="Georgia" panose="02040502050405020303" pitchFamily="18" charset="0"/>
            </a:endParaRPr>
          </a:p>
          <a:p>
            <a:pPr algn="ctr"/>
            <a:r>
              <a:rPr lang="en-US" sz="1300" dirty="0" smtClean="0">
                <a:solidFill>
                  <a:schemeClr val="tx1"/>
                </a:solidFill>
                <a:latin typeface="Georgia" panose="02040502050405020303" pitchFamily="18" charset="0"/>
              </a:rPr>
              <a:t>Among TN Registered Voters</a:t>
            </a:r>
          </a:p>
          <a:p>
            <a:pPr algn="ctr"/>
            <a:r>
              <a:rPr lang="en-US" sz="1300" dirty="0" smtClean="0">
                <a:solidFill>
                  <a:schemeClr val="tx1"/>
                </a:solidFill>
                <a:latin typeface="Georgia" panose="02040502050405020303" pitchFamily="18" charset="0"/>
              </a:rPr>
              <a:t>Thinking about higher education in Tennessee, do you support or oppose a state-funded scholarship program that would allow all Tennessee adults to attend a community college tuition-free?</a:t>
            </a:r>
            <a:endParaRPr lang="en-US" sz="13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40730909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400" y="68240"/>
            <a:ext cx="9118599" cy="954107"/>
          </a:xfrm>
          <a:prstGeom prst="rect">
            <a:avLst/>
          </a:prstGeom>
          <a:solidFill>
            <a:schemeClr val="bg1"/>
          </a:solidFill>
        </p:spPr>
        <p:txBody>
          <a:bodyPr wrap="square" rtlCol="0">
            <a:spAutoFit/>
          </a:bodyPr>
          <a:lstStyle/>
          <a:p>
            <a:pPr algn="ctr"/>
            <a:r>
              <a:rPr lang="en-US" sz="2800" dirty="0" smtClean="0">
                <a:latin typeface="Georgia" pitchFamily="18" charset="0"/>
                <a:cs typeface="David" pitchFamily="34" charset="-79"/>
              </a:rPr>
              <a:t>Support For State-funded Scholarship Program for Higher Education In Tennessee by Party ID</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4" name="TextBox 13"/>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N=499</a:t>
            </a:r>
            <a:endParaRPr lang="en-US" sz="900" dirty="0">
              <a:latin typeface="Georgia"/>
              <a:cs typeface="Georgia"/>
            </a:endParaRPr>
          </a:p>
        </p:txBody>
      </p:sp>
      <p:graphicFrame>
        <p:nvGraphicFramePr>
          <p:cNvPr id="10" name="Chart 9"/>
          <p:cNvGraphicFramePr/>
          <p:nvPr>
            <p:extLst>
              <p:ext uri="{D42A27DB-BD31-4B8C-83A1-F6EECF244321}">
                <p14:modId xmlns:p14="http://schemas.microsoft.com/office/powerpoint/2010/main" val="129561278"/>
              </p:ext>
            </p:extLst>
          </p:nvPr>
        </p:nvGraphicFramePr>
        <p:xfrm>
          <a:off x="342900" y="619760"/>
          <a:ext cx="8236323" cy="4866724"/>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 Placeholder 2"/>
          <p:cNvSpPr>
            <a:spLocks noGrp="1"/>
          </p:cNvSpPr>
          <p:nvPr>
            <p:ph type="body" idx="1"/>
          </p:nvPr>
        </p:nvSpPr>
        <p:spPr>
          <a:xfrm>
            <a:off x="806823" y="782320"/>
            <a:ext cx="7772400" cy="894079"/>
          </a:xfrm>
        </p:spPr>
        <p:txBody>
          <a:bodyPr>
            <a:noAutofit/>
          </a:bodyPr>
          <a:lstStyle/>
          <a:p>
            <a:pPr algn="ctr"/>
            <a:endParaRPr lang="en-US" sz="1600" dirty="0" smtClean="0">
              <a:solidFill>
                <a:schemeClr val="tx1"/>
              </a:solidFill>
              <a:latin typeface="Georgia" panose="02040502050405020303" pitchFamily="18" charset="0"/>
            </a:endParaRPr>
          </a:p>
          <a:p>
            <a:pPr algn="ctr"/>
            <a:endParaRPr lang="en-US" sz="1600" dirty="0">
              <a:solidFill>
                <a:schemeClr val="tx1"/>
              </a:solidFill>
              <a:latin typeface="Georgia" panose="02040502050405020303" pitchFamily="18" charset="0"/>
            </a:endParaRPr>
          </a:p>
          <a:p>
            <a:pPr algn="ctr"/>
            <a:r>
              <a:rPr lang="en-US" sz="1400" dirty="0" smtClean="0">
                <a:solidFill>
                  <a:schemeClr val="tx1"/>
                </a:solidFill>
                <a:latin typeface="Georgia" panose="02040502050405020303" pitchFamily="18" charset="0"/>
              </a:rPr>
              <a:t>Among TN Registered Voters</a:t>
            </a:r>
          </a:p>
          <a:p>
            <a:pPr algn="ctr"/>
            <a:r>
              <a:rPr lang="en-US" sz="1300" dirty="0" smtClean="0">
                <a:solidFill>
                  <a:schemeClr val="tx1"/>
                </a:solidFill>
                <a:latin typeface="Georgia" panose="02040502050405020303" pitchFamily="18" charset="0"/>
              </a:rPr>
              <a:t>Thinking about higher education in Tennessee, do you support or oppose a state-funded scholarship program that would allow all Tennessee adults to attend a community college tuition-free?</a:t>
            </a:r>
            <a:endParaRPr lang="en-US" sz="13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21516101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400" y="11368"/>
            <a:ext cx="9118599"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Opinions on Abortion</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6070600"/>
            <a:ext cx="9346152" cy="1054100"/>
          </a:xfrm>
          <a:prstGeom prst="rect">
            <a:avLst/>
          </a:prstGeom>
        </p:spPr>
      </p:pic>
      <p:sp>
        <p:nvSpPr>
          <p:cNvPr id="9" name="TextBox 8"/>
          <p:cNvSpPr txBox="1"/>
          <p:nvPr/>
        </p:nvSpPr>
        <p:spPr>
          <a:xfrm>
            <a:off x="0" y="458316"/>
            <a:ext cx="9144000" cy="338554"/>
          </a:xfrm>
          <a:prstGeom prst="rect">
            <a:avLst/>
          </a:prstGeom>
          <a:noFill/>
        </p:spPr>
        <p:txBody>
          <a:bodyPr wrap="square" rtlCol="0">
            <a:spAutoFit/>
          </a:bodyPr>
          <a:lstStyle/>
          <a:p>
            <a:pPr algn="ctr"/>
            <a:r>
              <a:rPr lang="en-US" sz="1600" dirty="0" smtClean="0">
                <a:latin typeface="Georgia" panose="02040502050405020303" pitchFamily="18" charset="0"/>
              </a:rPr>
              <a:t>Among TN Registered Voters</a:t>
            </a:r>
            <a:endParaRPr lang="en-US" sz="1600" dirty="0">
              <a:latin typeface="Georgia" panose="02040502050405020303" pitchFamily="18" charset="0"/>
            </a:endParaRPr>
          </a:p>
        </p:txBody>
      </p:sp>
      <p:sp>
        <p:nvSpPr>
          <p:cNvPr id="8" name="TextBox 7"/>
          <p:cNvSpPr txBox="1"/>
          <p:nvPr/>
        </p:nvSpPr>
        <p:spPr>
          <a:xfrm>
            <a:off x="-89294" y="812669"/>
            <a:ext cx="9163386" cy="492443"/>
          </a:xfrm>
          <a:prstGeom prst="rect">
            <a:avLst/>
          </a:prstGeom>
          <a:noFill/>
        </p:spPr>
        <p:txBody>
          <a:bodyPr wrap="square" rtlCol="0">
            <a:spAutoFit/>
          </a:bodyPr>
          <a:lstStyle/>
          <a:p>
            <a:pPr algn="ctr"/>
            <a:r>
              <a:rPr lang="en-US" sz="1300" dirty="0" smtClean="0">
                <a:latin typeface="Georgia"/>
                <a:cs typeface="Georgia"/>
              </a:rPr>
              <a:t>As you may know, the state legislature has discussed bills that would further regulate abortion within the state. As I read the list, please tell me whether you would favor, neither favor nor oppose or oppose each of the following in Tennessee. </a:t>
            </a:r>
          </a:p>
        </p:txBody>
      </p:sp>
      <p:graphicFrame>
        <p:nvGraphicFramePr>
          <p:cNvPr id="10" name="Chart 9"/>
          <p:cNvGraphicFramePr/>
          <p:nvPr>
            <p:extLst>
              <p:ext uri="{D42A27DB-BD31-4B8C-83A1-F6EECF244321}">
                <p14:modId xmlns:p14="http://schemas.microsoft.com/office/powerpoint/2010/main" val="490471789"/>
              </p:ext>
            </p:extLst>
          </p:nvPr>
        </p:nvGraphicFramePr>
        <p:xfrm>
          <a:off x="260292" y="1666875"/>
          <a:ext cx="8813800" cy="4081891"/>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7182968" y="5486484"/>
            <a:ext cx="1986432" cy="507831"/>
          </a:xfrm>
          <a:prstGeom prst="rect">
            <a:avLst/>
          </a:prstGeom>
          <a:solidFill>
            <a:schemeClr val="bg1"/>
          </a:solid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N=1,004; </a:t>
            </a:r>
            <a:r>
              <a:rPr lang="en-US" sz="900" dirty="0" err="1" smtClean="0">
                <a:latin typeface="Georgia"/>
                <a:cs typeface="Georgia"/>
              </a:rPr>
              <a:t>MoE</a:t>
            </a:r>
            <a:r>
              <a:rPr lang="en-US" sz="900" dirty="0" smtClean="0">
                <a:latin typeface="Georgia"/>
                <a:cs typeface="Georgia"/>
              </a:rPr>
              <a:t>: +/- 3.3%</a:t>
            </a:r>
            <a:endParaRPr lang="en-US" sz="900" dirty="0">
              <a:latin typeface="Georgia"/>
              <a:cs typeface="Georgia"/>
            </a:endParaRPr>
          </a:p>
        </p:txBody>
      </p:sp>
    </p:spTree>
    <p:extLst>
      <p:ext uri="{BB962C8B-B14F-4D97-AF65-F5344CB8AC3E}">
        <p14:creationId xmlns:p14="http://schemas.microsoft.com/office/powerpoint/2010/main" val="2842577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0801" y="11368"/>
            <a:ext cx="9118599" cy="523220"/>
          </a:xfrm>
          <a:prstGeom prst="rect">
            <a:avLst/>
          </a:prstGeom>
          <a:solidFill>
            <a:schemeClr val="bg1"/>
          </a:solidFill>
        </p:spPr>
        <p:txBody>
          <a:bodyPr wrap="square" rtlCol="0">
            <a:spAutoFit/>
          </a:bodyPr>
          <a:lstStyle/>
          <a:p>
            <a:pPr algn="ctr"/>
            <a:r>
              <a:rPr lang="en-US" sz="2800" dirty="0" smtClean="0">
                <a:latin typeface="Georgia" pitchFamily="18" charset="0"/>
                <a:cs typeface="David" pitchFamily="34" charset="-79"/>
              </a:rPr>
              <a:t>Views on </a:t>
            </a:r>
            <a:r>
              <a:rPr lang="en-US" sz="2800" dirty="0">
                <a:latin typeface="Georgia" pitchFamily="18" charset="0"/>
                <a:cs typeface="David" pitchFamily="34" charset="-79"/>
              </a:rPr>
              <a:t>B</a:t>
            </a:r>
            <a:r>
              <a:rPr lang="en-US" sz="2800" dirty="0" smtClean="0">
                <a:latin typeface="Georgia" pitchFamily="18" charset="0"/>
                <a:cs typeface="David" pitchFamily="34" charset="-79"/>
              </a:rPr>
              <a:t>elievability of the News </a:t>
            </a:r>
            <a:r>
              <a:rPr lang="en-US" sz="2800" dirty="0">
                <a:latin typeface="Georgia" pitchFamily="18" charset="0"/>
                <a:cs typeface="David" pitchFamily="34" charset="-79"/>
              </a:rPr>
              <a:t>M</a:t>
            </a:r>
            <a:r>
              <a:rPr lang="en-US" sz="2800" dirty="0" smtClean="0">
                <a:latin typeface="Georgia" pitchFamily="18" charset="0"/>
                <a:cs typeface="David" pitchFamily="34" charset="-79"/>
              </a:rPr>
              <a:t>edia</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25400" y="534588"/>
            <a:ext cx="9144000" cy="307777"/>
          </a:xfrm>
          <a:prstGeom prst="rect">
            <a:avLst/>
          </a:prstGeom>
          <a:noFill/>
        </p:spPr>
        <p:txBody>
          <a:bodyPr wrap="square" rtlCol="0">
            <a:spAutoFit/>
          </a:bodyPr>
          <a:lstStyle/>
          <a:p>
            <a:pPr algn="ctr"/>
            <a:r>
              <a:rPr lang="en-US" sz="1400" dirty="0" smtClean="0">
                <a:latin typeface="Georgia" panose="02040502050405020303" pitchFamily="18" charset="0"/>
              </a:rPr>
              <a:t>Among TN Registered Voters</a:t>
            </a:r>
            <a:endParaRPr lang="en-US" sz="1400" dirty="0">
              <a:latin typeface="Georgia" panose="02040502050405020303" pitchFamily="18" charset="0"/>
            </a:endParaRPr>
          </a:p>
        </p:txBody>
      </p:sp>
      <p:sp>
        <p:nvSpPr>
          <p:cNvPr id="14" name="TextBox 13"/>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N=504</a:t>
            </a:r>
            <a:endParaRPr lang="en-US" sz="900" dirty="0">
              <a:latin typeface="Georgia"/>
              <a:cs typeface="Georgia"/>
            </a:endParaRPr>
          </a:p>
        </p:txBody>
      </p:sp>
      <p:sp>
        <p:nvSpPr>
          <p:cNvPr id="8" name="TextBox 7"/>
          <p:cNvSpPr txBox="1"/>
          <p:nvPr/>
        </p:nvSpPr>
        <p:spPr>
          <a:xfrm>
            <a:off x="25400" y="847047"/>
            <a:ext cx="9144000" cy="292388"/>
          </a:xfrm>
          <a:prstGeom prst="rect">
            <a:avLst/>
          </a:prstGeom>
          <a:noFill/>
        </p:spPr>
        <p:txBody>
          <a:bodyPr wrap="square" rtlCol="0">
            <a:spAutoFit/>
          </a:bodyPr>
          <a:lstStyle/>
          <a:p>
            <a:pPr algn="ctr"/>
            <a:r>
              <a:rPr lang="en-US" sz="1300" dirty="0" smtClean="0">
                <a:latin typeface="Georgia" charset="0"/>
                <a:ea typeface="Georgia" charset="0"/>
                <a:cs typeface="Georgia" charset="0"/>
              </a:rPr>
              <a:t>In general, how much of what you see, hear, or read in the news media these days do you think you can believe? </a:t>
            </a:r>
            <a:endParaRPr lang="en-US" sz="1300" dirty="0">
              <a:latin typeface="Georgia" charset="0"/>
              <a:ea typeface="Georgia" charset="0"/>
              <a:cs typeface="Georgia" charset="0"/>
            </a:endParaRPr>
          </a:p>
        </p:txBody>
      </p:sp>
      <p:graphicFrame>
        <p:nvGraphicFramePr>
          <p:cNvPr id="10" name="Chart 9"/>
          <p:cNvGraphicFramePr/>
          <p:nvPr>
            <p:extLst>
              <p:ext uri="{D42A27DB-BD31-4B8C-83A1-F6EECF244321}">
                <p14:modId xmlns:p14="http://schemas.microsoft.com/office/powerpoint/2010/main" val="1383539273"/>
              </p:ext>
            </p:extLst>
          </p:nvPr>
        </p:nvGraphicFramePr>
        <p:xfrm>
          <a:off x="342900" y="1658922"/>
          <a:ext cx="8236323" cy="38708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651451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9294" y="272978"/>
            <a:ext cx="9118599" cy="738664"/>
          </a:xfrm>
          <a:prstGeom prst="rect">
            <a:avLst/>
          </a:prstGeom>
          <a:solidFill>
            <a:schemeClr val="bg1"/>
          </a:solidFill>
        </p:spPr>
        <p:txBody>
          <a:bodyPr wrap="square" rtlCol="0">
            <a:spAutoFit/>
          </a:bodyPr>
          <a:lstStyle/>
          <a:p>
            <a:pPr algn="ctr"/>
            <a:r>
              <a:rPr lang="en-US" sz="2800" dirty="0" smtClean="0">
                <a:latin typeface="Georgia" pitchFamily="18" charset="0"/>
                <a:cs typeface="David" pitchFamily="34" charset="-79"/>
              </a:rPr>
              <a:t>Views on </a:t>
            </a:r>
            <a:r>
              <a:rPr lang="en-US" sz="2800" dirty="0">
                <a:latin typeface="Georgia" pitchFamily="18" charset="0"/>
                <a:cs typeface="David" pitchFamily="34" charset="-79"/>
              </a:rPr>
              <a:t>B</a:t>
            </a:r>
            <a:r>
              <a:rPr lang="en-US" sz="2800" dirty="0" smtClean="0">
                <a:latin typeface="Georgia" pitchFamily="18" charset="0"/>
                <a:cs typeface="David" pitchFamily="34" charset="-79"/>
              </a:rPr>
              <a:t>elievability of the News Media By Party ID</a:t>
            </a:r>
          </a:p>
          <a:p>
            <a:pPr algn="ctr"/>
            <a:r>
              <a:rPr lang="en-US" sz="1400" dirty="0" smtClean="0">
                <a:latin typeface="Georgia" pitchFamily="18" charset="0"/>
                <a:cs typeface="David" pitchFamily="34" charset="-79"/>
              </a:rPr>
              <a:t>Among TN Registered Voters</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4" name="TextBox 13"/>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N=504</a:t>
            </a:r>
            <a:endParaRPr lang="en-US" sz="900" dirty="0">
              <a:latin typeface="Georgia"/>
              <a:cs typeface="Georgia"/>
            </a:endParaRPr>
          </a:p>
        </p:txBody>
      </p:sp>
      <p:sp>
        <p:nvSpPr>
          <p:cNvPr id="8" name="TextBox 7"/>
          <p:cNvSpPr txBox="1"/>
          <p:nvPr/>
        </p:nvSpPr>
        <p:spPr>
          <a:xfrm>
            <a:off x="25400" y="847047"/>
            <a:ext cx="9144000" cy="492443"/>
          </a:xfrm>
          <a:prstGeom prst="rect">
            <a:avLst/>
          </a:prstGeom>
          <a:noFill/>
        </p:spPr>
        <p:txBody>
          <a:bodyPr wrap="square" rtlCol="0">
            <a:spAutoFit/>
          </a:bodyPr>
          <a:lstStyle/>
          <a:p>
            <a:pPr algn="ctr"/>
            <a:endParaRPr lang="en-US" sz="1300" dirty="0" smtClean="0">
              <a:latin typeface="Georgia" charset="0"/>
              <a:ea typeface="Georgia" charset="0"/>
              <a:cs typeface="Georgia" charset="0"/>
            </a:endParaRPr>
          </a:p>
          <a:p>
            <a:pPr algn="ctr"/>
            <a:r>
              <a:rPr lang="en-US" sz="1300" dirty="0" smtClean="0">
                <a:latin typeface="Georgia" charset="0"/>
                <a:ea typeface="Georgia" charset="0"/>
                <a:cs typeface="Georgia" charset="0"/>
              </a:rPr>
              <a:t>In general, how much of what you see, hear, or read in the news media these days do you think you can believe? </a:t>
            </a:r>
            <a:endParaRPr lang="en-US" sz="1300" dirty="0">
              <a:latin typeface="Georgia" charset="0"/>
              <a:ea typeface="Georgia" charset="0"/>
              <a:cs typeface="Georgia" charset="0"/>
            </a:endParaRPr>
          </a:p>
        </p:txBody>
      </p:sp>
      <p:graphicFrame>
        <p:nvGraphicFramePr>
          <p:cNvPr id="10" name="Chart 9"/>
          <p:cNvGraphicFramePr/>
          <p:nvPr>
            <p:extLst>
              <p:ext uri="{D42A27DB-BD31-4B8C-83A1-F6EECF244321}">
                <p14:modId xmlns:p14="http://schemas.microsoft.com/office/powerpoint/2010/main" val="2911251851"/>
              </p:ext>
            </p:extLst>
          </p:nvPr>
        </p:nvGraphicFramePr>
        <p:xfrm>
          <a:off x="342900" y="1658922"/>
          <a:ext cx="8236323" cy="38708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817747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400" y="98335"/>
            <a:ext cx="9144000"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Views On Greatest Threat to U.S. National Security </a:t>
            </a:r>
          </a:p>
        </p:txBody>
      </p:sp>
      <p:pic>
        <p:nvPicPr>
          <p:cNvPr id="6" name="Picture 5"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11" name="TextBox 10"/>
          <p:cNvSpPr txBox="1"/>
          <p:nvPr/>
        </p:nvSpPr>
        <p:spPr>
          <a:xfrm>
            <a:off x="7182968" y="5486484"/>
            <a:ext cx="1986432" cy="507831"/>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a:t>
            </a:r>
          </a:p>
          <a:p>
            <a:r>
              <a:rPr lang="en-US" sz="900" dirty="0" smtClean="0">
                <a:latin typeface="Georgia"/>
                <a:cs typeface="Georgia"/>
              </a:rPr>
              <a:t>N=1,004; </a:t>
            </a:r>
            <a:r>
              <a:rPr lang="en-US" sz="900" dirty="0" err="1" smtClean="0">
                <a:latin typeface="Georgia"/>
                <a:cs typeface="Georgia"/>
              </a:rPr>
              <a:t>MoE</a:t>
            </a:r>
            <a:r>
              <a:rPr lang="en-US" sz="900" dirty="0" smtClean="0">
                <a:latin typeface="Georgia"/>
                <a:cs typeface="Georgia"/>
              </a:rPr>
              <a:t>: +/- 3.3%</a:t>
            </a:r>
            <a:endParaRPr lang="en-US" sz="900" dirty="0">
              <a:latin typeface="Georgia"/>
              <a:cs typeface="Georgia"/>
            </a:endParaRPr>
          </a:p>
        </p:txBody>
      </p:sp>
      <p:graphicFrame>
        <p:nvGraphicFramePr>
          <p:cNvPr id="12" name="Chart 11"/>
          <p:cNvGraphicFramePr/>
          <p:nvPr>
            <p:extLst>
              <p:ext uri="{D42A27DB-BD31-4B8C-83A1-F6EECF244321}">
                <p14:modId xmlns:p14="http://schemas.microsoft.com/office/powerpoint/2010/main" val="1627572010"/>
              </p:ext>
            </p:extLst>
          </p:nvPr>
        </p:nvGraphicFramePr>
        <p:xfrm>
          <a:off x="506663" y="1513840"/>
          <a:ext cx="8118026" cy="368808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 Placeholder 2"/>
          <p:cNvSpPr>
            <a:spLocks noGrp="1"/>
          </p:cNvSpPr>
          <p:nvPr>
            <p:ph type="body" idx="1"/>
          </p:nvPr>
        </p:nvSpPr>
        <p:spPr>
          <a:xfrm>
            <a:off x="697582" y="621555"/>
            <a:ext cx="7772400" cy="892284"/>
          </a:xfrm>
        </p:spPr>
        <p:txBody>
          <a:bodyPr>
            <a:noAutofit/>
          </a:bodyPr>
          <a:lstStyle/>
          <a:p>
            <a:pPr algn="ctr"/>
            <a:endParaRPr lang="en-US" sz="1400" dirty="0" smtClean="0">
              <a:solidFill>
                <a:schemeClr val="tx1"/>
              </a:solidFill>
              <a:latin typeface="Georgia" panose="02040502050405020303" pitchFamily="18" charset="0"/>
            </a:endParaRPr>
          </a:p>
          <a:p>
            <a:pPr algn="ctr"/>
            <a:endParaRPr lang="en-US" sz="1400" dirty="0">
              <a:solidFill>
                <a:schemeClr val="tx1"/>
              </a:solidFill>
              <a:latin typeface="Georgia" panose="02040502050405020303" pitchFamily="18" charset="0"/>
            </a:endParaRPr>
          </a:p>
          <a:p>
            <a:pPr algn="ctr"/>
            <a:endParaRPr lang="en-US" sz="1400" dirty="0" smtClean="0">
              <a:solidFill>
                <a:schemeClr val="tx1"/>
              </a:solidFill>
              <a:latin typeface="Georgia" panose="02040502050405020303" pitchFamily="18" charset="0"/>
            </a:endParaRPr>
          </a:p>
          <a:p>
            <a:pPr algn="ctr"/>
            <a:r>
              <a:rPr lang="en-US" sz="1400" dirty="0" smtClean="0">
                <a:solidFill>
                  <a:schemeClr val="tx1"/>
                </a:solidFill>
                <a:latin typeface="Georgia" panose="02040502050405020303" pitchFamily="18" charset="0"/>
              </a:rPr>
              <a:t>Among TN Registered Voters</a:t>
            </a:r>
          </a:p>
          <a:p>
            <a:pPr algn="ctr"/>
            <a:r>
              <a:rPr lang="en-US" sz="1400" dirty="0" smtClean="0">
                <a:solidFill>
                  <a:schemeClr val="tx1"/>
                </a:solidFill>
                <a:latin typeface="Georgia" panose="02040502050405020303" pitchFamily="18" charset="0"/>
              </a:rPr>
              <a:t>Which</a:t>
            </a:r>
            <a:r>
              <a:rPr lang="en-US" sz="1400" dirty="0" smtClean="0">
                <a:latin typeface="Georgia" panose="02040502050405020303" pitchFamily="18" charset="0"/>
              </a:rPr>
              <a:t> </a:t>
            </a:r>
            <a:r>
              <a:rPr lang="en-US" sz="1400" dirty="0" smtClean="0">
                <a:solidFill>
                  <a:schemeClr val="tx1"/>
                </a:solidFill>
                <a:latin typeface="Georgia" panose="02040502050405020303" pitchFamily="18" charset="0"/>
              </a:rPr>
              <a:t>ONE of these countries or entities, if any, poses the greatest threat to U.S. National Security?</a:t>
            </a:r>
            <a:endParaRPr lang="en-US" sz="14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38734951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8545"/>
            <a:ext cx="9143999" cy="523220"/>
          </a:xfrm>
          <a:prstGeom prst="rect">
            <a:avLst/>
          </a:prstGeom>
          <a:noFill/>
        </p:spPr>
        <p:txBody>
          <a:bodyPr wrap="square" rtlCol="0">
            <a:spAutoFit/>
          </a:bodyPr>
          <a:lstStyle/>
          <a:p>
            <a:pPr algn="ctr"/>
            <a:r>
              <a:rPr lang="en-US" sz="2800" dirty="0" smtClean="0">
                <a:latin typeface="Georgia" pitchFamily="18" charset="0"/>
                <a:cs typeface="David" pitchFamily="34" charset="-79"/>
              </a:rPr>
              <a:t>Views on Marijuana Legalization</a:t>
            </a:r>
          </a:p>
        </p:txBody>
      </p:sp>
      <p:pic>
        <p:nvPicPr>
          <p:cNvPr id="5" name="Picture 4" descr="CSDI Page Header_P3V3.eps"/>
          <p:cNvPicPr>
            <a:picLocks noChangeAspect="1"/>
          </p:cNvPicPr>
          <p:nvPr/>
        </p:nvPicPr>
        <p:blipFill rotWithShape="1">
          <a:blip r:embed="rId3">
            <a:extLst>
              <a:ext uri="{28A0092B-C50C-407E-A947-70E740481C1C}">
                <a14:useLocalDpi xmlns:a14="http://schemas.microsoft.com/office/drawing/2010/main" val="0"/>
              </a:ext>
            </a:extLst>
          </a:blip>
          <a:srcRect l="17228" r="12693"/>
          <a:stretch/>
        </p:blipFill>
        <p:spPr>
          <a:xfrm>
            <a:off x="-89294" y="5803900"/>
            <a:ext cx="9346152" cy="1054100"/>
          </a:xfrm>
          <a:prstGeom prst="rect">
            <a:avLst/>
          </a:prstGeom>
        </p:spPr>
      </p:pic>
      <p:sp>
        <p:nvSpPr>
          <p:cNvPr id="9" name="TextBox 8"/>
          <p:cNvSpPr txBox="1"/>
          <p:nvPr/>
        </p:nvSpPr>
        <p:spPr>
          <a:xfrm>
            <a:off x="11782" y="849877"/>
            <a:ext cx="9143999" cy="292388"/>
          </a:xfrm>
          <a:prstGeom prst="rect">
            <a:avLst/>
          </a:prstGeom>
          <a:noFill/>
        </p:spPr>
        <p:txBody>
          <a:bodyPr wrap="square" rtlCol="0">
            <a:spAutoFit/>
          </a:bodyPr>
          <a:lstStyle/>
          <a:p>
            <a:pPr algn="ctr"/>
            <a:r>
              <a:rPr lang="en-US" sz="1300" dirty="0" smtClean="0">
                <a:latin typeface="Georgia" panose="02040502050405020303" pitchFamily="18" charset="0"/>
              </a:rPr>
              <a:t>Which comes closer to your view about the use of marijuana by adults?</a:t>
            </a:r>
          </a:p>
        </p:txBody>
      </p:sp>
      <p:sp>
        <p:nvSpPr>
          <p:cNvPr id="8" name="TextBox 7"/>
          <p:cNvSpPr txBox="1"/>
          <p:nvPr/>
        </p:nvSpPr>
        <p:spPr>
          <a:xfrm>
            <a:off x="-14356" y="496479"/>
            <a:ext cx="9144000" cy="307777"/>
          </a:xfrm>
          <a:prstGeom prst="rect">
            <a:avLst/>
          </a:prstGeom>
          <a:noFill/>
        </p:spPr>
        <p:txBody>
          <a:bodyPr wrap="square" rtlCol="0">
            <a:spAutoFit/>
          </a:bodyPr>
          <a:lstStyle/>
          <a:p>
            <a:pPr algn="ctr"/>
            <a:r>
              <a:rPr lang="en-US" sz="1400" dirty="0" smtClean="0">
                <a:latin typeface="Georgia" panose="02040502050405020303" pitchFamily="18" charset="0"/>
              </a:rPr>
              <a:t>Among TN Registered Voters</a:t>
            </a:r>
            <a:endParaRPr lang="en-US" sz="1400" dirty="0">
              <a:latin typeface="Georgia" panose="02040502050405020303" pitchFamily="18" charset="0"/>
            </a:endParaRPr>
          </a:p>
        </p:txBody>
      </p:sp>
      <p:graphicFrame>
        <p:nvGraphicFramePr>
          <p:cNvPr id="10" name="Chart 9"/>
          <p:cNvGraphicFramePr/>
          <p:nvPr>
            <p:extLst>
              <p:ext uri="{D42A27DB-BD31-4B8C-83A1-F6EECF244321}">
                <p14:modId xmlns:p14="http://schemas.microsoft.com/office/powerpoint/2010/main" val="75881789"/>
              </p:ext>
            </p:extLst>
          </p:nvPr>
        </p:nvGraphicFramePr>
        <p:xfrm>
          <a:off x="376518" y="1255214"/>
          <a:ext cx="8364070" cy="4548685"/>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6667500" y="5597685"/>
            <a:ext cx="2466788" cy="369332"/>
          </a:xfrm>
          <a:prstGeom prst="rect">
            <a:avLst/>
          </a:prstGeom>
          <a:noFill/>
        </p:spPr>
        <p:txBody>
          <a:bodyPr wrap="square" rtlCol="0">
            <a:spAutoFit/>
          </a:bodyPr>
          <a:lstStyle/>
          <a:p>
            <a:r>
              <a:rPr lang="en-US" sz="900" dirty="0" smtClean="0">
                <a:latin typeface="Georgia"/>
                <a:cs typeface="Georgia"/>
              </a:rPr>
              <a:t>Source: Vanderbilt University Polls</a:t>
            </a:r>
          </a:p>
          <a:p>
            <a:r>
              <a:rPr lang="en-US" sz="900" dirty="0" smtClean="0">
                <a:latin typeface="Georgia"/>
                <a:cs typeface="Georgia"/>
              </a:rPr>
              <a:t>May 2017 Poll: N=505 </a:t>
            </a:r>
            <a:endParaRPr lang="en-US" sz="900" dirty="0">
              <a:latin typeface="Georgia"/>
              <a:cs typeface="Georgia"/>
            </a:endParaRPr>
          </a:p>
        </p:txBody>
      </p:sp>
    </p:spTree>
    <p:extLst>
      <p:ext uri="{BB962C8B-B14F-4D97-AF65-F5344CB8AC3E}">
        <p14:creationId xmlns:p14="http://schemas.microsoft.com/office/powerpoint/2010/main" val="3594505177"/>
      </p:ext>
    </p:extLst>
  </p:cSld>
  <p:clrMapOvr>
    <a:masterClrMapping/>
  </p:clrMapOvr>
  <p:timing>
    <p:tnLst>
      <p:par>
        <p:cTn id="1" dur="indefinite" restart="never" nodeType="tmRoot"/>
      </p:par>
    </p:tnLst>
  </p:timing>
</p:sld>
</file>

<file path=ppt/theme/theme1.xml><?xml version="1.0" encoding="utf-8"?>
<a:theme xmlns:a="http://schemas.openxmlformats.org/drawingml/2006/main" name="CSDI Template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CSDI Template Powerpoint</Template>
  <TotalTime>12228</TotalTime>
  <Words>1767</Words>
  <Application>Microsoft Office PowerPoint</Application>
  <PresentationFormat>On-screen Show (4:3)</PresentationFormat>
  <Paragraphs>236</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David</vt:lpstr>
      <vt:lpstr>Georgia</vt:lpstr>
      <vt:lpstr>CSDI Template Powerpoint</vt:lpstr>
      <vt:lpstr>Spring 2017 -  Vanderbilt University Poll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sniebler</dc:creator>
  <cp:lastModifiedBy>Meldon-Corney, Shannon</cp:lastModifiedBy>
  <cp:revision>1218</cp:revision>
  <cp:lastPrinted>2017-05-24T20:46:31Z</cp:lastPrinted>
  <dcterms:created xsi:type="dcterms:W3CDTF">2012-12-11T14:36:32Z</dcterms:created>
  <dcterms:modified xsi:type="dcterms:W3CDTF">2017-05-29T17:21:11Z</dcterms:modified>
</cp:coreProperties>
</file>