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han Nakra" initials="RN" lastIdx="1" clrIdx="0">
    <p:extLst>
      <p:ext uri="{19B8F6BF-5375-455C-9EA6-DF929625EA0E}">
        <p15:presenceInfo xmlns:p15="http://schemas.microsoft.com/office/powerpoint/2012/main" userId="Rohan Nakr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2" autoAdjust="0"/>
    <p:restoredTop sz="73488" autoAdjust="0"/>
  </p:normalViewPr>
  <p:slideViewPr>
    <p:cSldViewPr snapToGrid="0">
      <p:cViewPr varScale="1">
        <p:scale>
          <a:sx n="69" d="100"/>
          <a:sy n="69" d="100"/>
        </p:scale>
        <p:origin x="1728" y="176"/>
      </p:cViewPr>
      <p:guideLst/>
    </p:cSldViewPr>
  </p:slideViewPr>
  <p:notesTextViewPr>
    <p:cViewPr>
      <p:scale>
        <a:sx n="95" d="100"/>
        <a:sy n="9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8A1D76-0966-4AFD-B671-5382292B1C29}" type="datetimeFigureOut">
              <a:rPr lang="en-US" smtClean="0"/>
              <a:t>5/22/20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B79BD4-4272-464B-A090-D73D115CE404}" type="slidenum">
              <a:rPr lang="en-US" smtClean="0"/>
              <a:t>‹#›</a:t>
            </a:fld>
            <a:endParaRPr lang="en-US"/>
          </a:p>
        </p:txBody>
      </p:sp>
    </p:spTree>
    <p:extLst>
      <p:ext uri="{BB962C8B-B14F-4D97-AF65-F5344CB8AC3E}">
        <p14:creationId xmlns:p14="http://schemas.microsoft.com/office/powerpoint/2010/main" val="256342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of this module is to understand the importance of risk messaging and identify the common pitfalls of communication. We will also </a:t>
            </a:r>
            <a:r>
              <a:rPr lang="en-US"/>
              <a:t>discuss guidelines </a:t>
            </a:r>
            <a:r>
              <a:rPr lang="en-US" dirty="0"/>
              <a:t>that can guide effective communication, which is necessary for effective risk mitigation.</a:t>
            </a:r>
          </a:p>
        </p:txBody>
      </p:sp>
      <p:sp>
        <p:nvSpPr>
          <p:cNvPr id="4" name="Slide Number Placeholder 3"/>
          <p:cNvSpPr>
            <a:spLocks noGrp="1"/>
          </p:cNvSpPr>
          <p:nvPr>
            <p:ph type="sldNum" sz="quarter" idx="5"/>
          </p:nvPr>
        </p:nvSpPr>
        <p:spPr/>
        <p:txBody>
          <a:bodyPr/>
          <a:lstStyle/>
          <a:p>
            <a:fld id="{F1B79BD4-4272-464B-A090-D73D115CE404}" type="slidenum">
              <a:rPr lang="en-US" smtClean="0"/>
              <a:t>1</a:t>
            </a:fld>
            <a:endParaRPr lang="en-US"/>
          </a:p>
        </p:txBody>
      </p:sp>
    </p:spTree>
    <p:extLst>
      <p:ext uri="{BB962C8B-B14F-4D97-AF65-F5344CB8AC3E}">
        <p14:creationId xmlns:p14="http://schemas.microsoft.com/office/powerpoint/2010/main" val="1580821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we identify a hazard that has the potential of affecting many valuable elements (families, homes, animals, the environment, etc.), we must find a way to effectively communicate the impacts of that hazard. By doing so, we can increase awareness of the hazard by reminding people of safety protocols and/or enabling them to take the necessary steps to protect other valuable elements however they see fit.</a:t>
            </a:r>
          </a:p>
          <a:p>
            <a:endParaRPr lang="en-US" dirty="0"/>
          </a:p>
          <a:p>
            <a:r>
              <a:rPr lang="en-US" dirty="0"/>
              <a:t>There are various challenges to conveying messages to a large audience, especially about incoming threats. These include:</a:t>
            </a:r>
          </a:p>
          <a:p>
            <a:endParaRPr lang="en-US" dirty="0"/>
          </a:p>
          <a:p>
            <a:r>
              <a:rPr lang="en-US" dirty="0"/>
              <a:t>Providing a message with accurate information. Spreading information that is false is not helpful to anyone and will result in a misinformed population that could take measures that put them even further at risk. Ideally, the message should be concise and direct. </a:t>
            </a:r>
          </a:p>
          <a:p>
            <a:endParaRPr lang="en-US" dirty="0"/>
          </a:p>
          <a:p>
            <a:r>
              <a:rPr lang="en-US" dirty="0"/>
              <a:t>Providing a message that does not cause widespread panic. If a large audience receives a message that is extremely dire and frightening, it may cause a backlash and uproar that would focus people’s attention on finding someone to blame. However, the goal should be to reduce the risk first. Thus, an alarming message should be avoided so that the population’s main concern is to increase overall safety, which is the most important task when facing a large danger.</a:t>
            </a:r>
          </a:p>
          <a:p>
            <a:endParaRPr lang="en-US" dirty="0"/>
          </a:p>
          <a:p>
            <a:r>
              <a:rPr lang="en-US" dirty="0"/>
              <a:t>Providing a message that can be understood by everybody. Often, messages with too much information cannot be understood by the general population. Other times, people cannot comprehend an important message about danger because it is was not provided in a language that they understand. Thus, effective communicators should consider certain barriers that exist due to the population's culture, education, and language. What are these barriers? And how do we surpass them?</a:t>
            </a:r>
          </a:p>
        </p:txBody>
      </p:sp>
      <p:sp>
        <p:nvSpPr>
          <p:cNvPr id="4" name="Slide Number Placeholder 3"/>
          <p:cNvSpPr>
            <a:spLocks noGrp="1"/>
          </p:cNvSpPr>
          <p:nvPr>
            <p:ph type="sldNum" sz="quarter" idx="5"/>
          </p:nvPr>
        </p:nvSpPr>
        <p:spPr/>
        <p:txBody>
          <a:bodyPr/>
          <a:lstStyle/>
          <a:p>
            <a:fld id="{F1B79BD4-4272-464B-A090-D73D115CE404}" type="slidenum">
              <a:rPr lang="en-US" smtClean="0"/>
              <a:t>2</a:t>
            </a:fld>
            <a:endParaRPr lang="en-US"/>
          </a:p>
        </p:txBody>
      </p:sp>
    </p:spTree>
    <p:extLst>
      <p:ext uri="{BB962C8B-B14F-4D97-AF65-F5344CB8AC3E}">
        <p14:creationId xmlns:p14="http://schemas.microsoft.com/office/powerpoint/2010/main" val="3875715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by looking at what problems are faced when delivering messages related to risk.</a:t>
            </a:r>
          </a:p>
        </p:txBody>
      </p:sp>
      <p:sp>
        <p:nvSpPr>
          <p:cNvPr id="4" name="Slide Number Placeholder 3"/>
          <p:cNvSpPr>
            <a:spLocks noGrp="1"/>
          </p:cNvSpPr>
          <p:nvPr>
            <p:ph type="sldNum" sz="quarter" idx="5"/>
          </p:nvPr>
        </p:nvSpPr>
        <p:spPr/>
        <p:txBody>
          <a:bodyPr/>
          <a:lstStyle/>
          <a:p>
            <a:fld id="{F1B79BD4-4272-464B-A090-D73D115CE404}" type="slidenum">
              <a:rPr lang="en-US" smtClean="0"/>
              <a:t>3</a:t>
            </a:fld>
            <a:endParaRPr lang="en-US"/>
          </a:p>
        </p:txBody>
      </p:sp>
    </p:spTree>
    <p:extLst>
      <p:ext uri="{BB962C8B-B14F-4D97-AF65-F5344CB8AC3E}">
        <p14:creationId xmlns:p14="http://schemas.microsoft.com/office/powerpoint/2010/main" val="3272254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Across a large population, the perception of risk among individuals will vary. Perception refers to how people interpret their surroundings. Thus, two people who read the same book end up may have two different meanings and interpretations of the book. Similarly, if two people receive a message about a potential flood, one may not perceive the situation as risky and the other may find the situation to be extremely risky. These differences can be attributed to many different things: people’s background, past experiences with a similar hazard, level of preparedness, etc. It is difficult to account for every person’s individual perception, but it is still important to provide a message that displays the hazard and its impact accurately.</a:t>
            </a:r>
          </a:p>
          <a:p>
            <a:pPr marL="0" indent="0">
              <a:buFontTx/>
              <a:buNone/>
            </a:pPr>
            <a:endParaRPr lang="en-US" dirty="0"/>
          </a:p>
          <a:p>
            <a:pPr marL="0" indent="0">
              <a:buFontTx/>
              <a:buNone/>
            </a:pPr>
            <a:r>
              <a:rPr lang="en-US" dirty="0"/>
              <a:t>Similarly, there will likely be differences in receptivity. This means that certain people may believe that a hazard will not affect them in any way, whereas others will believe that they will be greatly affected. This can occur for a variety of reasons. For example, a person may believe that they are smarter and more well informed about the situation than the person that is delivering the message to them. Thus, they may choose to ignore the message completely.</a:t>
            </a:r>
          </a:p>
          <a:p>
            <a:pPr marL="0" indent="0">
              <a:buFontTx/>
              <a:buNone/>
            </a:pPr>
            <a:endParaRPr lang="en-US" dirty="0"/>
          </a:p>
          <a:p>
            <a:pPr marL="0" indent="0">
              <a:buFontTx/>
              <a:buNone/>
            </a:pPr>
            <a:r>
              <a:rPr lang="en-US" dirty="0"/>
              <a:t>There may be issues that exist between people and the government which can prohibit effective communication. Perhaps people simply do not trust their governments due to their past experiences. Some studies have found that people that live in high-risk areas tend to have a better understanding of the risk that they face than the government since they experience it in their daily lives. Thus, the government’s decisions may not be as impactful as predicted.</a:t>
            </a:r>
          </a:p>
        </p:txBody>
      </p:sp>
      <p:sp>
        <p:nvSpPr>
          <p:cNvPr id="4" name="Slide Number Placeholder 3"/>
          <p:cNvSpPr>
            <a:spLocks noGrp="1"/>
          </p:cNvSpPr>
          <p:nvPr>
            <p:ph type="sldNum" sz="quarter" idx="5"/>
          </p:nvPr>
        </p:nvSpPr>
        <p:spPr/>
        <p:txBody>
          <a:bodyPr/>
          <a:lstStyle/>
          <a:p>
            <a:fld id="{F1B79BD4-4272-464B-A090-D73D115CE404}" type="slidenum">
              <a:rPr lang="en-US" smtClean="0"/>
              <a:t>4</a:t>
            </a:fld>
            <a:endParaRPr lang="en-US"/>
          </a:p>
        </p:txBody>
      </p:sp>
    </p:spTree>
    <p:extLst>
      <p:ext uri="{BB962C8B-B14F-4D97-AF65-F5344CB8AC3E}">
        <p14:creationId xmlns:p14="http://schemas.microsoft.com/office/powerpoint/2010/main" val="3292350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Earlier, we noted that a message of risk should have accurate information. In some cases, access to that information may be limited by a variety of factors. For example, the information provider, which is likely the government or a private company, may have to withhold information regarding the disaster until it is definitively proven via research and testing. This can take a long time, but it is better than providing unverified information. Inaccurate information can cause widespread panic. In other cases, the information provided may not be thoroughly examined, which could lead to potential side-effects appearing after people have already acted on the incomplete information that they previously received. </a:t>
            </a:r>
          </a:p>
          <a:p>
            <a:endParaRPr lang="en-US" dirty="0"/>
          </a:p>
          <a:p>
            <a:r>
              <a:rPr lang="en-US" dirty="0"/>
              <a:t>Also discussed earlier, people in the general population may not have strong scientific backgrounds. This means that they may not know about the technical terms and definitions used by experts. Such terms would likely confuse an average person. Instead of focusing on the technical hazards themselves, it will be more impactful if the message focuses on what level of risk exists, how likely the hazard is to affect people, and what steps can be taken to reduce the risk.</a:t>
            </a:r>
          </a:p>
        </p:txBody>
      </p:sp>
      <p:sp>
        <p:nvSpPr>
          <p:cNvPr id="4" name="Slide Number Placeholder 3"/>
          <p:cNvSpPr>
            <a:spLocks noGrp="1"/>
          </p:cNvSpPr>
          <p:nvPr>
            <p:ph type="sldNum" sz="quarter" idx="5"/>
          </p:nvPr>
        </p:nvSpPr>
        <p:spPr/>
        <p:txBody>
          <a:bodyPr/>
          <a:lstStyle/>
          <a:p>
            <a:fld id="{F1B79BD4-4272-464B-A090-D73D115CE404}" type="slidenum">
              <a:rPr lang="en-US" smtClean="0"/>
              <a:t>5</a:t>
            </a:fld>
            <a:endParaRPr lang="en-US"/>
          </a:p>
        </p:txBody>
      </p:sp>
    </p:spTree>
    <p:extLst>
      <p:ext uri="{BB962C8B-B14F-4D97-AF65-F5344CB8AC3E}">
        <p14:creationId xmlns:p14="http://schemas.microsoft.com/office/powerpoint/2010/main" val="3724875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way the media reports of a hazard often affects people’s reception and perception of the hazard. This is because news – such as cable TV, newspapers, and websites – are common sources of information for most people. This can result in some problems. First, the media outlet can choose how much and what kind of information they want to convey and how they want to convey it. This is open to bias. Secondly, reporters often deliver inaccurate information because they are not experts in the hazards themselves.</a:t>
            </a:r>
          </a:p>
          <a:p>
            <a:endParaRPr lang="en-US" dirty="0"/>
          </a:p>
          <a:p>
            <a:r>
              <a:rPr lang="en-US" dirty="0"/>
              <a:t>As discussed earlier, the message interpretation can be influenced by cultural factors such as language. This is one of many societal characteristics. These characteristics should be considered when crafting the message to ensure that more and more people can listen to and understand the message in order to take effective risk reduction measures.</a:t>
            </a:r>
          </a:p>
        </p:txBody>
      </p:sp>
      <p:sp>
        <p:nvSpPr>
          <p:cNvPr id="4" name="Slide Number Placeholder 3"/>
          <p:cNvSpPr>
            <a:spLocks noGrp="1"/>
          </p:cNvSpPr>
          <p:nvPr>
            <p:ph type="sldNum" sz="quarter" idx="5"/>
          </p:nvPr>
        </p:nvSpPr>
        <p:spPr/>
        <p:txBody>
          <a:bodyPr/>
          <a:lstStyle/>
          <a:p>
            <a:fld id="{F1B79BD4-4272-464B-A090-D73D115CE404}" type="slidenum">
              <a:rPr lang="en-US" smtClean="0"/>
              <a:t>6</a:t>
            </a:fld>
            <a:endParaRPr lang="en-US"/>
          </a:p>
        </p:txBody>
      </p:sp>
    </p:spTree>
    <p:extLst>
      <p:ext uri="{BB962C8B-B14F-4D97-AF65-F5344CB8AC3E}">
        <p14:creationId xmlns:p14="http://schemas.microsoft.com/office/powerpoint/2010/main" val="2910478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 have identified how risk communication can go wrong, let’s discuss 10 basic steps that allow for good communication.</a:t>
            </a:r>
          </a:p>
        </p:txBody>
      </p:sp>
      <p:sp>
        <p:nvSpPr>
          <p:cNvPr id="4" name="Slide Number Placeholder 3"/>
          <p:cNvSpPr>
            <a:spLocks noGrp="1"/>
          </p:cNvSpPr>
          <p:nvPr>
            <p:ph type="sldNum" sz="quarter" idx="5"/>
          </p:nvPr>
        </p:nvSpPr>
        <p:spPr/>
        <p:txBody>
          <a:bodyPr/>
          <a:lstStyle/>
          <a:p>
            <a:fld id="{F1B79BD4-4272-464B-A090-D73D115CE404}" type="slidenum">
              <a:rPr lang="en-US" smtClean="0"/>
              <a:t>7</a:t>
            </a:fld>
            <a:endParaRPr lang="en-US"/>
          </a:p>
        </p:txBody>
      </p:sp>
    </p:spTree>
    <p:extLst>
      <p:ext uri="{BB962C8B-B14F-4D97-AF65-F5344CB8AC3E}">
        <p14:creationId xmlns:p14="http://schemas.microsoft.com/office/powerpoint/2010/main" val="1717068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ten-step process, described in this slide and the following slides, is an example of a strategy for effective communication. However, is not perfect and there is no guarantee that it will work. This is simply a guideline of things to consider when crafting a message.</a:t>
            </a:r>
          </a:p>
        </p:txBody>
      </p:sp>
      <p:sp>
        <p:nvSpPr>
          <p:cNvPr id="4" name="Slide Number Placeholder 3"/>
          <p:cNvSpPr>
            <a:spLocks noGrp="1"/>
          </p:cNvSpPr>
          <p:nvPr>
            <p:ph type="sldNum" sz="quarter" idx="5"/>
          </p:nvPr>
        </p:nvSpPr>
        <p:spPr/>
        <p:txBody>
          <a:bodyPr/>
          <a:lstStyle/>
          <a:p>
            <a:fld id="{F1B79BD4-4272-464B-A090-D73D115CE404}" type="slidenum">
              <a:rPr lang="en-US" smtClean="0"/>
              <a:t>8</a:t>
            </a:fld>
            <a:endParaRPr lang="en-US"/>
          </a:p>
        </p:txBody>
      </p:sp>
    </p:spTree>
    <p:extLst>
      <p:ext uri="{BB962C8B-B14F-4D97-AF65-F5344CB8AC3E}">
        <p14:creationId xmlns:p14="http://schemas.microsoft.com/office/powerpoint/2010/main" val="488121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 comparisons are an important tool here. An easy way to convey the level of danger a certain population faces is by comparing it to similar experiences of the past. This will also enable the population to take measures that worked (or learn from the ones that didn’t) and implement those measures again. However, this can be risky when the new threat is not like the old threat. In this case, the comparison is unhelpful and can lead to confusion which would allow for incorrect measures being taken.</a:t>
            </a:r>
          </a:p>
          <a:p>
            <a:endParaRPr lang="en-US" dirty="0"/>
          </a:p>
          <a:p>
            <a:r>
              <a:rPr lang="en-US" dirty="0"/>
              <a:t>Emotion is also very important. Logical reasoning and information alone may not be effective; conveying emotions such as passion and concern can incite a population to listen and act.</a:t>
            </a:r>
          </a:p>
        </p:txBody>
      </p:sp>
      <p:sp>
        <p:nvSpPr>
          <p:cNvPr id="4" name="Slide Number Placeholder 3"/>
          <p:cNvSpPr>
            <a:spLocks noGrp="1"/>
          </p:cNvSpPr>
          <p:nvPr>
            <p:ph type="sldNum" sz="quarter" idx="5"/>
          </p:nvPr>
        </p:nvSpPr>
        <p:spPr/>
        <p:txBody>
          <a:bodyPr/>
          <a:lstStyle/>
          <a:p>
            <a:fld id="{F1B79BD4-4272-464B-A090-D73D115CE404}" type="slidenum">
              <a:rPr lang="en-US" smtClean="0"/>
              <a:t>9</a:t>
            </a:fld>
            <a:endParaRPr lang="en-US"/>
          </a:p>
        </p:txBody>
      </p:sp>
    </p:spTree>
    <p:extLst>
      <p:ext uri="{BB962C8B-B14F-4D97-AF65-F5344CB8AC3E}">
        <p14:creationId xmlns:p14="http://schemas.microsoft.com/office/powerpoint/2010/main" val="3941836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more people are treated as partners, the more they are likely to trust the message. This means providing a calm, honest message in a way that is understandable to the public. This also means listening to their concerns instead of ignoring them.</a:t>
            </a:r>
          </a:p>
          <a:p>
            <a:endParaRPr lang="en-US" dirty="0"/>
          </a:p>
          <a:p>
            <a:r>
              <a:rPr lang="en-US" dirty="0"/>
              <a:t>Finally, it is always a good idea to have multiple sources. Facilitating teamwork between various trusted sources would result in more accurate information that is being spread to more people. </a:t>
            </a:r>
          </a:p>
        </p:txBody>
      </p:sp>
      <p:sp>
        <p:nvSpPr>
          <p:cNvPr id="4" name="Slide Number Placeholder 3"/>
          <p:cNvSpPr>
            <a:spLocks noGrp="1"/>
          </p:cNvSpPr>
          <p:nvPr>
            <p:ph type="sldNum" sz="quarter" idx="5"/>
          </p:nvPr>
        </p:nvSpPr>
        <p:spPr/>
        <p:txBody>
          <a:bodyPr/>
          <a:lstStyle/>
          <a:p>
            <a:fld id="{F1B79BD4-4272-464B-A090-D73D115CE404}" type="slidenum">
              <a:rPr lang="en-US" smtClean="0"/>
              <a:t>10</a:t>
            </a:fld>
            <a:endParaRPr lang="en-US"/>
          </a:p>
        </p:txBody>
      </p:sp>
    </p:spTree>
    <p:extLst>
      <p:ext uri="{BB962C8B-B14F-4D97-AF65-F5344CB8AC3E}">
        <p14:creationId xmlns:p14="http://schemas.microsoft.com/office/powerpoint/2010/main" val="176743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any of this matter?</a:t>
            </a:r>
          </a:p>
          <a:p>
            <a:endParaRPr lang="en-US" dirty="0"/>
          </a:p>
          <a:p>
            <a:r>
              <a:rPr lang="en-US" dirty="0"/>
              <a:t>Spreading accurate information allows us to inform people about the potential dangers they face. By helping them realize the risks and even providing some means to reduce that risk, they can begin taking steps to ensure their safety. </a:t>
            </a:r>
          </a:p>
        </p:txBody>
      </p:sp>
      <p:sp>
        <p:nvSpPr>
          <p:cNvPr id="4" name="Slide Number Placeholder 3"/>
          <p:cNvSpPr>
            <a:spLocks noGrp="1"/>
          </p:cNvSpPr>
          <p:nvPr>
            <p:ph type="sldNum" sz="quarter" idx="5"/>
          </p:nvPr>
        </p:nvSpPr>
        <p:spPr/>
        <p:txBody>
          <a:bodyPr/>
          <a:lstStyle/>
          <a:p>
            <a:fld id="{F1B79BD4-4272-464B-A090-D73D115CE404}" type="slidenum">
              <a:rPr lang="en-US" smtClean="0"/>
              <a:t>11</a:t>
            </a:fld>
            <a:endParaRPr lang="en-US"/>
          </a:p>
        </p:txBody>
      </p:sp>
    </p:spTree>
    <p:extLst>
      <p:ext uri="{BB962C8B-B14F-4D97-AF65-F5344CB8AC3E}">
        <p14:creationId xmlns:p14="http://schemas.microsoft.com/office/powerpoint/2010/main" val="1939085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9D30D84C-9320-400F-A71A-7AA0F2EC5297}" type="datetimeFigureOut">
              <a:rPr lang="en-US" smtClean="0"/>
              <a:t>5/22/20</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4F6579B5-89D6-4EBD-88C9-C4BB25A43ADD}" type="slidenum">
              <a:rPr lang="en-US" smtClean="0"/>
              <a:t>‹#›</a:t>
            </a:fld>
            <a:endParaRPr 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45545631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30D84C-9320-400F-A71A-7AA0F2EC5297}"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579B5-89D6-4EBD-88C9-C4BB25A43ADD}" type="slidenum">
              <a:rPr lang="en-US" smtClean="0"/>
              <a:t>‹#›</a:t>
            </a:fld>
            <a:endParaRPr lang="en-US"/>
          </a:p>
        </p:txBody>
      </p:sp>
    </p:spTree>
    <p:extLst>
      <p:ext uri="{BB962C8B-B14F-4D97-AF65-F5344CB8AC3E}">
        <p14:creationId xmlns:p14="http://schemas.microsoft.com/office/powerpoint/2010/main" val="2388751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9D30D84C-9320-400F-A71A-7AA0F2EC5297}" type="datetimeFigureOut">
              <a:rPr lang="en-US" smtClean="0"/>
              <a:t>5/22/20</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4F6579B5-89D6-4EBD-88C9-C4BB25A43ADD}" type="slidenum">
              <a:rPr lang="en-US" smtClean="0"/>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57577343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30D84C-9320-400F-A71A-7AA0F2EC5297}" type="datetimeFigureOut">
              <a:rPr lang="en-US" smtClean="0"/>
              <a:t>5/22/20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6579B5-89D6-4EBD-88C9-C4BB25A43ADD}" type="slidenum">
              <a:rPr lang="en-US" smtClean="0"/>
              <a:t>‹#›</a:t>
            </a:fld>
            <a:endParaRPr lang="en-US"/>
          </a:p>
        </p:txBody>
      </p:sp>
    </p:spTree>
    <p:extLst>
      <p:ext uri="{BB962C8B-B14F-4D97-AF65-F5344CB8AC3E}">
        <p14:creationId xmlns:p14="http://schemas.microsoft.com/office/powerpoint/2010/main" val="694221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30D84C-9320-400F-A71A-7AA0F2EC5297}" type="datetimeFigureOut">
              <a:rPr lang="en-US" smtClean="0"/>
              <a:t>5/22/20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6579B5-89D6-4EBD-88C9-C4BB25A43ADD}" type="slidenum">
              <a:rPr lang="en-US" smtClean="0"/>
              <a:t>‹#›</a:t>
            </a:fld>
            <a:endParaRPr lang="en-US"/>
          </a:p>
        </p:txBody>
      </p:sp>
    </p:spTree>
    <p:extLst>
      <p:ext uri="{BB962C8B-B14F-4D97-AF65-F5344CB8AC3E}">
        <p14:creationId xmlns:p14="http://schemas.microsoft.com/office/powerpoint/2010/main" val="247154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D30D84C-9320-400F-A71A-7AA0F2EC5297}" type="datetimeFigureOut">
              <a:rPr lang="en-US" smtClean="0"/>
              <a:t>5/22/20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6579B5-89D6-4EBD-88C9-C4BB25A43ADD}" type="slidenum">
              <a:rPr lang="en-US" smtClean="0"/>
              <a:t>‹#›</a:t>
            </a:fld>
            <a:endParaRPr lang="en-US"/>
          </a:p>
        </p:txBody>
      </p:sp>
    </p:spTree>
    <p:extLst>
      <p:ext uri="{BB962C8B-B14F-4D97-AF65-F5344CB8AC3E}">
        <p14:creationId xmlns:p14="http://schemas.microsoft.com/office/powerpoint/2010/main" val="3058480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30D84C-9320-400F-A71A-7AA0F2EC5297}" type="datetimeFigureOut">
              <a:rPr lang="en-US" smtClean="0"/>
              <a:t>5/22/20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6579B5-89D6-4EBD-88C9-C4BB25A43ADD}" type="slidenum">
              <a:rPr lang="en-US" smtClean="0"/>
              <a:t>‹#›</a:t>
            </a:fld>
            <a:endParaRPr lang="en-US"/>
          </a:p>
        </p:txBody>
      </p:sp>
    </p:spTree>
    <p:extLst>
      <p:ext uri="{BB962C8B-B14F-4D97-AF65-F5344CB8AC3E}">
        <p14:creationId xmlns:p14="http://schemas.microsoft.com/office/powerpoint/2010/main" val="3069012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9D30D84C-9320-400F-A71A-7AA0F2EC5297}" type="datetimeFigureOut">
              <a:rPr lang="en-US" smtClean="0"/>
              <a:t>5/22/20</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4F6579B5-89D6-4EBD-88C9-C4BB25A43ADD}"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62019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9D30D84C-9320-400F-A71A-7AA0F2EC5297}" type="datetimeFigureOut">
              <a:rPr lang="en-US" smtClean="0"/>
              <a:t>5/22/20</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4F6579B5-89D6-4EBD-88C9-C4BB25A43ADD}"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49752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30D84C-9320-400F-A71A-7AA0F2EC5297}"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579B5-89D6-4EBD-88C9-C4BB25A43ADD}" type="slidenum">
              <a:rPr lang="en-US" smtClean="0"/>
              <a:t>‹#›</a:t>
            </a:fld>
            <a:endParaRPr lang="en-US"/>
          </a:p>
        </p:txBody>
      </p:sp>
    </p:spTree>
    <p:extLst>
      <p:ext uri="{BB962C8B-B14F-4D97-AF65-F5344CB8AC3E}">
        <p14:creationId xmlns:p14="http://schemas.microsoft.com/office/powerpoint/2010/main" val="2640966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30D84C-9320-400F-A71A-7AA0F2EC5297}"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579B5-89D6-4EBD-88C9-C4BB25A43ADD}" type="slidenum">
              <a:rPr lang="en-US" smtClean="0"/>
              <a:t>‹#›</a:t>
            </a:fld>
            <a:endParaRPr lang="en-US"/>
          </a:p>
        </p:txBody>
      </p:sp>
    </p:spTree>
    <p:extLst>
      <p:ext uri="{BB962C8B-B14F-4D97-AF65-F5344CB8AC3E}">
        <p14:creationId xmlns:p14="http://schemas.microsoft.com/office/powerpoint/2010/main" val="500950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9D30D84C-9320-400F-A71A-7AA0F2EC5297}" type="datetimeFigureOut">
              <a:rPr lang="en-US" smtClean="0"/>
              <a:t>5/22/20</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4F6579B5-89D6-4EBD-88C9-C4BB25A43ADD}" type="slidenum">
              <a:rPr lang="en-US" smtClean="0"/>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245936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9A821-8EF2-42D9-B4B5-42540906EA8C}"/>
              </a:ext>
            </a:extLst>
          </p:cNvPr>
          <p:cNvSpPr>
            <a:spLocks noGrp="1"/>
          </p:cNvSpPr>
          <p:nvPr>
            <p:ph type="ctrTitle"/>
          </p:nvPr>
        </p:nvSpPr>
        <p:spPr/>
        <p:txBody>
          <a:bodyPr/>
          <a:lstStyle/>
          <a:p>
            <a:r>
              <a:rPr lang="en-US" dirty="0"/>
              <a:t>Risk Communication</a:t>
            </a:r>
          </a:p>
        </p:txBody>
      </p:sp>
      <p:sp>
        <p:nvSpPr>
          <p:cNvPr id="3" name="Subtitle 2">
            <a:extLst>
              <a:ext uri="{FF2B5EF4-FFF2-40B4-BE49-F238E27FC236}">
                <a16:creationId xmlns:a16="http://schemas.microsoft.com/office/drawing/2014/main" id="{2C77BD8D-3D88-4585-A04C-A2DD7CE7815D}"/>
              </a:ext>
            </a:extLst>
          </p:cNvPr>
          <p:cNvSpPr>
            <a:spLocks noGrp="1"/>
          </p:cNvSpPr>
          <p:nvPr>
            <p:ph type="subTitle" idx="1"/>
          </p:nvPr>
        </p:nvSpPr>
        <p:spPr/>
        <p:txBody>
          <a:bodyPr/>
          <a:lstStyle/>
          <a:p>
            <a:r>
              <a:rPr lang="en-US" dirty="0"/>
              <a:t>Facilitating effective messaging in times of disaster.</a:t>
            </a:r>
          </a:p>
        </p:txBody>
      </p:sp>
    </p:spTree>
    <p:extLst>
      <p:ext uri="{BB962C8B-B14F-4D97-AF65-F5344CB8AC3E}">
        <p14:creationId xmlns:p14="http://schemas.microsoft.com/office/powerpoint/2010/main" val="2294398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1C57B-DFFB-41F2-8F82-90C9E4E22F16}"/>
              </a:ext>
            </a:extLst>
          </p:cNvPr>
          <p:cNvSpPr>
            <a:spLocks noGrp="1"/>
          </p:cNvSpPr>
          <p:nvPr>
            <p:ph type="title"/>
          </p:nvPr>
        </p:nvSpPr>
        <p:spPr/>
        <p:txBody>
          <a:bodyPr/>
          <a:lstStyle/>
          <a:p>
            <a:r>
              <a:rPr lang="en-US" dirty="0"/>
              <a:t>Risk Communication</a:t>
            </a:r>
          </a:p>
        </p:txBody>
      </p:sp>
      <p:sp>
        <p:nvSpPr>
          <p:cNvPr id="3" name="Content Placeholder 2">
            <a:extLst>
              <a:ext uri="{FF2B5EF4-FFF2-40B4-BE49-F238E27FC236}">
                <a16:creationId xmlns:a16="http://schemas.microsoft.com/office/drawing/2014/main" id="{1AFB5D0A-CB3D-4659-8F26-15BF67E4AFFB}"/>
              </a:ext>
            </a:extLst>
          </p:cNvPr>
          <p:cNvSpPr>
            <a:spLocks noGrp="1"/>
          </p:cNvSpPr>
          <p:nvPr>
            <p:ph idx="1"/>
          </p:nvPr>
        </p:nvSpPr>
        <p:spPr/>
        <p:txBody>
          <a:bodyPr>
            <a:normAutofit/>
          </a:bodyPr>
          <a:lstStyle/>
          <a:p>
            <a:r>
              <a:rPr lang="en-US" sz="2400" dirty="0"/>
              <a:t>Messages that convey a possible risky situation, such as upcoming natural disasters</a:t>
            </a:r>
          </a:p>
          <a:p>
            <a:r>
              <a:rPr lang="en-US" sz="2400" dirty="0"/>
              <a:t>Challenges:</a:t>
            </a:r>
          </a:p>
          <a:p>
            <a:pPr lvl="1"/>
            <a:r>
              <a:rPr lang="en-US" sz="2400" dirty="0"/>
              <a:t>Providing accurate information concisely and directly</a:t>
            </a:r>
          </a:p>
          <a:p>
            <a:pPr lvl="1"/>
            <a:r>
              <a:rPr lang="en-US" sz="2400" dirty="0"/>
              <a:t>Not alarming individuals and/or causing uproar</a:t>
            </a:r>
          </a:p>
          <a:p>
            <a:pPr lvl="1"/>
            <a:r>
              <a:rPr lang="en-US" sz="2400" dirty="0"/>
              <a:t>Cultural, education, and language barriers</a:t>
            </a:r>
          </a:p>
        </p:txBody>
      </p:sp>
      <p:pic>
        <p:nvPicPr>
          <p:cNvPr id="1026" name="Picture 2" descr="Image result for emergency siren">
            <a:extLst>
              <a:ext uri="{FF2B5EF4-FFF2-40B4-BE49-F238E27FC236}">
                <a16:creationId xmlns:a16="http://schemas.microsoft.com/office/drawing/2014/main" id="{514125FB-DDA5-448A-BAA2-9AAF140E5A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7837" y="4076700"/>
            <a:ext cx="2852687" cy="2513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6492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EA8DE-6729-43B4-A4B1-019D25B3112D}"/>
              </a:ext>
            </a:extLst>
          </p:cNvPr>
          <p:cNvSpPr>
            <a:spLocks noGrp="1"/>
          </p:cNvSpPr>
          <p:nvPr>
            <p:ph type="title"/>
          </p:nvPr>
        </p:nvSpPr>
        <p:spPr/>
        <p:txBody>
          <a:bodyPr>
            <a:normAutofit/>
          </a:bodyPr>
          <a:lstStyle/>
          <a:p>
            <a:r>
              <a:rPr lang="en-US" dirty="0"/>
              <a:t>Barriers to communication</a:t>
            </a:r>
          </a:p>
        </p:txBody>
      </p:sp>
    </p:spTree>
    <p:extLst>
      <p:ext uri="{BB962C8B-B14F-4D97-AF65-F5344CB8AC3E}">
        <p14:creationId xmlns:p14="http://schemas.microsoft.com/office/powerpoint/2010/main" val="3850796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C3E13-D7CA-48FD-8EAC-76F8F1A4F22A}"/>
              </a:ext>
            </a:extLst>
          </p:cNvPr>
          <p:cNvSpPr>
            <a:spLocks noGrp="1"/>
          </p:cNvSpPr>
          <p:nvPr>
            <p:ph type="title"/>
          </p:nvPr>
        </p:nvSpPr>
        <p:spPr/>
        <p:txBody>
          <a:bodyPr/>
          <a:lstStyle/>
          <a:p>
            <a:r>
              <a:rPr lang="en-US" dirty="0"/>
              <a:t>Barriers, part 1</a:t>
            </a:r>
          </a:p>
        </p:txBody>
      </p:sp>
      <p:sp>
        <p:nvSpPr>
          <p:cNvPr id="3" name="Content Placeholder 2">
            <a:extLst>
              <a:ext uri="{FF2B5EF4-FFF2-40B4-BE49-F238E27FC236}">
                <a16:creationId xmlns:a16="http://schemas.microsoft.com/office/drawing/2014/main" id="{0C2D5BEA-CB3D-452F-B04F-B2F681635156}"/>
              </a:ext>
            </a:extLst>
          </p:cNvPr>
          <p:cNvSpPr>
            <a:spLocks noGrp="1"/>
          </p:cNvSpPr>
          <p:nvPr>
            <p:ph idx="1"/>
          </p:nvPr>
        </p:nvSpPr>
        <p:spPr/>
        <p:txBody>
          <a:bodyPr>
            <a:noAutofit/>
          </a:bodyPr>
          <a:lstStyle/>
          <a:p>
            <a:r>
              <a:rPr lang="en-US" sz="2400" dirty="0"/>
              <a:t>Differences in perception</a:t>
            </a:r>
          </a:p>
          <a:p>
            <a:pPr lvl="1"/>
            <a:r>
              <a:rPr lang="en-US" sz="2400" dirty="0"/>
              <a:t>Risk messages will be interpreted in various ways</a:t>
            </a:r>
          </a:p>
          <a:p>
            <a:r>
              <a:rPr lang="en-US" sz="2400" dirty="0"/>
              <a:t>Differences in receptivity</a:t>
            </a:r>
          </a:p>
          <a:p>
            <a:pPr lvl="1"/>
            <a:r>
              <a:rPr lang="en-US" sz="2400" dirty="0"/>
              <a:t>People may believe a risk will not affect them in any way</a:t>
            </a:r>
            <a:endParaRPr lang="en-US" sz="2400" dirty="0">
              <a:sym typeface="Wingdings" panose="05000000000000000000" pitchFamily="2" charset="2"/>
            </a:endParaRPr>
          </a:p>
          <a:p>
            <a:r>
              <a:rPr lang="en-US" sz="2400" dirty="0">
                <a:sym typeface="Wingdings" panose="05000000000000000000" pitchFamily="2" charset="2"/>
              </a:rPr>
              <a:t>Lack of coordination between government and public</a:t>
            </a:r>
          </a:p>
          <a:p>
            <a:pPr lvl="1"/>
            <a:r>
              <a:rPr lang="en-US" sz="2400" dirty="0">
                <a:sym typeface="Wingdings" panose="05000000000000000000" pitchFamily="2" charset="2"/>
              </a:rPr>
              <a:t>Governments make risk-related decisions based on experts’ opinions, but people in high-risk areas tend to have a better understanding of the risk</a:t>
            </a:r>
          </a:p>
          <a:p>
            <a:pPr marL="530352" lvl="1" indent="0" algn="r">
              <a:buNone/>
            </a:pPr>
            <a:r>
              <a:rPr lang="en-US" sz="2400" i="0" dirty="0"/>
              <a:t>(</a:t>
            </a:r>
            <a:r>
              <a:rPr lang="en-US" sz="2400" i="0" dirty="0" err="1"/>
              <a:t>Janmaimool</a:t>
            </a:r>
            <a:r>
              <a:rPr lang="en-US" sz="2400" i="0" dirty="0"/>
              <a:t> and Watanabe, 2014)</a:t>
            </a:r>
            <a:endParaRPr lang="en-US" sz="2400" i="0" dirty="0">
              <a:sym typeface="Wingdings" panose="05000000000000000000" pitchFamily="2" charset="2"/>
            </a:endParaRPr>
          </a:p>
        </p:txBody>
      </p:sp>
    </p:spTree>
    <p:extLst>
      <p:ext uri="{BB962C8B-B14F-4D97-AF65-F5344CB8AC3E}">
        <p14:creationId xmlns:p14="http://schemas.microsoft.com/office/powerpoint/2010/main" val="2725232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3CDB3-057E-4DF0-A70C-F0B64FEFB31B}"/>
              </a:ext>
            </a:extLst>
          </p:cNvPr>
          <p:cNvSpPr>
            <a:spLocks noGrp="1"/>
          </p:cNvSpPr>
          <p:nvPr>
            <p:ph type="title"/>
          </p:nvPr>
        </p:nvSpPr>
        <p:spPr/>
        <p:txBody>
          <a:bodyPr/>
          <a:lstStyle/>
          <a:p>
            <a:r>
              <a:rPr lang="en-US" dirty="0"/>
              <a:t>Barriers, part 2</a:t>
            </a:r>
          </a:p>
        </p:txBody>
      </p:sp>
      <p:sp>
        <p:nvSpPr>
          <p:cNvPr id="3" name="Content Placeholder 2">
            <a:extLst>
              <a:ext uri="{FF2B5EF4-FFF2-40B4-BE49-F238E27FC236}">
                <a16:creationId xmlns:a16="http://schemas.microsoft.com/office/drawing/2014/main" id="{3368D479-C2E5-4DA8-81E8-7D1B24D7B887}"/>
              </a:ext>
            </a:extLst>
          </p:cNvPr>
          <p:cNvSpPr>
            <a:spLocks noGrp="1"/>
          </p:cNvSpPr>
          <p:nvPr>
            <p:ph idx="1"/>
          </p:nvPr>
        </p:nvSpPr>
        <p:spPr>
          <a:xfrm>
            <a:off x="1371600" y="2286000"/>
            <a:ext cx="9601200" cy="3886200"/>
          </a:xfrm>
        </p:spPr>
        <p:txBody>
          <a:bodyPr>
            <a:noAutofit/>
          </a:bodyPr>
          <a:lstStyle/>
          <a:p>
            <a:r>
              <a:rPr lang="en-US" sz="2400" dirty="0"/>
              <a:t>Access to information</a:t>
            </a:r>
          </a:p>
          <a:p>
            <a:pPr lvl="1"/>
            <a:r>
              <a:rPr lang="en-US" sz="2400" dirty="0"/>
              <a:t>Private companies or governments may choose to withhold information from each other or the public, making it difficult to conduct research and reach informed conclusions</a:t>
            </a:r>
          </a:p>
          <a:p>
            <a:r>
              <a:rPr lang="en-US" sz="2400" dirty="0"/>
              <a:t>Population doesn’t have a strong scientific background</a:t>
            </a:r>
          </a:p>
          <a:p>
            <a:pPr lvl="1"/>
            <a:r>
              <a:rPr lang="en-US" sz="2400" dirty="0"/>
              <a:t>Messages may contain technical terms that are confusing</a:t>
            </a:r>
          </a:p>
          <a:p>
            <a:pPr lvl="1"/>
            <a:r>
              <a:rPr lang="en-US" sz="2400" dirty="0"/>
              <a:t>Messages often don’t explain if/how these risks will affect people</a:t>
            </a:r>
          </a:p>
          <a:p>
            <a:pPr marL="530352" lvl="1" indent="0">
              <a:buNone/>
            </a:pPr>
            <a:endParaRPr lang="en-US" sz="2400" dirty="0"/>
          </a:p>
          <a:p>
            <a:pPr marL="530352" lvl="1" indent="0" algn="r">
              <a:buNone/>
            </a:pPr>
            <a:r>
              <a:rPr lang="en-US" sz="2400" i="0" dirty="0"/>
              <a:t>(Food and Agriculture Organization of the United Nations, 1998)</a:t>
            </a:r>
          </a:p>
        </p:txBody>
      </p:sp>
      <p:pic>
        <p:nvPicPr>
          <p:cNvPr id="3074" name="Picture 2" descr="Image result for confusion">
            <a:extLst>
              <a:ext uri="{FF2B5EF4-FFF2-40B4-BE49-F238E27FC236}">
                <a16:creationId xmlns:a16="http://schemas.microsoft.com/office/drawing/2014/main" id="{C7EC9744-9CBB-48F0-9907-B20A8BEC26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7397" y="0"/>
            <a:ext cx="2645403" cy="2645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6252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3CDB3-057E-4DF0-A70C-F0B64FEFB31B}"/>
              </a:ext>
            </a:extLst>
          </p:cNvPr>
          <p:cNvSpPr>
            <a:spLocks noGrp="1"/>
          </p:cNvSpPr>
          <p:nvPr>
            <p:ph type="title"/>
          </p:nvPr>
        </p:nvSpPr>
        <p:spPr/>
        <p:txBody>
          <a:bodyPr/>
          <a:lstStyle/>
          <a:p>
            <a:r>
              <a:rPr lang="en-US" dirty="0"/>
              <a:t>Barriers, part 3</a:t>
            </a:r>
          </a:p>
        </p:txBody>
      </p:sp>
      <p:sp>
        <p:nvSpPr>
          <p:cNvPr id="3" name="Content Placeholder 2">
            <a:extLst>
              <a:ext uri="{FF2B5EF4-FFF2-40B4-BE49-F238E27FC236}">
                <a16:creationId xmlns:a16="http://schemas.microsoft.com/office/drawing/2014/main" id="{3368D479-C2E5-4DA8-81E8-7D1B24D7B887}"/>
              </a:ext>
            </a:extLst>
          </p:cNvPr>
          <p:cNvSpPr>
            <a:spLocks noGrp="1"/>
          </p:cNvSpPr>
          <p:nvPr>
            <p:ph idx="1"/>
          </p:nvPr>
        </p:nvSpPr>
        <p:spPr/>
        <p:txBody>
          <a:bodyPr>
            <a:noAutofit/>
          </a:bodyPr>
          <a:lstStyle/>
          <a:p>
            <a:r>
              <a:rPr lang="en-US" sz="2400" dirty="0"/>
              <a:t>Mass Media</a:t>
            </a:r>
          </a:p>
          <a:p>
            <a:pPr lvl="1"/>
            <a:r>
              <a:rPr lang="en-US" sz="2400" dirty="0"/>
              <a:t>Reporters may not accurately convey risk messages accurately due to lack of expertise in the hazard or the risk</a:t>
            </a:r>
          </a:p>
          <a:p>
            <a:pPr lvl="1"/>
            <a:r>
              <a:rPr lang="en-US" sz="2400" dirty="0"/>
              <a:t>Media outlets may choose what information is necessary</a:t>
            </a:r>
          </a:p>
          <a:p>
            <a:r>
              <a:rPr lang="en-US" sz="2400" dirty="0"/>
              <a:t>Societal Characteristics</a:t>
            </a:r>
          </a:p>
          <a:p>
            <a:pPr lvl="1"/>
            <a:r>
              <a:rPr lang="en-US" sz="2400" dirty="0"/>
              <a:t>Cultural factors (language differences, religious beliefs/laws, etc.) must be considered when crafting effective messages</a:t>
            </a:r>
          </a:p>
          <a:p>
            <a:pPr marL="530352" lvl="1" indent="0">
              <a:buNone/>
            </a:pPr>
            <a:endParaRPr lang="en-US" sz="2400" dirty="0"/>
          </a:p>
          <a:p>
            <a:pPr marL="530352" lvl="1" indent="0" algn="r">
              <a:buNone/>
            </a:pPr>
            <a:r>
              <a:rPr lang="en-US" sz="2400" i="0" dirty="0"/>
              <a:t>(Food and Agriculture Organization of the United Nations, 1998)</a:t>
            </a:r>
          </a:p>
        </p:txBody>
      </p:sp>
      <p:pic>
        <p:nvPicPr>
          <p:cNvPr id="4100" name="Picture 4" descr="World News Free Illustration">
            <a:extLst>
              <a:ext uri="{FF2B5EF4-FFF2-40B4-BE49-F238E27FC236}">
                <a16:creationId xmlns:a16="http://schemas.microsoft.com/office/drawing/2014/main" id="{81E26752-2656-4F11-BED8-1FA36ED3B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428" y="127135"/>
            <a:ext cx="4298372" cy="2493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8973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EA8DE-6729-43B4-A4B1-019D25B3112D}"/>
              </a:ext>
            </a:extLst>
          </p:cNvPr>
          <p:cNvSpPr>
            <a:spLocks noGrp="1"/>
          </p:cNvSpPr>
          <p:nvPr>
            <p:ph type="title"/>
          </p:nvPr>
        </p:nvSpPr>
        <p:spPr/>
        <p:txBody>
          <a:bodyPr>
            <a:normAutofit fontScale="90000"/>
          </a:bodyPr>
          <a:lstStyle/>
          <a:p>
            <a:r>
              <a:rPr lang="en-US" dirty="0"/>
              <a:t>10 Steps for Effective communication</a:t>
            </a:r>
          </a:p>
        </p:txBody>
      </p:sp>
    </p:spTree>
    <p:extLst>
      <p:ext uri="{BB962C8B-B14F-4D97-AF65-F5344CB8AC3E}">
        <p14:creationId xmlns:p14="http://schemas.microsoft.com/office/powerpoint/2010/main" val="1425135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18AFE-B3E7-4E08-9974-9511FDE0878C}"/>
              </a:ext>
            </a:extLst>
          </p:cNvPr>
          <p:cNvSpPr>
            <a:spLocks noGrp="1"/>
          </p:cNvSpPr>
          <p:nvPr>
            <p:ph type="title"/>
          </p:nvPr>
        </p:nvSpPr>
        <p:spPr/>
        <p:txBody>
          <a:bodyPr/>
          <a:lstStyle/>
          <a:p>
            <a:r>
              <a:rPr lang="en-US" dirty="0"/>
              <a:t>Effective Communication, part 1</a:t>
            </a:r>
          </a:p>
        </p:txBody>
      </p:sp>
      <p:sp>
        <p:nvSpPr>
          <p:cNvPr id="3" name="Content Placeholder 2">
            <a:extLst>
              <a:ext uri="{FF2B5EF4-FFF2-40B4-BE49-F238E27FC236}">
                <a16:creationId xmlns:a16="http://schemas.microsoft.com/office/drawing/2014/main" id="{A63C2415-E9AA-41CA-B964-243472A49D7E}"/>
              </a:ext>
            </a:extLst>
          </p:cNvPr>
          <p:cNvSpPr>
            <a:spLocks noGrp="1"/>
          </p:cNvSpPr>
          <p:nvPr>
            <p:ph idx="1"/>
          </p:nvPr>
        </p:nvSpPr>
        <p:spPr>
          <a:xfrm>
            <a:off x="1371600" y="2285999"/>
            <a:ext cx="9601200" cy="4320073"/>
          </a:xfrm>
        </p:spPr>
        <p:txBody>
          <a:bodyPr>
            <a:normAutofit/>
          </a:bodyPr>
          <a:lstStyle/>
          <a:p>
            <a:pPr marL="457200" indent="-457200">
              <a:buFont typeface="+mj-lt"/>
              <a:buAutoNum type="arabicPeriod"/>
            </a:pPr>
            <a:r>
              <a:rPr lang="en-US" sz="2400" dirty="0"/>
              <a:t>Collect data regarding the risk</a:t>
            </a:r>
          </a:p>
          <a:p>
            <a:pPr marL="457200" indent="-457200">
              <a:buFont typeface="+mj-lt"/>
              <a:buAutoNum type="arabicPeriod"/>
            </a:pPr>
            <a:r>
              <a:rPr lang="en-US" sz="2400" dirty="0"/>
              <a:t>Understand the scientific basis of the risk</a:t>
            </a:r>
          </a:p>
          <a:p>
            <a:pPr marL="457200" indent="-457200">
              <a:buFont typeface="+mj-lt"/>
              <a:buAutoNum type="arabicPeriod"/>
            </a:pPr>
            <a:r>
              <a:rPr lang="en-US" sz="2400" dirty="0"/>
              <a:t>Understand the negative impacts that may occur</a:t>
            </a:r>
          </a:p>
          <a:p>
            <a:pPr marL="457200" indent="-457200">
              <a:buFont typeface="+mj-lt"/>
              <a:buAutoNum type="arabicPeriod"/>
            </a:pPr>
            <a:r>
              <a:rPr lang="en-US" sz="2400" dirty="0"/>
              <a:t>Understand public perception of the risk</a:t>
            </a:r>
          </a:p>
          <a:p>
            <a:pPr lvl="1"/>
            <a:r>
              <a:rPr lang="en-US" sz="2400" dirty="0"/>
              <a:t>Surveys, interviews, and focus groups reveal perception</a:t>
            </a:r>
          </a:p>
          <a:p>
            <a:pPr marL="457200" indent="-457200">
              <a:buFont typeface="+mj-lt"/>
              <a:buAutoNum type="arabicPeriod"/>
            </a:pPr>
            <a:r>
              <a:rPr lang="en-US" sz="2400" dirty="0"/>
              <a:t>Expect varying reactions to the message</a:t>
            </a:r>
          </a:p>
          <a:p>
            <a:pPr marL="530352" lvl="1" indent="0" algn="r">
              <a:buNone/>
            </a:pPr>
            <a:endParaRPr lang="en-US" sz="2400" i="0" dirty="0"/>
          </a:p>
          <a:p>
            <a:pPr marL="530352" lvl="1" indent="0" algn="r">
              <a:buNone/>
            </a:pPr>
            <a:r>
              <a:rPr lang="en-US" sz="2400" i="0" dirty="0"/>
              <a:t>(Food and Agriculture Organization of the United Nations, 1998)</a:t>
            </a:r>
          </a:p>
          <a:p>
            <a:pPr marL="0" indent="0" algn="r">
              <a:buNone/>
            </a:pPr>
            <a:r>
              <a:rPr lang="en-US" sz="2400" dirty="0"/>
              <a:t>(</a:t>
            </a:r>
            <a:r>
              <a:rPr lang="en-US" sz="2400" dirty="0" err="1"/>
              <a:t>Fischhoff</a:t>
            </a:r>
            <a:r>
              <a:rPr lang="en-US" sz="2400" dirty="0"/>
              <a:t>, 1995)</a:t>
            </a:r>
          </a:p>
        </p:txBody>
      </p:sp>
    </p:spTree>
    <p:extLst>
      <p:ext uri="{BB962C8B-B14F-4D97-AF65-F5344CB8AC3E}">
        <p14:creationId xmlns:p14="http://schemas.microsoft.com/office/powerpoint/2010/main" val="3384886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CBEAE-0381-448D-920A-4C32B1045CAC}"/>
              </a:ext>
            </a:extLst>
          </p:cNvPr>
          <p:cNvSpPr>
            <a:spLocks noGrp="1"/>
          </p:cNvSpPr>
          <p:nvPr>
            <p:ph type="title"/>
          </p:nvPr>
        </p:nvSpPr>
        <p:spPr/>
        <p:txBody>
          <a:bodyPr/>
          <a:lstStyle/>
          <a:p>
            <a:r>
              <a:rPr lang="en-US" dirty="0"/>
              <a:t>Effective Communication, part 2</a:t>
            </a:r>
          </a:p>
        </p:txBody>
      </p:sp>
      <p:sp>
        <p:nvSpPr>
          <p:cNvPr id="3" name="Content Placeholder 2">
            <a:extLst>
              <a:ext uri="{FF2B5EF4-FFF2-40B4-BE49-F238E27FC236}">
                <a16:creationId xmlns:a16="http://schemas.microsoft.com/office/drawing/2014/main" id="{4CEFBA64-163F-43B8-B30C-67B1BA29C767}"/>
              </a:ext>
            </a:extLst>
          </p:cNvPr>
          <p:cNvSpPr>
            <a:spLocks noGrp="1"/>
          </p:cNvSpPr>
          <p:nvPr>
            <p:ph idx="1"/>
          </p:nvPr>
        </p:nvSpPr>
        <p:spPr>
          <a:xfrm>
            <a:off x="1371600" y="2286000"/>
            <a:ext cx="9601200" cy="4478624"/>
          </a:xfrm>
        </p:spPr>
        <p:txBody>
          <a:bodyPr>
            <a:normAutofit lnSpcReduction="10000"/>
          </a:bodyPr>
          <a:lstStyle/>
          <a:p>
            <a:pPr marL="457200" indent="-457200">
              <a:buFont typeface="+mj-lt"/>
              <a:buAutoNum type="arabicPeriod" startAt="6"/>
            </a:pPr>
            <a:r>
              <a:rPr lang="en-US" sz="2400" dirty="0"/>
              <a:t>Risk comparisons</a:t>
            </a:r>
          </a:p>
          <a:p>
            <a:pPr lvl="1"/>
            <a:r>
              <a:rPr lang="en-US" sz="2400" dirty="0"/>
              <a:t>If similar risks have been faced before, risk comparison can be effective</a:t>
            </a:r>
          </a:p>
          <a:p>
            <a:pPr lvl="1"/>
            <a:r>
              <a:rPr lang="en-US" sz="2400" dirty="0"/>
              <a:t>Do not compare a new, unfamiliar risk to a previous risk faced</a:t>
            </a:r>
          </a:p>
          <a:p>
            <a:pPr marL="457200" indent="-457200">
              <a:buFont typeface="+mj-lt"/>
              <a:buAutoNum type="arabicPeriod" startAt="6"/>
            </a:pPr>
            <a:r>
              <a:rPr lang="en-US" sz="2400" dirty="0"/>
              <a:t>Understand the importance of emotional factors</a:t>
            </a:r>
          </a:p>
          <a:p>
            <a:pPr lvl="1"/>
            <a:r>
              <a:rPr lang="en-US" sz="2400" dirty="0"/>
              <a:t>Using logic alone is not effective, an emotional appeal can be convincing</a:t>
            </a:r>
          </a:p>
          <a:p>
            <a:pPr marL="530352" lvl="1" indent="0">
              <a:buNone/>
            </a:pPr>
            <a:endParaRPr lang="en-US" sz="2400" dirty="0"/>
          </a:p>
          <a:p>
            <a:pPr marL="530352" lvl="1" indent="0" algn="r">
              <a:buNone/>
            </a:pPr>
            <a:r>
              <a:rPr lang="en-US" sz="2400" i="0" dirty="0"/>
              <a:t>(Food and Agriculture Organization </a:t>
            </a:r>
          </a:p>
          <a:p>
            <a:pPr marL="530352" lvl="1" indent="0" algn="r">
              <a:buNone/>
            </a:pPr>
            <a:r>
              <a:rPr lang="en-US" sz="2400" i="0" dirty="0"/>
              <a:t>of the United Nations, 1998)</a:t>
            </a:r>
          </a:p>
          <a:p>
            <a:pPr marL="0" indent="0" algn="r">
              <a:buNone/>
            </a:pPr>
            <a:r>
              <a:rPr lang="en-US" sz="2400" dirty="0"/>
              <a:t>(</a:t>
            </a:r>
            <a:r>
              <a:rPr lang="en-US" sz="2400" dirty="0" err="1"/>
              <a:t>Fischhoff</a:t>
            </a:r>
            <a:r>
              <a:rPr lang="en-US" sz="2400" dirty="0"/>
              <a:t>, 1995)</a:t>
            </a:r>
          </a:p>
        </p:txBody>
      </p:sp>
      <p:pic>
        <p:nvPicPr>
          <p:cNvPr id="5122" name="Picture 2" descr="Image result for emotion">
            <a:extLst>
              <a:ext uri="{FF2B5EF4-FFF2-40B4-BE49-F238E27FC236}">
                <a16:creationId xmlns:a16="http://schemas.microsoft.com/office/drawing/2014/main" id="{406FBC14-F2B9-4BAD-9946-7C370EE8EF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3733" y="4970176"/>
            <a:ext cx="2658442" cy="1794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5052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C91E4-C564-4CD8-AEA1-9FFAA50783F1}"/>
              </a:ext>
            </a:extLst>
          </p:cNvPr>
          <p:cNvSpPr>
            <a:spLocks noGrp="1"/>
          </p:cNvSpPr>
          <p:nvPr>
            <p:ph type="title"/>
          </p:nvPr>
        </p:nvSpPr>
        <p:spPr>
          <a:xfrm>
            <a:off x="1371600" y="685800"/>
            <a:ext cx="6981825" cy="1485900"/>
          </a:xfrm>
        </p:spPr>
        <p:txBody>
          <a:bodyPr/>
          <a:lstStyle/>
          <a:p>
            <a:r>
              <a:rPr lang="en-US" dirty="0"/>
              <a:t>Effective Communication, part 3</a:t>
            </a:r>
          </a:p>
        </p:txBody>
      </p:sp>
      <p:sp>
        <p:nvSpPr>
          <p:cNvPr id="3" name="Content Placeholder 2">
            <a:extLst>
              <a:ext uri="{FF2B5EF4-FFF2-40B4-BE49-F238E27FC236}">
                <a16:creationId xmlns:a16="http://schemas.microsoft.com/office/drawing/2014/main" id="{8EABBA09-13E4-432B-BB55-1454B2FA8E47}"/>
              </a:ext>
            </a:extLst>
          </p:cNvPr>
          <p:cNvSpPr>
            <a:spLocks noGrp="1"/>
          </p:cNvSpPr>
          <p:nvPr>
            <p:ph idx="1"/>
          </p:nvPr>
        </p:nvSpPr>
        <p:spPr>
          <a:xfrm>
            <a:off x="1371600" y="2285999"/>
            <a:ext cx="9601200" cy="4320073"/>
          </a:xfrm>
        </p:spPr>
        <p:txBody>
          <a:bodyPr>
            <a:normAutofit/>
          </a:bodyPr>
          <a:lstStyle/>
          <a:p>
            <a:pPr marL="457200" indent="-457200">
              <a:buFont typeface="+mj-lt"/>
              <a:buAutoNum type="arabicPeriod" startAt="8"/>
            </a:pPr>
            <a:r>
              <a:rPr lang="en-US" sz="2400" dirty="0"/>
              <a:t>Treat the public as a partner</a:t>
            </a:r>
          </a:p>
          <a:p>
            <a:pPr lvl="1"/>
            <a:r>
              <a:rPr lang="en-US" sz="2400" dirty="0"/>
              <a:t>Describe the risk and impacts calmly, honestly, and in an understandable way</a:t>
            </a:r>
          </a:p>
          <a:p>
            <a:pPr marL="457200" indent="-457200">
              <a:buFont typeface="+mj-lt"/>
              <a:buAutoNum type="arabicPeriod" startAt="8"/>
            </a:pPr>
            <a:r>
              <a:rPr lang="en-US" sz="2400" dirty="0"/>
              <a:t>Do not deny concerns</a:t>
            </a:r>
          </a:p>
          <a:p>
            <a:pPr lvl="1"/>
            <a:r>
              <a:rPr lang="en-US" sz="2400" dirty="0"/>
              <a:t>Others’ concerns are legitimate and should be heard to facilitate better decision-making</a:t>
            </a:r>
          </a:p>
          <a:p>
            <a:pPr marL="457200" indent="-457200">
              <a:buFont typeface="+mj-lt"/>
              <a:buAutoNum type="arabicPeriod" startAt="8"/>
            </a:pPr>
            <a:r>
              <a:rPr lang="en-US" sz="2400" dirty="0"/>
              <a:t>Collaborate with other trusted sources</a:t>
            </a:r>
          </a:p>
          <a:p>
            <a:pPr marL="530352" lvl="1" indent="0" algn="r">
              <a:buNone/>
            </a:pPr>
            <a:endParaRPr lang="en-US" sz="2400" i="0" dirty="0"/>
          </a:p>
          <a:p>
            <a:pPr marL="530352" lvl="1" indent="0" algn="r">
              <a:buNone/>
            </a:pPr>
            <a:r>
              <a:rPr lang="en-US" sz="2400" i="0" dirty="0"/>
              <a:t>(Food and Agriculture Organization of the United Nations, 1998)</a:t>
            </a:r>
          </a:p>
        </p:txBody>
      </p:sp>
      <p:pic>
        <p:nvPicPr>
          <p:cNvPr id="6146" name="Picture 2" descr="Image result for partnership">
            <a:extLst>
              <a:ext uri="{FF2B5EF4-FFF2-40B4-BE49-F238E27FC236}">
                <a16:creationId xmlns:a16="http://schemas.microsoft.com/office/drawing/2014/main" id="{C3259FD8-0228-4F1C-9AB3-61482F0FEB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53425" y="787467"/>
            <a:ext cx="2619375"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483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7E758-76A7-495C-BA27-9174144CFF58}"/>
              </a:ext>
            </a:extLst>
          </p:cNvPr>
          <p:cNvSpPr>
            <a:spLocks noGrp="1"/>
          </p:cNvSpPr>
          <p:nvPr>
            <p:ph type="title"/>
          </p:nvPr>
        </p:nvSpPr>
        <p:spPr/>
        <p:txBody>
          <a:bodyPr/>
          <a:lstStyle/>
          <a:p>
            <a:r>
              <a:rPr lang="en-US" dirty="0"/>
              <a:t>Effective Risk Communication:</a:t>
            </a:r>
          </a:p>
        </p:txBody>
      </p:sp>
      <p:sp>
        <p:nvSpPr>
          <p:cNvPr id="3" name="Content Placeholder 2">
            <a:extLst>
              <a:ext uri="{FF2B5EF4-FFF2-40B4-BE49-F238E27FC236}">
                <a16:creationId xmlns:a16="http://schemas.microsoft.com/office/drawing/2014/main" id="{71CF4F38-8CE2-4DD3-8E64-9FD9DEAA8F83}"/>
              </a:ext>
            </a:extLst>
          </p:cNvPr>
          <p:cNvSpPr>
            <a:spLocks noGrp="1"/>
          </p:cNvSpPr>
          <p:nvPr>
            <p:ph idx="1"/>
          </p:nvPr>
        </p:nvSpPr>
        <p:spPr/>
        <p:txBody>
          <a:bodyPr>
            <a:normAutofit/>
          </a:bodyPr>
          <a:lstStyle/>
          <a:p>
            <a:r>
              <a:rPr lang="en-US" sz="2400" dirty="0"/>
              <a:t>Spreads accurate information, informing people of potential danger</a:t>
            </a:r>
          </a:p>
          <a:p>
            <a:r>
              <a:rPr lang="en-US" sz="2400" dirty="0"/>
              <a:t>Emphasizes concerns of risk</a:t>
            </a:r>
          </a:p>
          <a:p>
            <a:r>
              <a:rPr lang="en-US" sz="2400" dirty="0"/>
              <a:t>Encourages proper risk mitigation</a:t>
            </a:r>
          </a:p>
          <a:p>
            <a:r>
              <a:rPr lang="en-US" sz="2400" dirty="0"/>
              <a:t>Improves general safety</a:t>
            </a:r>
          </a:p>
        </p:txBody>
      </p:sp>
      <p:pic>
        <p:nvPicPr>
          <p:cNvPr id="7172" name="Picture 4" descr="Image result for safety">
            <a:extLst>
              <a:ext uri="{FF2B5EF4-FFF2-40B4-BE49-F238E27FC236}">
                <a16:creationId xmlns:a16="http://schemas.microsoft.com/office/drawing/2014/main" id="{C58A2B0C-F98A-4B55-88BF-8DF027812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0315" y="2963243"/>
            <a:ext cx="2990085" cy="30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7561415"/>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TM10001105[[fn=Crop]]</Template>
  <TotalTime>578</TotalTime>
  <Words>1853</Words>
  <Application>Microsoft Macintosh PowerPoint</Application>
  <PresentationFormat>Widescreen</PresentationFormat>
  <Paragraphs>111</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Franklin Gothic Book</vt:lpstr>
      <vt:lpstr>Crop</vt:lpstr>
      <vt:lpstr>Risk Communication</vt:lpstr>
      <vt:lpstr>Risk Communication</vt:lpstr>
      <vt:lpstr>Barriers to communication</vt:lpstr>
      <vt:lpstr>Barriers, part 1</vt:lpstr>
      <vt:lpstr>Barriers, part 2</vt:lpstr>
      <vt:lpstr>Barriers, part 3</vt:lpstr>
      <vt:lpstr>10 Steps for Effective communication</vt:lpstr>
      <vt:lpstr>Effective Communication, part 1</vt:lpstr>
      <vt:lpstr>Effective Communication, part 2</vt:lpstr>
      <vt:lpstr>Effective Communication, part 3</vt:lpstr>
      <vt:lpstr>Effective Risk Communication: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Communication</dc:title>
  <dc:creator>Rohan Nakra</dc:creator>
  <cp:lastModifiedBy>Nakra, Rohan</cp:lastModifiedBy>
  <cp:revision>47</cp:revision>
  <dcterms:created xsi:type="dcterms:W3CDTF">2019-06-20T20:01:33Z</dcterms:created>
  <dcterms:modified xsi:type="dcterms:W3CDTF">2020-05-22T16:39:10Z</dcterms:modified>
</cp:coreProperties>
</file>