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18"/>
  </p:notesMasterIdLst>
  <p:sldIdLst>
    <p:sldId id="256" r:id="rId2"/>
    <p:sldId id="258" r:id="rId3"/>
    <p:sldId id="260" r:id="rId4"/>
    <p:sldId id="259" r:id="rId5"/>
    <p:sldId id="257" r:id="rId6"/>
    <p:sldId id="261" r:id="rId7"/>
    <p:sldId id="263" r:id="rId8"/>
    <p:sldId id="264" r:id="rId9"/>
    <p:sldId id="266" r:id="rId10"/>
    <p:sldId id="267" r:id="rId11"/>
    <p:sldId id="270" r:id="rId12"/>
    <p:sldId id="269" r:id="rId13"/>
    <p:sldId id="268" r:id="rId14"/>
    <p:sldId id="262" r:id="rId15"/>
    <p:sldId id="272"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51" autoAdjust="0"/>
    <p:restoredTop sz="68149" autoAdjust="0"/>
  </p:normalViewPr>
  <p:slideViewPr>
    <p:cSldViewPr snapToGrid="0">
      <p:cViewPr>
        <p:scale>
          <a:sx n="52" d="100"/>
          <a:sy n="52" d="100"/>
        </p:scale>
        <p:origin x="2544" y="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A0BC5-1B36-428A-9F79-E33D308C5632}" type="datetimeFigureOut">
              <a:rPr lang="en-US" smtClean="0"/>
              <a:t>5/22/20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2E8CE8-FD30-4DBE-BB0C-BA761D191882}" type="slidenum">
              <a:rPr lang="en-US" smtClean="0"/>
              <a:t>‹#›</a:t>
            </a:fld>
            <a:endParaRPr lang="en-US"/>
          </a:p>
        </p:txBody>
      </p:sp>
    </p:spTree>
    <p:extLst>
      <p:ext uri="{BB962C8B-B14F-4D97-AF65-F5344CB8AC3E}">
        <p14:creationId xmlns:p14="http://schemas.microsoft.com/office/powerpoint/2010/main" val="1600935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module is to gain an understanding of risk perception and its importance. We will start with basic definitions and examples, then describe and provide examples of factors and models that affect perception, and finally, discuss why perception matters for proper risk management.</a:t>
            </a:r>
          </a:p>
        </p:txBody>
      </p:sp>
      <p:sp>
        <p:nvSpPr>
          <p:cNvPr id="4" name="Slide Number Placeholder 3"/>
          <p:cNvSpPr>
            <a:spLocks noGrp="1"/>
          </p:cNvSpPr>
          <p:nvPr>
            <p:ph type="sldNum" sz="quarter" idx="5"/>
          </p:nvPr>
        </p:nvSpPr>
        <p:spPr/>
        <p:txBody>
          <a:bodyPr/>
          <a:lstStyle/>
          <a:p>
            <a:fld id="{B32E8CE8-FD30-4DBE-BB0C-BA761D191882}" type="slidenum">
              <a:rPr lang="en-US" smtClean="0"/>
              <a:t>1</a:t>
            </a:fld>
            <a:endParaRPr lang="en-US"/>
          </a:p>
        </p:txBody>
      </p:sp>
    </p:spTree>
    <p:extLst>
      <p:ext uri="{BB962C8B-B14F-4D97-AF65-F5344CB8AC3E}">
        <p14:creationId xmlns:p14="http://schemas.microsoft.com/office/powerpoint/2010/main" val="2069175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by defining “risk perception” in the way we use it in our everyday lives. The definitions presented on the slide describe how the terms ”perceive” and “perception” are used in conversational contexts and settings. </a:t>
            </a:r>
          </a:p>
          <a:p>
            <a:endParaRPr lang="en-US" dirty="0"/>
          </a:p>
          <a:p>
            <a:r>
              <a:rPr lang="en-US" dirty="0"/>
              <a:t>A person “perceives” something when they experience something. A person’s “perception” of something is their understanding of that thing. </a:t>
            </a:r>
          </a:p>
        </p:txBody>
      </p:sp>
      <p:sp>
        <p:nvSpPr>
          <p:cNvPr id="4" name="Slide Number Placeholder 3"/>
          <p:cNvSpPr>
            <a:spLocks noGrp="1"/>
          </p:cNvSpPr>
          <p:nvPr>
            <p:ph type="sldNum" sz="quarter" idx="5"/>
          </p:nvPr>
        </p:nvSpPr>
        <p:spPr/>
        <p:txBody>
          <a:bodyPr/>
          <a:lstStyle/>
          <a:p>
            <a:fld id="{B32E8CE8-FD30-4DBE-BB0C-BA761D191882}" type="slidenum">
              <a:rPr lang="en-US" smtClean="0"/>
              <a:t>2</a:t>
            </a:fld>
            <a:endParaRPr lang="en-US"/>
          </a:p>
        </p:txBody>
      </p:sp>
    </p:spTree>
    <p:extLst>
      <p:ext uri="{BB962C8B-B14F-4D97-AF65-F5344CB8AC3E}">
        <p14:creationId xmlns:p14="http://schemas.microsoft.com/office/powerpoint/2010/main" val="405434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noted on the previous slide, perceiving things is about a person’s experiences. Experiences – and by extension, perceiving – is most often used when referring to the five senses: seeing, hearing, touching, tasting, and smelling. </a:t>
            </a:r>
          </a:p>
        </p:txBody>
      </p:sp>
      <p:sp>
        <p:nvSpPr>
          <p:cNvPr id="4" name="Slide Number Placeholder 3"/>
          <p:cNvSpPr>
            <a:spLocks noGrp="1"/>
          </p:cNvSpPr>
          <p:nvPr>
            <p:ph type="sldNum" sz="quarter" idx="5"/>
          </p:nvPr>
        </p:nvSpPr>
        <p:spPr/>
        <p:txBody>
          <a:bodyPr/>
          <a:lstStyle/>
          <a:p>
            <a:fld id="{B32E8CE8-FD30-4DBE-BB0C-BA761D191882}" type="slidenum">
              <a:rPr lang="en-US" smtClean="0"/>
              <a:t>3</a:t>
            </a:fld>
            <a:endParaRPr lang="en-US"/>
          </a:p>
        </p:txBody>
      </p:sp>
    </p:spTree>
    <p:extLst>
      <p:ext uri="{BB962C8B-B14F-4D97-AF65-F5344CB8AC3E}">
        <p14:creationId xmlns:p14="http://schemas.microsoft.com/office/powerpoint/2010/main" val="2839382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what perception means. Looking at this photo, people may choose to focus on the white shade or the black shade. This would cause people to see, or experience, different things. Some may see two faces looking at each other (black shade), whereas others would see a goblet/trophy (white shade). </a:t>
            </a:r>
          </a:p>
        </p:txBody>
      </p:sp>
      <p:sp>
        <p:nvSpPr>
          <p:cNvPr id="4" name="Slide Number Placeholder 3"/>
          <p:cNvSpPr>
            <a:spLocks noGrp="1"/>
          </p:cNvSpPr>
          <p:nvPr>
            <p:ph type="sldNum" sz="quarter" idx="5"/>
          </p:nvPr>
        </p:nvSpPr>
        <p:spPr/>
        <p:txBody>
          <a:bodyPr/>
          <a:lstStyle/>
          <a:p>
            <a:fld id="{B32E8CE8-FD30-4DBE-BB0C-BA761D191882}" type="slidenum">
              <a:rPr lang="en-US" smtClean="0"/>
              <a:t>4</a:t>
            </a:fld>
            <a:endParaRPr lang="en-US"/>
          </a:p>
        </p:txBody>
      </p:sp>
    </p:spTree>
    <p:extLst>
      <p:ext uri="{BB962C8B-B14F-4D97-AF65-F5344CB8AC3E}">
        <p14:creationId xmlns:p14="http://schemas.microsoft.com/office/powerpoint/2010/main" val="1891370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term “risk perception” is pretty straightforward, it describes how a certain risk is perceived or understood. It g</a:t>
            </a:r>
            <a:r>
              <a:rPr lang="en-US" sz="1200" kern="1200" dirty="0">
                <a:solidFill>
                  <a:schemeClr val="tx1"/>
                </a:solidFill>
                <a:effectLst/>
                <a:latin typeface="+mn-lt"/>
                <a:ea typeface="+mn-ea"/>
                <a:cs typeface="+mn-cs"/>
              </a:rPr>
              <a:t>enerally comes up when discussing examples of natural hazards and/or threats to the environment or personal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rtl="0" fontAlgn="ctr"/>
            <a:r>
              <a:rPr lang="en-US" sz="1200" kern="1200" dirty="0">
                <a:solidFill>
                  <a:schemeClr val="tx1"/>
                </a:solidFill>
                <a:effectLst/>
                <a:latin typeface="+mn-lt"/>
                <a:ea typeface="+mn-ea"/>
                <a:cs typeface="+mn-cs"/>
              </a:rPr>
              <a:t>Our understanding of risk is dependent on many factors that will be discussed later. But in general, today’s modern population believes they are good at assessing risk. This is due to a more educated population, generally increased awareness, stronger social networks/organizations, public media, and readily accessible information, which has helped people believe that they understand risk better. </a:t>
            </a:r>
          </a:p>
        </p:txBody>
      </p:sp>
      <p:sp>
        <p:nvSpPr>
          <p:cNvPr id="4" name="Slide Number Placeholder 3"/>
          <p:cNvSpPr>
            <a:spLocks noGrp="1"/>
          </p:cNvSpPr>
          <p:nvPr>
            <p:ph type="sldNum" sz="quarter" idx="5"/>
          </p:nvPr>
        </p:nvSpPr>
        <p:spPr/>
        <p:txBody>
          <a:bodyPr/>
          <a:lstStyle/>
          <a:p>
            <a:fld id="{B32E8CE8-FD30-4DBE-BB0C-BA761D191882}" type="slidenum">
              <a:rPr lang="en-US" smtClean="0"/>
              <a:t>5</a:t>
            </a:fld>
            <a:endParaRPr lang="en-US"/>
          </a:p>
        </p:txBody>
      </p:sp>
    </p:spTree>
    <p:extLst>
      <p:ext uri="{BB962C8B-B14F-4D97-AF65-F5344CB8AC3E}">
        <p14:creationId xmlns:p14="http://schemas.microsoft.com/office/powerpoint/2010/main" val="3324741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perception of risk an important concept?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Risk perception can vary between different people. The same events can present a different level of risk to different people. Think about skydiving: some people put it on their bucket-list as a one-time activity, others dedicate their lives to as diving instructors, but some choose never to do it. Why is that? It is the same experience, so how is that some people look forward to it and others dread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because there are many factors that affect a person’s general understanding of risk, but most of those factors are related to preferences and judgment. Those are dependent on personal history, interpretation of available information and evidence, and life experiences. But what exactly are some of these factors? </a:t>
            </a:r>
          </a:p>
        </p:txBody>
      </p:sp>
      <p:sp>
        <p:nvSpPr>
          <p:cNvPr id="4" name="Slide Number Placeholder 3"/>
          <p:cNvSpPr>
            <a:spLocks noGrp="1"/>
          </p:cNvSpPr>
          <p:nvPr>
            <p:ph type="sldNum" sz="quarter" idx="5"/>
          </p:nvPr>
        </p:nvSpPr>
        <p:spPr/>
        <p:txBody>
          <a:bodyPr/>
          <a:lstStyle/>
          <a:p>
            <a:fld id="{B32E8CE8-FD30-4DBE-BB0C-BA761D191882}" type="slidenum">
              <a:rPr lang="en-US" smtClean="0"/>
              <a:t>6</a:t>
            </a:fld>
            <a:endParaRPr lang="en-US"/>
          </a:p>
        </p:txBody>
      </p:sp>
    </p:spTree>
    <p:extLst>
      <p:ext uri="{BB962C8B-B14F-4D97-AF65-F5344CB8AC3E}">
        <p14:creationId xmlns:p14="http://schemas.microsoft.com/office/powerpoint/2010/main" val="905356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Perceived control refers to the level of control a person feels over a situation. In general, when people feel they are in control, they feel less at risk because they trust themselves more than someone else.</a:t>
            </a:r>
          </a:p>
          <a:p>
            <a:endParaRPr lang="en-US" dirty="0"/>
          </a:p>
          <a:p>
            <a:r>
              <a:rPr lang="en-US" dirty="0"/>
              <a:t>A common example can be seen by examining people’s feelings towards flying in airplanes and driving cars. Studies consistently show that airplane accidents are much safer than road accidents. This is because there are fewer cases of airplane crashes, whereas car crashes happen every day, and because there are strong emergency safety protocols in place to protect plane passengers in the event of a disaster.</a:t>
            </a:r>
          </a:p>
          <a:p>
            <a:endParaRPr lang="en-US" dirty="0"/>
          </a:p>
          <a:p>
            <a:r>
              <a:rPr lang="en-US" dirty="0"/>
              <a:t>Despite this, the average person is more afraid of flying in airplanes than they are to driving their car. Why could this be? This is actually due to a variety of reasons. One of the more common explanations has to do with perceived control. An average individual driver has some knowledge of their vehicle and the roads they are driving on. They also can directly control the speed and direction of travel. Thus, they feel they are in control. On the other hand, airplane passengers simply sit in an assigned seat and wait. They generally do not have knowledge about the plane’s model, and they cannot steer the plane or slow down. Thus, they feel less in control – they feel that someone else is in control, someone they do not know personally and thus may not trust as much as themselves. </a:t>
            </a:r>
          </a:p>
        </p:txBody>
      </p:sp>
      <p:sp>
        <p:nvSpPr>
          <p:cNvPr id="4" name="Slide Number Placeholder 3"/>
          <p:cNvSpPr>
            <a:spLocks noGrp="1"/>
          </p:cNvSpPr>
          <p:nvPr>
            <p:ph type="sldNum" sz="quarter" idx="5"/>
          </p:nvPr>
        </p:nvSpPr>
        <p:spPr/>
        <p:txBody>
          <a:bodyPr/>
          <a:lstStyle/>
          <a:p>
            <a:fld id="{B32E8CE8-FD30-4DBE-BB0C-BA761D191882}" type="slidenum">
              <a:rPr lang="en-US" smtClean="0"/>
              <a:t>7</a:t>
            </a:fld>
            <a:endParaRPr lang="en-US"/>
          </a:p>
        </p:txBody>
      </p:sp>
    </p:spTree>
    <p:extLst>
      <p:ext uri="{BB962C8B-B14F-4D97-AF65-F5344CB8AC3E}">
        <p14:creationId xmlns:p14="http://schemas.microsoft.com/office/powerpoint/2010/main" val="2345474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Previous experiences also influence risk perception.</a:t>
            </a:r>
          </a:p>
          <a:p>
            <a:endParaRPr lang="en-US" dirty="0"/>
          </a:p>
          <a:p>
            <a:r>
              <a:rPr lang="en-US" dirty="0"/>
              <a:t>Think of this simple example: a young child has a bad, slightly painful experience at the dentist’s office. As a result, the child starts fearing dentists and decides that he will never go back to the dentist again. Another child goes to the same dentist, does not experience any issues, and is given some candy as she leaves the office. Once she is older, she decides to become a dentist.</a:t>
            </a:r>
          </a:p>
          <a:p>
            <a:endParaRPr lang="en-US" dirty="0"/>
          </a:p>
          <a:p>
            <a:r>
              <a:rPr lang="en-US" dirty="0"/>
              <a:t>The two children have different perceptions of dentists. Their perceptions affect their opinions of dentistry and their life choices. This is a simple example of how previous experiences and memories can affect the present moment and the future.</a:t>
            </a:r>
          </a:p>
        </p:txBody>
      </p:sp>
      <p:sp>
        <p:nvSpPr>
          <p:cNvPr id="4" name="Slide Number Placeholder 3"/>
          <p:cNvSpPr>
            <a:spLocks noGrp="1"/>
          </p:cNvSpPr>
          <p:nvPr>
            <p:ph type="sldNum" sz="quarter" idx="5"/>
          </p:nvPr>
        </p:nvSpPr>
        <p:spPr/>
        <p:txBody>
          <a:bodyPr/>
          <a:lstStyle/>
          <a:p>
            <a:fld id="{B32E8CE8-FD30-4DBE-BB0C-BA761D191882}" type="slidenum">
              <a:rPr lang="en-US" smtClean="0"/>
              <a:t>8</a:t>
            </a:fld>
            <a:endParaRPr lang="en-US"/>
          </a:p>
        </p:txBody>
      </p:sp>
    </p:spTree>
    <p:extLst>
      <p:ext uri="{BB962C8B-B14F-4D97-AF65-F5344CB8AC3E}">
        <p14:creationId xmlns:p14="http://schemas.microsoft.com/office/powerpoint/2010/main" val="2989904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Family is usually a crucial factor when it comes to decision-making. This is because people with strong familial relationships believe that their actions affect those around them. Thus, when faced with a decision involving risk, they feel like they may put their family, and not just themselves, in danger by choosing the riskier decision.</a:t>
            </a:r>
          </a:p>
          <a:p>
            <a:endParaRPr lang="en-US" dirty="0"/>
          </a:p>
          <a:p>
            <a:r>
              <a:rPr lang="en-US" dirty="0"/>
              <a:t>Let’s go back to the example of skydiving. If a person has strong ties to their newborn child, they may be less likely to go skydiving, even if it is something that they have wanted to experience for their entire lives. Even though the odds of a skydiving accident have not changed, the risk associated with skydiving increases because a possible accident would now affect others, such as the newborn child, and not just the decision-maker. Thus, when a family is involved, the risk is perceived to be greater because the impacts seem more severe.</a:t>
            </a:r>
          </a:p>
        </p:txBody>
      </p:sp>
      <p:sp>
        <p:nvSpPr>
          <p:cNvPr id="4" name="Slide Number Placeholder 3"/>
          <p:cNvSpPr>
            <a:spLocks noGrp="1"/>
          </p:cNvSpPr>
          <p:nvPr>
            <p:ph type="sldNum" sz="quarter" idx="5"/>
          </p:nvPr>
        </p:nvSpPr>
        <p:spPr/>
        <p:txBody>
          <a:bodyPr/>
          <a:lstStyle/>
          <a:p>
            <a:fld id="{B32E8CE8-FD30-4DBE-BB0C-BA761D191882}" type="slidenum">
              <a:rPr lang="en-US" smtClean="0"/>
              <a:t>9</a:t>
            </a:fld>
            <a:endParaRPr lang="en-US"/>
          </a:p>
        </p:txBody>
      </p:sp>
    </p:spTree>
    <p:extLst>
      <p:ext uri="{BB962C8B-B14F-4D97-AF65-F5344CB8AC3E}">
        <p14:creationId xmlns:p14="http://schemas.microsoft.com/office/powerpoint/2010/main" val="2159004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person’s general thinking skills and problem-solving abilities affect how they perceive risk. This has to do with one’s judgment of the risk, the chances of a hazard occurring, and a personal evaluation of possible consequences.</a:t>
            </a:r>
          </a:p>
        </p:txBody>
      </p:sp>
      <p:sp>
        <p:nvSpPr>
          <p:cNvPr id="4" name="Slide Number Placeholder 3"/>
          <p:cNvSpPr>
            <a:spLocks noGrp="1"/>
          </p:cNvSpPr>
          <p:nvPr>
            <p:ph type="sldNum" sz="quarter" idx="5"/>
          </p:nvPr>
        </p:nvSpPr>
        <p:spPr/>
        <p:txBody>
          <a:bodyPr/>
          <a:lstStyle/>
          <a:p>
            <a:fld id="{B32E8CE8-FD30-4DBE-BB0C-BA761D191882}" type="slidenum">
              <a:rPr lang="en-US" smtClean="0"/>
              <a:t>10</a:t>
            </a:fld>
            <a:endParaRPr lang="en-US"/>
          </a:p>
        </p:txBody>
      </p:sp>
    </p:spTree>
    <p:extLst>
      <p:ext uri="{BB962C8B-B14F-4D97-AF65-F5344CB8AC3E}">
        <p14:creationId xmlns:p14="http://schemas.microsoft.com/office/powerpoint/2010/main" val="4291187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 can also affect how people perceive risk. By trusting someone, you are more likely to listen to what they say, which ultimately impacts your own personal decisions.</a:t>
            </a:r>
          </a:p>
          <a:p>
            <a:endParaRPr lang="en-US" dirty="0"/>
          </a:p>
          <a:p>
            <a:r>
              <a:rPr lang="en-US" dirty="0"/>
              <a:t>Simple example: if passengers in an airplane trust the pilot, the safety equipment, and the emergency protocols, then they will be more likely to listen to the plane staff in case of emergency. Their listening will then affect the decisions that they make. If the trusted pilot tells you to put on a safety vest, you will make the active decision to do so.</a:t>
            </a:r>
          </a:p>
        </p:txBody>
      </p:sp>
      <p:sp>
        <p:nvSpPr>
          <p:cNvPr id="4" name="Slide Number Placeholder 3"/>
          <p:cNvSpPr>
            <a:spLocks noGrp="1"/>
          </p:cNvSpPr>
          <p:nvPr>
            <p:ph type="sldNum" sz="quarter" idx="5"/>
          </p:nvPr>
        </p:nvSpPr>
        <p:spPr/>
        <p:txBody>
          <a:bodyPr/>
          <a:lstStyle/>
          <a:p>
            <a:fld id="{B32E8CE8-FD30-4DBE-BB0C-BA761D191882}" type="slidenum">
              <a:rPr lang="en-US" smtClean="0"/>
              <a:t>11</a:t>
            </a:fld>
            <a:endParaRPr lang="en-US"/>
          </a:p>
        </p:txBody>
      </p:sp>
    </p:spTree>
    <p:extLst>
      <p:ext uri="{BB962C8B-B14F-4D97-AF65-F5344CB8AC3E}">
        <p14:creationId xmlns:p14="http://schemas.microsoft.com/office/powerpoint/2010/main" val="2925509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factor is the type of hazard itself. Is it something that is widely recognized? If so, what has been heard about it, was it good news or bad? Has the hazard been previously experienced, and is it predictable? If so, what was the result last time, how severe were the consequences, and when do we expect it to happen again?</a:t>
            </a:r>
          </a:p>
          <a:p>
            <a:endParaRPr lang="en-US" dirty="0"/>
          </a:p>
          <a:p>
            <a:r>
              <a:rPr lang="en-US" dirty="0"/>
              <a:t>In general, people focus more on severity than likelihood. Thus, the average person will perceive greater risk when they are told that the impacts are extremely severe as compared to when they are told that the hazard is very likely to occur.</a:t>
            </a:r>
          </a:p>
        </p:txBody>
      </p:sp>
      <p:sp>
        <p:nvSpPr>
          <p:cNvPr id="4" name="Slide Number Placeholder 3"/>
          <p:cNvSpPr>
            <a:spLocks noGrp="1"/>
          </p:cNvSpPr>
          <p:nvPr>
            <p:ph type="sldNum" sz="quarter" idx="5"/>
          </p:nvPr>
        </p:nvSpPr>
        <p:spPr/>
        <p:txBody>
          <a:bodyPr/>
          <a:lstStyle/>
          <a:p>
            <a:fld id="{B32E8CE8-FD30-4DBE-BB0C-BA761D191882}" type="slidenum">
              <a:rPr lang="en-US" smtClean="0"/>
              <a:t>12</a:t>
            </a:fld>
            <a:endParaRPr lang="en-US"/>
          </a:p>
        </p:txBody>
      </p:sp>
    </p:spTree>
    <p:extLst>
      <p:ext uri="{BB962C8B-B14F-4D97-AF65-F5344CB8AC3E}">
        <p14:creationId xmlns:p14="http://schemas.microsoft.com/office/powerpoint/2010/main" val="14162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Let’s look at some models and diagrams that can help us categorize factors of risk perception.</a:t>
            </a:r>
          </a:p>
          <a:p>
            <a:pPr marL="0" marR="0" lvl="0" indent="0">
              <a:spcBef>
                <a:spcPts val="0"/>
              </a:spcBef>
              <a:spcAft>
                <a:spcPts val="0"/>
              </a:spcAft>
              <a:buFont typeface="Courier New" panose="02070309020205020404" pitchFamily="49"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original version of this model explores one specific hazard, possible air pollution from a factory. Some text has been changed to make sure the model is applicable to any hazard. This model categorizes factors of risk perception into two groups: factors related to the nature of the risk and psychological and cognitive factors.</a:t>
            </a:r>
          </a:p>
          <a:p>
            <a:pPr marL="0" marR="0" lvl="0" indent="0">
              <a:spcBef>
                <a:spcPts val="0"/>
              </a:spcBef>
              <a:spcAft>
                <a:spcPts val="0"/>
              </a:spcAft>
              <a:buFont typeface="Courier New" panose="02070309020205020404" pitchFamily="49"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first group relates to the hazard itself and how society (any group of people) views it. The perceived probabilities of hazard occurrence, perceived probability of receiving impacts, and perceived severity of those impacts are dependent on the type of hazard and the way society views that hazard. For example, populations that are exposed to frequent floods may be well prepared, leading to lower perceived risk; that same population could have a higher perceived risk for droughts. </a:t>
            </a:r>
          </a:p>
          <a:p>
            <a:pPr marL="0" marR="0" lvl="0" indent="0">
              <a:spcBef>
                <a:spcPts val="0"/>
              </a:spcBef>
              <a:spcAft>
                <a:spcPts val="0"/>
              </a:spcAft>
              <a:buFont typeface="Courier New" panose="02070309020205020404" pitchFamily="49"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second group of factors can vary among individuals. The perceived level of control, concern for other family members, and previous experiences are all dependent on an individual’s memories of their past and personal relationships with family members. Similarly, perceived benefits, if any, may only apply to certain individuals, but not necessarily all.</a:t>
            </a:r>
          </a:p>
          <a:p>
            <a:endParaRPr lang="en-US" dirty="0"/>
          </a:p>
        </p:txBody>
      </p:sp>
      <p:sp>
        <p:nvSpPr>
          <p:cNvPr id="4" name="Slide Number Placeholder 3"/>
          <p:cNvSpPr>
            <a:spLocks noGrp="1"/>
          </p:cNvSpPr>
          <p:nvPr>
            <p:ph type="sldNum" sz="quarter" idx="5"/>
          </p:nvPr>
        </p:nvSpPr>
        <p:spPr/>
        <p:txBody>
          <a:bodyPr/>
          <a:lstStyle/>
          <a:p>
            <a:fld id="{B32E8CE8-FD30-4DBE-BB0C-BA761D191882}" type="slidenum">
              <a:rPr lang="en-US" smtClean="0"/>
              <a:t>13</a:t>
            </a:fld>
            <a:endParaRPr lang="en-US"/>
          </a:p>
        </p:txBody>
      </p:sp>
    </p:spTree>
    <p:extLst>
      <p:ext uri="{BB962C8B-B14F-4D97-AF65-F5344CB8AC3E}">
        <p14:creationId xmlns:p14="http://schemas.microsoft.com/office/powerpoint/2010/main" val="137698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model is more complex than the previous model. Instead of separating factors into two distinct groups, this model uses three layers that build on each other to form a complete picture of risk perception.</a:t>
            </a:r>
          </a:p>
          <a:p>
            <a:pPr marL="0" marR="0" lvl="0" indent="0">
              <a:spcBef>
                <a:spcPts val="0"/>
              </a:spcBef>
              <a:spcAft>
                <a:spcPts val="0"/>
              </a:spcAft>
              <a:buFont typeface="Courier New" panose="02070309020205020404" pitchFamily="49"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top layer relates to a person’s cultural background, which refers to any factors that are developed over time. For example, a person’s world views, personal identity, and experiences are all things that someone develops as they grow older and mature. Such factors determine a person’s perspective and opinions on many things, including hazards and risks.</a:t>
            </a:r>
          </a:p>
          <a:p>
            <a:pPr marL="0" marR="0" lvl="0" indent="0">
              <a:spcBef>
                <a:spcPts val="0"/>
              </a:spcBef>
              <a:spcAft>
                <a:spcPts val="0"/>
              </a:spcAft>
              <a:buFont typeface="Courier New" panose="02070309020205020404" pitchFamily="49"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middle layer describes socio-political factors, which refer to factors that relate to and affect a person’s way of life. For example, the governmental policies or social rules that are in place, the values that someone grows up with, and/or a someone’s economic stability can affect the way that a person lives their life.</a:t>
            </a:r>
          </a:p>
          <a:p>
            <a:pPr marL="0" marR="0" lvl="0" indent="0">
              <a:spcBef>
                <a:spcPts val="0"/>
              </a:spcBef>
              <a:spcAft>
                <a:spcPts val="0"/>
              </a:spcAft>
              <a:buFont typeface="Courier New" panose="02070309020205020404" pitchFamily="49" charset="0"/>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lowest layer is associated with cognitive factors, which refer to factors that directly affect a person’s ability to make decisions. For example, a person’s beliefs, evaluation skills, and understanding of the available information can all affect the way that the person makes their decision.</a:t>
            </a:r>
            <a:endParaRPr lang="en-US" dirty="0"/>
          </a:p>
        </p:txBody>
      </p:sp>
      <p:sp>
        <p:nvSpPr>
          <p:cNvPr id="4" name="Slide Number Placeholder 3"/>
          <p:cNvSpPr>
            <a:spLocks noGrp="1"/>
          </p:cNvSpPr>
          <p:nvPr>
            <p:ph type="sldNum" sz="quarter" idx="5"/>
          </p:nvPr>
        </p:nvSpPr>
        <p:spPr/>
        <p:txBody>
          <a:bodyPr/>
          <a:lstStyle/>
          <a:p>
            <a:fld id="{B32E8CE8-FD30-4DBE-BB0C-BA761D191882}" type="slidenum">
              <a:rPr lang="en-US" smtClean="0"/>
              <a:t>14</a:t>
            </a:fld>
            <a:endParaRPr lang="en-US"/>
          </a:p>
        </p:txBody>
      </p:sp>
    </p:spTree>
    <p:extLst>
      <p:ext uri="{BB962C8B-B14F-4D97-AF65-F5344CB8AC3E}">
        <p14:creationId xmlns:p14="http://schemas.microsoft.com/office/powerpoint/2010/main" val="557634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Levee Effect presents an example of how people’s risk perception can change based on their actions, trust, and knowledge.</a:t>
            </a:r>
          </a:p>
          <a:p>
            <a:endParaRPr lang="en-US" dirty="0"/>
          </a:p>
          <a:p>
            <a:r>
              <a:rPr lang="en-US" dirty="0"/>
              <a:t>Some communities may place a physical barrier, such as a wall or levee, to protect from floods. In these communities, it is often widely believed that the risk has been eliminated because the population is no longer vulnerable. This is not true. Yes, risk has been minimized, but it has not gone away completely since people can still be affected. For example, there is a possibility that the barrier will eventually collapse. </a:t>
            </a:r>
          </a:p>
          <a:p>
            <a:endParaRPr lang="en-US" dirty="0"/>
          </a:p>
          <a:p>
            <a:r>
              <a:rPr lang="en-US" dirty="0"/>
              <a:t>As time goes on, more people are likely to learn about the levee and its successes. Nobody believes that the levee may eventually fail because they have never seen that occur yet. As a result, people who have learned about the levee begin to trust the levee and its effectiveness. Such people may also start believing that moving to a levee-protected neighborhood is a good, safe decision that reduces their risk because they are less exposed to a hazard. However, by moving into this area, the overall risk has increased. Now, there are simply a greater number of people that are protected by a levee which may eventually fail. Thus, there is a higher risk involved since a greater number of people are exposed to a potential hazard. </a:t>
            </a:r>
          </a:p>
          <a:p>
            <a:endParaRPr lang="en-US" dirty="0"/>
          </a:p>
          <a:p>
            <a:r>
              <a:rPr lang="en-US" dirty="0"/>
              <a:t>All of this stems from the misconception that a single protective layer like a levee can eliminate risk. The reality is that in almost all situations, risk cannot be eliminated, only reduced.</a:t>
            </a:r>
          </a:p>
        </p:txBody>
      </p:sp>
      <p:sp>
        <p:nvSpPr>
          <p:cNvPr id="4" name="Slide Number Placeholder 3"/>
          <p:cNvSpPr>
            <a:spLocks noGrp="1"/>
          </p:cNvSpPr>
          <p:nvPr>
            <p:ph type="sldNum" sz="quarter" idx="5"/>
          </p:nvPr>
        </p:nvSpPr>
        <p:spPr/>
        <p:txBody>
          <a:bodyPr/>
          <a:lstStyle/>
          <a:p>
            <a:fld id="{B32E8CE8-FD30-4DBE-BB0C-BA761D191882}" type="slidenum">
              <a:rPr lang="en-US" smtClean="0"/>
              <a:t>15</a:t>
            </a:fld>
            <a:endParaRPr lang="en-US"/>
          </a:p>
        </p:txBody>
      </p:sp>
    </p:spTree>
    <p:extLst>
      <p:ext uri="{BB962C8B-B14F-4D97-AF65-F5344CB8AC3E}">
        <p14:creationId xmlns:p14="http://schemas.microsoft.com/office/powerpoint/2010/main" val="1421456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any of this matters? Well, the purpose of understanding risk is to better improve how we manage risk. Managing risk effectively means protecting people from exposure to hazards. </a:t>
            </a:r>
          </a:p>
          <a:p>
            <a:endParaRPr lang="en-US" dirty="0"/>
          </a:p>
          <a:p>
            <a:r>
              <a:rPr lang="en-US" dirty="0"/>
              <a:t>A key component of protecting people is first understanding what people believe and perceive. By gaining this understanding, more effective messages can be crafted that appeal to those particular people in a way that improves their hazard safety. Thus, we can help people become more aware of certain risks, which improves society’s general readiness for a disaster, and in the more general case, this gives us better risk reduction strategies.</a:t>
            </a:r>
          </a:p>
        </p:txBody>
      </p:sp>
      <p:sp>
        <p:nvSpPr>
          <p:cNvPr id="4" name="Slide Number Placeholder 3"/>
          <p:cNvSpPr>
            <a:spLocks noGrp="1"/>
          </p:cNvSpPr>
          <p:nvPr>
            <p:ph type="sldNum" sz="quarter" idx="5"/>
          </p:nvPr>
        </p:nvSpPr>
        <p:spPr/>
        <p:txBody>
          <a:bodyPr/>
          <a:lstStyle/>
          <a:p>
            <a:fld id="{B32E8CE8-FD30-4DBE-BB0C-BA761D191882}" type="slidenum">
              <a:rPr lang="en-US" smtClean="0"/>
              <a:t>16</a:t>
            </a:fld>
            <a:endParaRPr lang="en-US"/>
          </a:p>
        </p:txBody>
      </p:sp>
    </p:spTree>
    <p:extLst>
      <p:ext uri="{BB962C8B-B14F-4D97-AF65-F5344CB8AC3E}">
        <p14:creationId xmlns:p14="http://schemas.microsoft.com/office/powerpoint/2010/main" val="3143990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3A49A1CC-ADDD-4B5F-80CF-355ADB15B3FC}"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31732243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49A1CC-ADDD-4B5F-80CF-355ADB15B3FC}"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1900651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3A49A1CC-ADDD-4B5F-80CF-355ADB15B3FC}"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253083151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3A49A1CC-ADDD-4B5F-80CF-355ADB15B3FC}" type="datetimeFigureOut">
              <a:rPr lang="en-US" smtClean="0"/>
              <a:t>5/22/20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357872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3A49A1CC-ADDD-4B5F-80CF-355ADB15B3FC}"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BF432E-17CA-4FFB-AC9C-E5C4D85C711C}"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894282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49A1CC-ADDD-4B5F-80CF-355ADB15B3FC}"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4151744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49A1CC-ADDD-4B5F-80CF-355ADB15B3FC}" type="datetimeFigureOut">
              <a:rPr lang="en-US" smtClean="0"/>
              <a:t>5/22/20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3587657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3A49A1CC-ADDD-4B5F-80CF-355ADB15B3FC}" type="datetimeFigureOut">
              <a:rPr lang="en-US" smtClean="0"/>
              <a:t>5/22/20</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1873479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A49A1CC-ADDD-4B5F-80CF-355ADB15B3FC}" type="datetimeFigureOut">
              <a:rPr lang="en-US" smtClean="0"/>
              <a:t>5/22/20</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2810251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9A1CC-ADDD-4B5F-80CF-355ADB15B3FC}"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4121233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49A1CC-ADDD-4B5F-80CF-355ADB15B3FC}"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BF432E-17CA-4FFB-AC9C-E5C4D85C711C}" type="slidenum">
              <a:rPr lang="en-US" smtClean="0"/>
              <a:t>‹#›</a:t>
            </a:fld>
            <a:endParaRPr lang="en-US"/>
          </a:p>
        </p:txBody>
      </p:sp>
    </p:spTree>
    <p:extLst>
      <p:ext uri="{BB962C8B-B14F-4D97-AF65-F5344CB8AC3E}">
        <p14:creationId xmlns:p14="http://schemas.microsoft.com/office/powerpoint/2010/main" val="2228865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3A49A1CC-ADDD-4B5F-80CF-355ADB15B3FC}" type="datetimeFigureOut">
              <a:rPr lang="en-US" smtClean="0"/>
              <a:t>5/22/20</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7BF432E-17CA-4FFB-AC9C-E5C4D85C711C}" type="slidenum">
              <a:rPr lang="en-US" smtClean="0"/>
              <a:t>‹#›</a:t>
            </a:fld>
            <a:endParaRPr lang="en-US"/>
          </a:p>
        </p:txBody>
      </p:sp>
    </p:spTree>
    <p:extLst>
      <p:ext uri="{BB962C8B-B14F-4D97-AF65-F5344CB8AC3E}">
        <p14:creationId xmlns:p14="http://schemas.microsoft.com/office/powerpoint/2010/main" val="3992059338"/>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C34BC-4DD8-4FC9-A0CA-3A2B5EF1A336}"/>
              </a:ext>
            </a:extLst>
          </p:cNvPr>
          <p:cNvSpPr>
            <a:spLocks noGrp="1"/>
          </p:cNvSpPr>
          <p:nvPr>
            <p:ph type="ctrTitle"/>
          </p:nvPr>
        </p:nvSpPr>
        <p:spPr/>
        <p:txBody>
          <a:bodyPr/>
          <a:lstStyle/>
          <a:p>
            <a:r>
              <a:rPr lang="en-US" dirty="0"/>
              <a:t>Risk Perception</a:t>
            </a:r>
          </a:p>
        </p:txBody>
      </p:sp>
      <p:sp>
        <p:nvSpPr>
          <p:cNvPr id="3" name="Subtitle 2">
            <a:extLst>
              <a:ext uri="{FF2B5EF4-FFF2-40B4-BE49-F238E27FC236}">
                <a16:creationId xmlns:a16="http://schemas.microsoft.com/office/drawing/2014/main" id="{1A11502F-AF0B-4FB8-AAD5-A76A4CCC9C53}"/>
              </a:ext>
            </a:extLst>
          </p:cNvPr>
          <p:cNvSpPr>
            <a:spLocks noGrp="1"/>
          </p:cNvSpPr>
          <p:nvPr>
            <p:ph type="subTitle" idx="1"/>
          </p:nvPr>
        </p:nvSpPr>
        <p:spPr/>
        <p:txBody>
          <a:bodyPr/>
          <a:lstStyle/>
          <a:p>
            <a:r>
              <a:rPr lang="en-US" dirty="0"/>
              <a:t>How past experiences determine future decisions and actions.</a:t>
            </a:r>
          </a:p>
        </p:txBody>
      </p:sp>
    </p:spTree>
    <p:extLst>
      <p:ext uri="{BB962C8B-B14F-4D97-AF65-F5344CB8AC3E}">
        <p14:creationId xmlns:p14="http://schemas.microsoft.com/office/powerpoint/2010/main" val="3518162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D6DDE-378D-4D38-A59C-406548E21BD8}"/>
              </a:ext>
            </a:extLst>
          </p:cNvPr>
          <p:cNvSpPr>
            <a:spLocks noGrp="1"/>
          </p:cNvSpPr>
          <p:nvPr>
            <p:ph type="title"/>
          </p:nvPr>
        </p:nvSpPr>
        <p:spPr/>
        <p:txBody>
          <a:bodyPr/>
          <a:lstStyle/>
          <a:p>
            <a:r>
              <a:rPr lang="en-US" dirty="0"/>
              <a:t>What is Perception?</a:t>
            </a:r>
          </a:p>
        </p:txBody>
      </p:sp>
      <p:sp>
        <p:nvSpPr>
          <p:cNvPr id="3" name="Content Placeholder 2">
            <a:extLst>
              <a:ext uri="{FF2B5EF4-FFF2-40B4-BE49-F238E27FC236}">
                <a16:creationId xmlns:a16="http://schemas.microsoft.com/office/drawing/2014/main" id="{79EB2D36-ACC9-4D1D-9756-10D1B8DF10D5}"/>
              </a:ext>
            </a:extLst>
          </p:cNvPr>
          <p:cNvSpPr>
            <a:spLocks noGrp="1"/>
          </p:cNvSpPr>
          <p:nvPr>
            <p:ph idx="1"/>
          </p:nvPr>
        </p:nvSpPr>
        <p:spPr/>
        <p:txBody>
          <a:bodyPr>
            <a:normAutofit/>
          </a:bodyPr>
          <a:lstStyle/>
          <a:p>
            <a:pPr marL="0" indent="0">
              <a:buNone/>
            </a:pPr>
            <a:r>
              <a:rPr lang="en-US" sz="2400" dirty="0"/>
              <a:t>Perceive: “to become aware of, know, or identify by means of the senses” (dictionary.com)</a:t>
            </a:r>
          </a:p>
          <a:p>
            <a:pPr marL="0" indent="0">
              <a:buNone/>
            </a:pPr>
            <a:endParaRPr lang="en-US" sz="2400" dirty="0"/>
          </a:p>
          <a:p>
            <a:pPr marL="0" indent="0">
              <a:buNone/>
            </a:pPr>
            <a:r>
              <a:rPr lang="en-US" sz="2400" dirty="0"/>
              <a:t>Perception: “an interpretation or impression; an opinion or belief” (yourdictionary.com)</a:t>
            </a:r>
          </a:p>
        </p:txBody>
      </p:sp>
    </p:spTree>
    <p:extLst>
      <p:ext uri="{BB962C8B-B14F-4D97-AF65-F5344CB8AC3E}">
        <p14:creationId xmlns:p14="http://schemas.microsoft.com/office/powerpoint/2010/main" val="854154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D401-7A0F-4901-8F06-B9CA20704BCE}"/>
              </a:ext>
            </a:extLst>
          </p:cNvPr>
          <p:cNvSpPr>
            <a:spLocks noGrp="1"/>
          </p:cNvSpPr>
          <p:nvPr>
            <p:ph type="title"/>
          </p:nvPr>
        </p:nvSpPr>
        <p:spPr/>
        <p:txBody>
          <a:bodyPr/>
          <a:lstStyle/>
          <a:p>
            <a:r>
              <a:rPr lang="en-US" dirty="0"/>
              <a:t>Examples of Perceiving</a:t>
            </a:r>
          </a:p>
        </p:txBody>
      </p:sp>
      <p:pic>
        <p:nvPicPr>
          <p:cNvPr id="2050" name="Picture 2" descr="Image result for touch something">
            <a:extLst>
              <a:ext uri="{FF2B5EF4-FFF2-40B4-BE49-F238E27FC236}">
                <a16:creationId xmlns:a16="http://schemas.microsoft.com/office/drawing/2014/main" id="{544CED59-02A0-4542-AA2B-26B986DB39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0243" y="2496621"/>
            <a:ext cx="4101785" cy="31019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vision">
            <a:extLst>
              <a:ext uri="{FF2B5EF4-FFF2-40B4-BE49-F238E27FC236}">
                <a16:creationId xmlns:a16="http://schemas.microsoft.com/office/drawing/2014/main" id="{91A7CB7E-EC1B-4A24-8202-9EFCE21B6C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4581" y="2496621"/>
            <a:ext cx="4482353" cy="29975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listening">
            <a:extLst>
              <a:ext uri="{FF2B5EF4-FFF2-40B4-BE49-F238E27FC236}">
                <a16:creationId xmlns:a16="http://schemas.microsoft.com/office/drawing/2014/main" id="{73D75A4B-FF11-4D4E-9281-BF740EB10F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2028" y="3152879"/>
            <a:ext cx="3257524" cy="189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698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E8FF1-FF8D-4F9B-8B58-AEDB86A5A724}"/>
              </a:ext>
            </a:extLst>
          </p:cNvPr>
          <p:cNvSpPr>
            <a:spLocks noGrp="1"/>
          </p:cNvSpPr>
          <p:nvPr>
            <p:ph type="title"/>
          </p:nvPr>
        </p:nvSpPr>
        <p:spPr/>
        <p:txBody>
          <a:bodyPr/>
          <a:lstStyle/>
          <a:p>
            <a:r>
              <a:rPr lang="en-US" dirty="0"/>
              <a:t>Example of Different Perceptions</a:t>
            </a:r>
          </a:p>
        </p:txBody>
      </p:sp>
      <p:pic>
        <p:nvPicPr>
          <p:cNvPr id="1032" name="Picture 8" descr="Image result for optical illusion faces">
            <a:extLst>
              <a:ext uri="{FF2B5EF4-FFF2-40B4-BE49-F238E27FC236}">
                <a16:creationId xmlns:a16="http://schemas.microsoft.com/office/drawing/2014/main" id="{79985E88-CD96-4B52-B4EC-D0DFABCC1CD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460301" y="2589526"/>
            <a:ext cx="3271397" cy="3965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541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7091B-A12B-4549-A9BF-C5A75FE531D3}"/>
              </a:ext>
            </a:extLst>
          </p:cNvPr>
          <p:cNvSpPr>
            <a:spLocks noGrp="1"/>
          </p:cNvSpPr>
          <p:nvPr>
            <p:ph type="title"/>
          </p:nvPr>
        </p:nvSpPr>
        <p:spPr/>
        <p:txBody>
          <a:bodyPr/>
          <a:lstStyle/>
          <a:p>
            <a:r>
              <a:rPr lang="en-US" dirty="0"/>
              <a:t>Defining Risk Perception</a:t>
            </a:r>
          </a:p>
        </p:txBody>
      </p:sp>
      <p:sp>
        <p:nvSpPr>
          <p:cNvPr id="3" name="Content Placeholder 2">
            <a:extLst>
              <a:ext uri="{FF2B5EF4-FFF2-40B4-BE49-F238E27FC236}">
                <a16:creationId xmlns:a16="http://schemas.microsoft.com/office/drawing/2014/main" id="{E80C0149-E1AD-4BD5-B1BD-DCFDFB27DC39}"/>
              </a:ext>
            </a:extLst>
          </p:cNvPr>
          <p:cNvSpPr>
            <a:spLocks noGrp="1"/>
          </p:cNvSpPr>
          <p:nvPr>
            <p:ph idx="1"/>
          </p:nvPr>
        </p:nvSpPr>
        <p:spPr/>
        <p:txBody>
          <a:bodyPr>
            <a:noAutofit/>
          </a:bodyPr>
          <a:lstStyle/>
          <a:p>
            <a:pPr marL="0" indent="0">
              <a:buNone/>
            </a:pPr>
            <a:r>
              <a:rPr lang="en-US" sz="2400" dirty="0"/>
              <a:t>“Risk perception is a judgment of the adverse consequences of a particular hazard and can be made by an individual, a group of people, or society”</a:t>
            </a:r>
          </a:p>
          <a:p>
            <a:pPr marL="0" indent="0">
              <a:buNone/>
            </a:pPr>
            <a:r>
              <a:rPr lang="en-US" sz="2400" dirty="0"/>
              <a:t>(</a:t>
            </a:r>
            <a:r>
              <a:rPr lang="en-US" sz="2400" dirty="0" err="1"/>
              <a:t>Janmaimool</a:t>
            </a:r>
            <a:r>
              <a:rPr lang="en-US" sz="2400" dirty="0"/>
              <a:t> and Watanabe, 2014)</a:t>
            </a:r>
          </a:p>
        </p:txBody>
      </p:sp>
    </p:spTree>
    <p:extLst>
      <p:ext uri="{BB962C8B-B14F-4D97-AF65-F5344CB8AC3E}">
        <p14:creationId xmlns:p14="http://schemas.microsoft.com/office/powerpoint/2010/main" val="2545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01D86-DC12-4A53-9A96-0AB9554CE201}"/>
              </a:ext>
            </a:extLst>
          </p:cNvPr>
          <p:cNvSpPr>
            <a:spLocks noGrp="1"/>
          </p:cNvSpPr>
          <p:nvPr>
            <p:ph type="title"/>
          </p:nvPr>
        </p:nvSpPr>
        <p:spPr/>
        <p:txBody>
          <a:bodyPr/>
          <a:lstStyle/>
          <a:p>
            <a:r>
              <a:rPr lang="en-US" dirty="0"/>
              <a:t>Importance of Risk Perception</a:t>
            </a:r>
          </a:p>
        </p:txBody>
      </p:sp>
      <p:sp>
        <p:nvSpPr>
          <p:cNvPr id="3" name="Content Placeholder 2">
            <a:extLst>
              <a:ext uri="{FF2B5EF4-FFF2-40B4-BE49-F238E27FC236}">
                <a16:creationId xmlns:a16="http://schemas.microsoft.com/office/drawing/2014/main" id="{128A40B8-7F02-4E50-93E1-A449AA4FAB07}"/>
              </a:ext>
            </a:extLst>
          </p:cNvPr>
          <p:cNvSpPr>
            <a:spLocks noGrp="1"/>
          </p:cNvSpPr>
          <p:nvPr>
            <p:ph idx="1"/>
          </p:nvPr>
        </p:nvSpPr>
        <p:spPr>
          <a:xfrm>
            <a:off x="2231135" y="2638044"/>
            <a:ext cx="5538819" cy="3101983"/>
          </a:xfrm>
        </p:spPr>
        <p:txBody>
          <a:bodyPr>
            <a:noAutofit/>
          </a:bodyPr>
          <a:lstStyle/>
          <a:p>
            <a:pPr marL="0" indent="0">
              <a:buNone/>
            </a:pPr>
            <a:r>
              <a:rPr lang="en-US" sz="2400" dirty="0"/>
              <a:t>“Some find certain events or situations unacceptably risky and will do their utmost to avoid being involved, while to others the same events may offer exhilaration and thrills that stimulate their whole purpose in living.  There may even be others to whom the particular event is a non-issue, something to be totally ignored.” </a:t>
            </a:r>
          </a:p>
          <a:p>
            <a:pPr marL="0" indent="0">
              <a:buNone/>
            </a:pPr>
            <a:r>
              <a:rPr lang="en-US" sz="2400" dirty="0"/>
              <a:t>(Young, 1998)</a:t>
            </a:r>
          </a:p>
        </p:txBody>
      </p:sp>
      <p:pic>
        <p:nvPicPr>
          <p:cNvPr id="3074" name="Picture 2" descr="Image result for sky diving">
            <a:extLst>
              <a:ext uri="{FF2B5EF4-FFF2-40B4-BE49-F238E27FC236}">
                <a16:creationId xmlns:a16="http://schemas.microsoft.com/office/drawing/2014/main" id="{E51DBDA6-87C9-4B58-BC02-F3CF560CE6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3910" y="2870355"/>
            <a:ext cx="3957873" cy="2637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951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A451-08AB-4058-8322-8A6C733C64F6}"/>
              </a:ext>
            </a:extLst>
          </p:cNvPr>
          <p:cNvSpPr>
            <a:spLocks noGrp="1"/>
          </p:cNvSpPr>
          <p:nvPr>
            <p:ph type="title"/>
          </p:nvPr>
        </p:nvSpPr>
        <p:spPr/>
        <p:txBody>
          <a:bodyPr/>
          <a:lstStyle/>
          <a:p>
            <a:r>
              <a:rPr lang="en-US" dirty="0"/>
              <a:t>Key Factors in Risk Perception</a:t>
            </a:r>
          </a:p>
        </p:txBody>
      </p:sp>
      <p:sp>
        <p:nvSpPr>
          <p:cNvPr id="3" name="Content Placeholder 2">
            <a:extLst>
              <a:ext uri="{FF2B5EF4-FFF2-40B4-BE49-F238E27FC236}">
                <a16:creationId xmlns:a16="http://schemas.microsoft.com/office/drawing/2014/main" id="{590D4D96-2812-45ED-B620-1B64984491E4}"/>
              </a:ext>
            </a:extLst>
          </p:cNvPr>
          <p:cNvSpPr>
            <a:spLocks noGrp="1"/>
          </p:cNvSpPr>
          <p:nvPr>
            <p:ph idx="1"/>
          </p:nvPr>
        </p:nvSpPr>
        <p:spPr/>
        <p:txBody>
          <a:bodyPr>
            <a:noAutofit/>
          </a:bodyPr>
          <a:lstStyle/>
          <a:p>
            <a:pPr marL="0" indent="0">
              <a:buNone/>
            </a:pPr>
            <a:r>
              <a:rPr lang="en-US" sz="2400" dirty="0"/>
              <a:t>Perceived control.</a:t>
            </a:r>
          </a:p>
          <a:p>
            <a:pPr lvl="1">
              <a:buFont typeface="Wingdings" panose="05000000000000000000" pitchFamily="2" charset="2"/>
              <a:buChar char="Ø"/>
            </a:pPr>
            <a:r>
              <a:rPr lang="en-US" sz="2400" dirty="0"/>
              <a:t>Do people believe that they can control the situation?</a:t>
            </a:r>
          </a:p>
          <a:p>
            <a:pPr marL="0" indent="0">
              <a:buNone/>
            </a:pPr>
            <a:r>
              <a:rPr lang="en-US" sz="2400" dirty="0"/>
              <a:t>(</a:t>
            </a:r>
            <a:r>
              <a:rPr lang="en-US" sz="2400" dirty="0" err="1"/>
              <a:t>Janmaimool</a:t>
            </a:r>
            <a:r>
              <a:rPr lang="en-US" sz="2400" dirty="0"/>
              <a:t> and Watanabe, 2014)</a:t>
            </a:r>
            <a:endParaRPr lang="en-US" sz="2800" dirty="0"/>
          </a:p>
        </p:txBody>
      </p:sp>
      <p:pic>
        <p:nvPicPr>
          <p:cNvPr id="4102" name="Picture 6" descr="Image result for driving">
            <a:extLst>
              <a:ext uri="{FF2B5EF4-FFF2-40B4-BE49-F238E27FC236}">
                <a16:creationId xmlns:a16="http://schemas.microsoft.com/office/drawing/2014/main" id="{F4BDB77A-35DB-47C5-B527-36308D153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072270"/>
            <a:ext cx="4016188" cy="258603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irplane">
            <a:extLst>
              <a:ext uri="{FF2B5EF4-FFF2-40B4-BE49-F238E27FC236}">
                <a16:creationId xmlns:a16="http://schemas.microsoft.com/office/drawing/2014/main" id="{0D983ABE-10D1-4128-8CF9-6E74B54184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548" y="4075777"/>
            <a:ext cx="3445706" cy="2584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29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A451-08AB-4058-8322-8A6C733C64F6}"/>
              </a:ext>
            </a:extLst>
          </p:cNvPr>
          <p:cNvSpPr>
            <a:spLocks noGrp="1"/>
          </p:cNvSpPr>
          <p:nvPr>
            <p:ph type="title"/>
          </p:nvPr>
        </p:nvSpPr>
        <p:spPr/>
        <p:txBody>
          <a:bodyPr/>
          <a:lstStyle/>
          <a:p>
            <a:r>
              <a:rPr lang="en-US" dirty="0"/>
              <a:t>Key Factors in Risk Perception</a:t>
            </a:r>
          </a:p>
        </p:txBody>
      </p:sp>
      <p:sp>
        <p:nvSpPr>
          <p:cNvPr id="3" name="Content Placeholder 2">
            <a:extLst>
              <a:ext uri="{FF2B5EF4-FFF2-40B4-BE49-F238E27FC236}">
                <a16:creationId xmlns:a16="http://schemas.microsoft.com/office/drawing/2014/main" id="{590D4D96-2812-45ED-B620-1B64984491E4}"/>
              </a:ext>
            </a:extLst>
          </p:cNvPr>
          <p:cNvSpPr>
            <a:spLocks noGrp="1"/>
          </p:cNvSpPr>
          <p:nvPr>
            <p:ph idx="1"/>
          </p:nvPr>
        </p:nvSpPr>
        <p:spPr>
          <a:xfrm>
            <a:off x="2231136" y="2638044"/>
            <a:ext cx="4976488" cy="3101983"/>
          </a:xfrm>
        </p:spPr>
        <p:txBody>
          <a:bodyPr>
            <a:noAutofit/>
          </a:bodyPr>
          <a:lstStyle/>
          <a:p>
            <a:pPr marL="0" indent="0">
              <a:buNone/>
            </a:pPr>
            <a:r>
              <a:rPr lang="en-US" sz="2400" dirty="0"/>
              <a:t>Previous experiences.</a:t>
            </a:r>
          </a:p>
          <a:p>
            <a:pPr lvl="1">
              <a:buFont typeface="Wingdings" panose="05000000000000000000" pitchFamily="2" charset="2"/>
              <a:buChar char="Ø"/>
            </a:pPr>
            <a:r>
              <a:rPr lang="en-US" sz="2400" dirty="0"/>
              <a:t>Have people handled similar risks in the past?</a:t>
            </a:r>
          </a:p>
          <a:p>
            <a:pPr marL="0" lvl="0" indent="0">
              <a:buClr>
                <a:srgbClr val="9BAFB5"/>
              </a:buClr>
              <a:buNone/>
            </a:pPr>
            <a:r>
              <a:rPr lang="en-US" sz="2400" dirty="0">
                <a:solidFill>
                  <a:srgbClr val="000000">
                    <a:lumMod val="85000"/>
                    <a:lumOff val="15000"/>
                  </a:srgbClr>
                </a:solidFill>
              </a:rPr>
              <a:t>(</a:t>
            </a:r>
            <a:r>
              <a:rPr lang="en-US" sz="2400" dirty="0" err="1">
                <a:solidFill>
                  <a:srgbClr val="000000">
                    <a:lumMod val="85000"/>
                    <a:lumOff val="15000"/>
                  </a:srgbClr>
                </a:solidFill>
              </a:rPr>
              <a:t>Janmaimool</a:t>
            </a:r>
            <a:r>
              <a:rPr lang="en-US" sz="2400" dirty="0">
                <a:solidFill>
                  <a:srgbClr val="000000">
                    <a:lumMod val="85000"/>
                    <a:lumOff val="15000"/>
                  </a:srgbClr>
                </a:solidFill>
              </a:rPr>
              <a:t> and Watanabe, 2014)</a:t>
            </a:r>
            <a:endParaRPr lang="en-US" sz="2800" dirty="0">
              <a:solidFill>
                <a:srgbClr val="000000">
                  <a:lumMod val="85000"/>
                  <a:lumOff val="15000"/>
                </a:srgbClr>
              </a:solidFill>
            </a:endParaRPr>
          </a:p>
        </p:txBody>
      </p:sp>
      <p:pic>
        <p:nvPicPr>
          <p:cNvPr id="6146" name="Picture 2" descr="Image result for thought bubble">
            <a:extLst>
              <a:ext uri="{FF2B5EF4-FFF2-40B4-BE49-F238E27FC236}">
                <a16:creationId xmlns:a16="http://schemas.microsoft.com/office/drawing/2014/main" id="{BE82FDE8-545C-4609-BD4A-760867E15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9505" y="2483632"/>
            <a:ext cx="3810738" cy="3810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057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A451-08AB-4058-8322-8A6C733C64F6}"/>
              </a:ext>
            </a:extLst>
          </p:cNvPr>
          <p:cNvSpPr>
            <a:spLocks noGrp="1"/>
          </p:cNvSpPr>
          <p:nvPr>
            <p:ph type="title"/>
          </p:nvPr>
        </p:nvSpPr>
        <p:spPr/>
        <p:txBody>
          <a:bodyPr/>
          <a:lstStyle/>
          <a:p>
            <a:r>
              <a:rPr lang="en-US" dirty="0"/>
              <a:t>Key Factors in Risk Perception</a:t>
            </a:r>
          </a:p>
        </p:txBody>
      </p:sp>
      <p:sp>
        <p:nvSpPr>
          <p:cNvPr id="3" name="Content Placeholder 2">
            <a:extLst>
              <a:ext uri="{FF2B5EF4-FFF2-40B4-BE49-F238E27FC236}">
                <a16:creationId xmlns:a16="http://schemas.microsoft.com/office/drawing/2014/main" id="{590D4D96-2812-45ED-B620-1B64984491E4}"/>
              </a:ext>
            </a:extLst>
          </p:cNvPr>
          <p:cNvSpPr>
            <a:spLocks noGrp="1"/>
          </p:cNvSpPr>
          <p:nvPr>
            <p:ph idx="1"/>
          </p:nvPr>
        </p:nvSpPr>
        <p:spPr>
          <a:xfrm>
            <a:off x="2231136" y="2638044"/>
            <a:ext cx="7729728" cy="3101983"/>
          </a:xfrm>
        </p:spPr>
        <p:txBody>
          <a:bodyPr>
            <a:noAutofit/>
          </a:bodyPr>
          <a:lstStyle/>
          <a:p>
            <a:pPr marL="0" indent="0">
              <a:buNone/>
            </a:pPr>
            <a:r>
              <a:rPr lang="en-US" sz="2400" dirty="0"/>
              <a:t>Family concerns.</a:t>
            </a:r>
          </a:p>
          <a:p>
            <a:pPr lvl="1">
              <a:buFont typeface="Wingdings" panose="05000000000000000000" pitchFamily="2" charset="2"/>
              <a:buChar char="Ø"/>
            </a:pPr>
            <a:r>
              <a:rPr lang="en-US" sz="2400" dirty="0"/>
              <a:t>People in larger families usually consider the risk of harmful impacts to be higher due to their concern for familial safety</a:t>
            </a:r>
          </a:p>
          <a:p>
            <a:pPr marL="0" lvl="0" indent="0">
              <a:buClr>
                <a:srgbClr val="9BAFB5"/>
              </a:buClr>
              <a:buNone/>
            </a:pPr>
            <a:r>
              <a:rPr lang="en-US" sz="2400" dirty="0">
                <a:solidFill>
                  <a:srgbClr val="000000">
                    <a:lumMod val="85000"/>
                    <a:lumOff val="15000"/>
                  </a:srgbClr>
                </a:solidFill>
              </a:rPr>
              <a:t>(</a:t>
            </a:r>
            <a:r>
              <a:rPr lang="en-US" sz="2400" dirty="0" err="1">
                <a:solidFill>
                  <a:srgbClr val="000000">
                    <a:lumMod val="85000"/>
                    <a:lumOff val="15000"/>
                  </a:srgbClr>
                </a:solidFill>
              </a:rPr>
              <a:t>Janmaimool</a:t>
            </a:r>
            <a:r>
              <a:rPr lang="en-US" sz="2400" dirty="0">
                <a:solidFill>
                  <a:srgbClr val="000000">
                    <a:lumMod val="85000"/>
                    <a:lumOff val="15000"/>
                  </a:srgbClr>
                </a:solidFill>
              </a:rPr>
              <a:t> and Watanabe, 2014)</a:t>
            </a:r>
            <a:endParaRPr lang="en-US" sz="2800" dirty="0">
              <a:solidFill>
                <a:srgbClr val="000000">
                  <a:lumMod val="85000"/>
                  <a:lumOff val="15000"/>
                </a:srgbClr>
              </a:solidFill>
            </a:endParaRPr>
          </a:p>
          <a:p>
            <a:pPr marL="0" indent="0">
              <a:buNone/>
            </a:pPr>
            <a:endParaRPr lang="en-US" sz="2200" dirty="0"/>
          </a:p>
        </p:txBody>
      </p:sp>
      <p:pic>
        <p:nvPicPr>
          <p:cNvPr id="7170" name="Picture 2" descr="Image result for family">
            <a:extLst>
              <a:ext uri="{FF2B5EF4-FFF2-40B4-BE49-F238E27FC236}">
                <a16:creationId xmlns:a16="http://schemas.microsoft.com/office/drawing/2014/main" id="{596B449B-10F9-44D2-BE85-2B365F7752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209" y="4052720"/>
            <a:ext cx="3963215" cy="263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709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737EE-C313-4E47-ACE6-CB99856AD08E}"/>
              </a:ext>
            </a:extLst>
          </p:cNvPr>
          <p:cNvSpPr>
            <a:spLocks noGrp="1"/>
          </p:cNvSpPr>
          <p:nvPr>
            <p:ph type="title"/>
          </p:nvPr>
        </p:nvSpPr>
        <p:spPr/>
        <p:txBody>
          <a:bodyPr/>
          <a:lstStyle/>
          <a:p>
            <a:r>
              <a:rPr lang="en-US" dirty="0"/>
              <a:t>Key Factors in Risk Perception</a:t>
            </a:r>
          </a:p>
        </p:txBody>
      </p:sp>
      <p:sp>
        <p:nvSpPr>
          <p:cNvPr id="3" name="Content Placeholder 2">
            <a:extLst>
              <a:ext uri="{FF2B5EF4-FFF2-40B4-BE49-F238E27FC236}">
                <a16:creationId xmlns:a16="http://schemas.microsoft.com/office/drawing/2014/main" id="{27B890BB-3236-4413-876F-B65E24902F27}"/>
              </a:ext>
            </a:extLst>
          </p:cNvPr>
          <p:cNvSpPr>
            <a:spLocks noGrp="1"/>
          </p:cNvSpPr>
          <p:nvPr>
            <p:ph idx="1"/>
          </p:nvPr>
        </p:nvSpPr>
        <p:spPr/>
        <p:txBody>
          <a:bodyPr>
            <a:normAutofit/>
          </a:bodyPr>
          <a:lstStyle/>
          <a:p>
            <a:pPr marL="0" indent="0">
              <a:buNone/>
            </a:pPr>
            <a:r>
              <a:rPr lang="en-US" sz="2400" dirty="0"/>
              <a:t>Analytical way of thinking.</a:t>
            </a:r>
          </a:p>
          <a:p>
            <a:pPr lvl="1">
              <a:buFont typeface="Wingdings" panose="05000000000000000000" pitchFamily="2" charset="2"/>
              <a:buChar char="Ø"/>
            </a:pPr>
            <a:r>
              <a:rPr lang="en-US" sz="2400" dirty="0"/>
              <a:t>As individuals or as a group, people will have their own judgements of the probability of a hazard occurring, probability of negative impacts, severity of the impacts.</a:t>
            </a:r>
          </a:p>
          <a:p>
            <a:pPr marL="0" indent="0">
              <a:buNone/>
            </a:pPr>
            <a:r>
              <a:rPr lang="en-US" sz="2400" dirty="0">
                <a:solidFill>
                  <a:srgbClr val="000000">
                    <a:lumMod val="85000"/>
                    <a:lumOff val="15000"/>
                  </a:srgbClr>
                </a:solidFill>
              </a:rPr>
              <a:t>(</a:t>
            </a:r>
            <a:r>
              <a:rPr lang="en-US" sz="2400" dirty="0" err="1">
                <a:solidFill>
                  <a:srgbClr val="000000">
                    <a:lumMod val="85000"/>
                    <a:lumOff val="15000"/>
                  </a:srgbClr>
                </a:solidFill>
              </a:rPr>
              <a:t>Janmaimool</a:t>
            </a:r>
            <a:r>
              <a:rPr lang="en-US" sz="2400" dirty="0">
                <a:solidFill>
                  <a:srgbClr val="000000">
                    <a:lumMod val="85000"/>
                    <a:lumOff val="15000"/>
                  </a:srgbClr>
                </a:solidFill>
              </a:rPr>
              <a:t> and Watanabe, 2014)</a:t>
            </a:r>
            <a:endParaRPr lang="en-US" sz="2800" dirty="0">
              <a:solidFill>
                <a:srgbClr val="000000">
                  <a:lumMod val="85000"/>
                  <a:lumOff val="15000"/>
                </a:srgbClr>
              </a:solidFill>
            </a:endParaRPr>
          </a:p>
        </p:txBody>
      </p:sp>
      <p:pic>
        <p:nvPicPr>
          <p:cNvPr id="2050" name="Picture 2" descr="Image result for thinking">
            <a:extLst>
              <a:ext uri="{FF2B5EF4-FFF2-40B4-BE49-F238E27FC236}">
                <a16:creationId xmlns:a16="http://schemas.microsoft.com/office/drawing/2014/main" id="{9906FF13-AF47-4471-ACA5-AC744DBC8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2400" y="4395965"/>
            <a:ext cx="2268886" cy="2268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289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737EE-C313-4E47-ACE6-CB99856AD08E}"/>
              </a:ext>
            </a:extLst>
          </p:cNvPr>
          <p:cNvSpPr>
            <a:spLocks noGrp="1"/>
          </p:cNvSpPr>
          <p:nvPr>
            <p:ph type="title"/>
          </p:nvPr>
        </p:nvSpPr>
        <p:spPr/>
        <p:txBody>
          <a:bodyPr/>
          <a:lstStyle/>
          <a:p>
            <a:r>
              <a:rPr lang="en-US" dirty="0"/>
              <a:t>Key Factors in Risk Perception</a:t>
            </a:r>
          </a:p>
        </p:txBody>
      </p:sp>
      <p:sp>
        <p:nvSpPr>
          <p:cNvPr id="3" name="Content Placeholder 2">
            <a:extLst>
              <a:ext uri="{FF2B5EF4-FFF2-40B4-BE49-F238E27FC236}">
                <a16:creationId xmlns:a16="http://schemas.microsoft.com/office/drawing/2014/main" id="{27B890BB-3236-4413-876F-B65E24902F27}"/>
              </a:ext>
            </a:extLst>
          </p:cNvPr>
          <p:cNvSpPr>
            <a:spLocks noGrp="1"/>
          </p:cNvSpPr>
          <p:nvPr>
            <p:ph idx="1"/>
          </p:nvPr>
        </p:nvSpPr>
        <p:spPr>
          <a:xfrm>
            <a:off x="2231135" y="2638044"/>
            <a:ext cx="5377455" cy="3101983"/>
          </a:xfrm>
        </p:spPr>
        <p:txBody>
          <a:bodyPr>
            <a:normAutofit/>
          </a:bodyPr>
          <a:lstStyle/>
          <a:p>
            <a:pPr marL="0" indent="0">
              <a:buNone/>
            </a:pPr>
            <a:r>
              <a:rPr lang="en-US" sz="2400" dirty="0"/>
              <a:t>Trust.</a:t>
            </a:r>
          </a:p>
          <a:p>
            <a:pPr lvl="1">
              <a:buFont typeface="Wingdings" panose="05000000000000000000" pitchFamily="2" charset="2"/>
              <a:buChar char="Ø"/>
            </a:pPr>
            <a:r>
              <a:rPr lang="en-US" sz="2400" dirty="0">
                <a:solidFill>
                  <a:srgbClr val="000000">
                    <a:lumMod val="85000"/>
                    <a:lumOff val="15000"/>
                  </a:srgbClr>
                </a:solidFill>
              </a:rPr>
              <a:t>People’s sense of trust in their government, hazard experts, and family affects the way they receive risk messages and the decisions made. </a:t>
            </a:r>
          </a:p>
          <a:p>
            <a:pPr marL="228600" lvl="1" indent="0">
              <a:buNone/>
            </a:pPr>
            <a:r>
              <a:rPr lang="en-US" sz="2400" dirty="0">
                <a:solidFill>
                  <a:srgbClr val="000000">
                    <a:lumMod val="85000"/>
                    <a:lumOff val="15000"/>
                  </a:srgbClr>
                </a:solidFill>
              </a:rPr>
              <a:t>(Bronfman et al., 2015)</a:t>
            </a:r>
          </a:p>
        </p:txBody>
      </p:sp>
      <p:pic>
        <p:nvPicPr>
          <p:cNvPr id="5122" name="Picture 2" descr="Teamwork Illustration">
            <a:extLst>
              <a:ext uri="{FF2B5EF4-FFF2-40B4-BE49-F238E27FC236}">
                <a16:creationId xmlns:a16="http://schemas.microsoft.com/office/drawing/2014/main" id="{E27DD59B-95EB-430D-B1E6-9CC4332F8A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8590" y="2828352"/>
            <a:ext cx="3853193" cy="2484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458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737EE-C313-4E47-ACE6-CB99856AD08E}"/>
              </a:ext>
            </a:extLst>
          </p:cNvPr>
          <p:cNvSpPr>
            <a:spLocks noGrp="1"/>
          </p:cNvSpPr>
          <p:nvPr>
            <p:ph type="title"/>
          </p:nvPr>
        </p:nvSpPr>
        <p:spPr/>
        <p:txBody>
          <a:bodyPr/>
          <a:lstStyle/>
          <a:p>
            <a:r>
              <a:rPr lang="en-US" dirty="0"/>
              <a:t>Key Factors in Risk Perception</a:t>
            </a:r>
          </a:p>
        </p:txBody>
      </p:sp>
      <p:sp>
        <p:nvSpPr>
          <p:cNvPr id="3" name="Content Placeholder 2">
            <a:extLst>
              <a:ext uri="{FF2B5EF4-FFF2-40B4-BE49-F238E27FC236}">
                <a16:creationId xmlns:a16="http://schemas.microsoft.com/office/drawing/2014/main" id="{27B890BB-3236-4413-876F-B65E24902F27}"/>
              </a:ext>
            </a:extLst>
          </p:cNvPr>
          <p:cNvSpPr>
            <a:spLocks noGrp="1"/>
          </p:cNvSpPr>
          <p:nvPr>
            <p:ph idx="1"/>
          </p:nvPr>
        </p:nvSpPr>
        <p:spPr>
          <a:xfrm>
            <a:off x="2231136" y="2638044"/>
            <a:ext cx="7729728" cy="3949368"/>
          </a:xfrm>
        </p:spPr>
        <p:txBody>
          <a:bodyPr>
            <a:normAutofit/>
          </a:bodyPr>
          <a:lstStyle/>
          <a:p>
            <a:pPr marL="0" indent="0">
              <a:buNone/>
            </a:pPr>
            <a:r>
              <a:rPr lang="en-US" sz="2400" dirty="0"/>
              <a:t>The type of hazard</a:t>
            </a:r>
          </a:p>
          <a:p>
            <a:pPr lvl="1">
              <a:buFont typeface="Wingdings" panose="05000000000000000000" pitchFamily="2" charset="2"/>
              <a:buChar char="Ø"/>
            </a:pPr>
            <a:r>
              <a:rPr lang="en-US" sz="2400" dirty="0"/>
              <a:t>Some populations expect certain hazards to occur, thus making it predictable. Unforeseen hazards are more difficult for that population to adjust to. </a:t>
            </a:r>
          </a:p>
          <a:p>
            <a:pPr marL="228600" lvl="1" indent="0">
              <a:buNone/>
            </a:pPr>
            <a:r>
              <a:rPr lang="en-US" sz="2400" dirty="0">
                <a:solidFill>
                  <a:srgbClr val="000000">
                    <a:lumMod val="85000"/>
                    <a:lumOff val="15000"/>
                  </a:srgbClr>
                </a:solidFill>
              </a:rPr>
              <a:t>(Ho et al., 2008)</a:t>
            </a:r>
          </a:p>
          <a:p>
            <a:pPr lvl="1">
              <a:buFont typeface="Wingdings" panose="05000000000000000000" pitchFamily="2" charset="2"/>
              <a:buChar char="Ø"/>
            </a:pPr>
            <a:r>
              <a:rPr lang="en-US" sz="2400" dirty="0">
                <a:solidFill>
                  <a:srgbClr val="000000">
                    <a:lumMod val="85000"/>
                    <a:lumOff val="15000"/>
                  </a:srgbClr>
                </a:solidFill>
              </a:rPr>
              <a:t>People are more concerned about the severity of negative impacts, not how likely the impacts are to occur. </a:t>
            </a:r>
          </a:p>
          <a:p>
            <a:pPr marL="228600" lvl="1" indent="0">
              <a:buNone/>
            </a:pPr>
            <a:r>
              <a:rPr lang="en-US" sz="2400" dirty="0">
                <a:solidFill>
                  <a:srgbClr val="000000">
                    <a:lumMod val="85000"/>
                    <a:lumOff val="15000"/>
                  </a:srgbClr>
                </a:solidFill>
              </a:rPr>
              <a:t>(</a:t>
            </a:r>
            <a:r>
              <a:rPr lang="en-US" sz="2400" dirty="0" err="1">
                <a:solidFill>
                  <a:srgbClr val="000000">
                    <a:lumMod val="85000"/>
                    <a:lumOff val="15000"/>
                  </a:srgbClr>
                </a:solidFill>
              </a:rPr>
              <a:t>Janmaimool</a:t>
            </a:r>
            <a:r>
              <a:rPr lang="en-US" sz="2400" dirty="0">
                <a:solidFill>
                  <a:srgbClr val="000000">
                    <a:lumMod val="85000"/>
                    <a:lumOff val="15000"/>
                  </a:srgbClr>
                </a:solidFill>
              </a:rPr>
              <a:t> and Watanabe, 2014)</a:t>
            </a:r>
          </a:p>
          <a:p>
            <a:pPr lvl="1">
              <a:buFont typeface="Wingdings" panose="05000000000000000000" pitchFamily="2" charset="2"/>
              <a:buChar char="Ø"/>
            </a:pPr>
            <a:endParaRPr lang="en-US" sz="2800" dirty="0">
              <a:solidFill>
                <a:srgbClr val="000000">
                  <a:lumMod val="85000"/>
                  <a:lumOff val="15000"/>
                </a:srgbClr>
              </a:solidFill>
            </a:endParaRPr>
          </a:p>
        </p:txBody>
      </p:sp>
    </p:spTree>
    <p:extLst>
      <p:ext uri="{BB962C8B-B14F-4D97-AF65-F5344CB8AC3E}">
        <p14:creationId xmlns:p14="http://schemas.microsoft.com/office/powerpoint/2010/main" val="547348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chine generated alternative text:&#10;Figure 1. Conceptual model of risk perception. &#10;Factors related to the &#10;nature of &#10;environmental risks &#10;Psychological and &#10;cognitive factors &#10;Perceived probability of &#10;environmental contamination &#10;Perceived probability of &#10;receiving impacts &#10;Perceived severity of &#10;catastrophic consequences &#10;Perceived ability to control the &#10;risk &#10;Concerns about family &#10;members &#10;Pervious experiences in facing &#10;pullulated air &#10;Perceived benefits from &#10;industrial development &#10;Risk &#10;Perception ">
            <a:extLst>
              <a:ext uri="{FF2B5EF4-FFF2-40B4-BE49-F238E27FC236}">
                <a16:creationId xmlns:a16="http://schemas.microsoft.com/office/drawing/2014/main" id="{177F1DDA-834E-4A84-8216-24EFE351DC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267"/>
          <a:stretch/>
        </p:blipFill>
        <p:spPr bwMode="auto">
          <a:xfrm>
            <a:off x="1430798" y="0"/>
            <a:ext cx="9577922" cy="68543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6642D-3802-4DCC-A032-BFDB5AFA51C5}"/>
              </a:ext>
            </a:extLst>
          </p:cNvPr>
          <p:cNvSpPr>
            <a:spLocks noGrp="1"/>
          </p:cNvSpPr>
          <p:nvPr>
            <p:ph type="title"/>
          </p:nvPr>
        </p:nvSpPr>
        <p:spPr>
          <a:xfrm>
            <a:off x="84168" y="2863368"/>
            <a:ext cx="2693260" cy="1131264"/>
          </a:xfrm>
        </p:spPr>
        <p:txBody>
          <a:bodyPr>
            <a:normAutofit fontScale="90000"/>
          </a:bodyPr>
          <a:lstStyle/>
          <a:p>
            <a:r>
              <a:rPr lang="en-US" dirty="0"/>
              <a:t>Basic Conceptual Model</a:t>
            </a:r>
          </a:p>
        </p:txBody>
      </p:sp>
      <p:sp>
        <p:nvSpPr>
          <p:cNvPr id="3" name="Rectangle 2">
            <a:extLst>
              <a:ext uri="{FF2B5EF4-FFF2-40B4-BE49-F238E27FC236}">
                <a16:creationId xmlns:a16="http://schemas.microsoft.com/office/drawing/2014/main" id="{CA88363A-7EC0-4B2E-AE38-EDE7A7955F8A}"/>
              </a:ext>
            </a:extLst>
          </p:cNvPr>
          <p:cNvSpPr/>
          <p:nvPr/>
        </p:nvSpPr>
        <p:spPr>
          <a:xfrm>
            <a:off x="7802880" y="6296746"/>
            <a:ext cx="4516783" cy="461665"/>
          </a:xfrm>
          <a:prstGeom prst="rect">
            <a:avLst/>
          </a:prstGeom>
        </p:spPr>
        <p:txBody>
          <a:bodyPr wrap="square">
            <a:spAutoFit/>
          </a:bodyPr>
          <a:lstStyle/>
          <a:p>
            <a:pPr lvl="0">
              <a:buClr>
                <a:srgbClr val="9BAFB5"/>
              </a:buClr>
            </a:pPr>
            <a:r>
              <a:rPr lang="en-US" sz="2400" dirty="0">
                <a:solidFill>
                  <a:srgbClr val="000000">
                    <a:lumMod val="85000"/>
                    <a:lumOff val="15000"/>
                  </a:srgbClr>
                </a:solidFill>
              </a:rPr>
              <a:t>(</a:t>
            </a:r>
            <a:r>
              <a:rPr lang="en-US" sz="2400" dirty="0" err="1">
                <a:solidFill>
                  <a:srgbClr val="000000">
                    <a:lumMod val="85000"/>
                    <a:lumOff val="15000"/>
                  </a:srgbClr>
                </a:solidFill>
              </a:rPr>
              <a:t>Janmaimool</a:t>
            </a:r>
            <a:r>
              <a:rPr lang="en-US" sz="2400" dirty="0">
                <a:solidFill>
                  <a:srgbClr val="000000">
                    <a:lumMod val="85000"/>
                    <a:lumOff val="15000"/>
                  </a:srgbClr>
                </a:solidFill>
              </a:rPr>
              <a:t> and Watanabe, 2014)</a:t>
            </a:r>
            <a:endParaRPr lang="en-US" sz="2800" dirty="0">
              <a:solidFill>
                <a:srgbClr val="000000">
                  <a:lumMod val="85000"/>
                  <a:lumOff val="15000"/>
                </a:srgbClr>
              </a:solidFill>
            </a:endParaRPr>
          </a:p>
        </p:txBody>
      </p:sp>
      <p:sp>
        <p:nvSpPr>
          <p:cNvPr id="4" name="Rectangle 3">
            <a:extLst>
              <a:ext uri="{FF2B5EF4-FFF2-40B4-BE49-F238E27FC236}">
                <a16:creationId xmlns:a16="http://schemas.microsoft.com/office/drawing/2014/main" id="{1F5A96D3-9949-415A-9B46-D097DAEB7A6E}"/>
              </a:ext>
            </a:extLst>
          </p:cNvPr>
          <p:cNvSpPr/>
          <p:nvPr/>
        </p:nvSpPr>
        <p:spPr>
          <a:xfrm>
            <a:off x="4920197" y="5428141"/>
            <a:ext cx="1522166" cy="2254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3E1E730-156A-4B3F-9FF9-36F20067AFAD}"/>
              </a:ext>
            </a:extLst>
          </p:cNvPr>
          <p:cNvSpPr/>
          <p:nvPr/>
        </p:nvSpPr>
        <p:spPr>
          <a:xfrm>
            <a:off x="4029075" y="4953854"/>
            <a:ext cx="3333749" cy="51711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Previous experiences</a:t>
            </a:r>
          </a:p>
        </p:txBody>
      </p:sp>
      <p:sp>
        <p:nvSpPr>
          <p:cNvPr id="7" name="Rectangle 6">
            <a:extLst>
              <a:ext uri="{FF2B5EF4-FFF2-40B4-BE49-F238E27FC236}">
                <a16:creationId xmlns:a16="http://schemas.microsoft.com/office/drawing/2014/main" id="{9BC49CE9-57B1-429D-9475-CB8B75E0E2DB}"/>
              </a:ext>
            </a:extLst>
          </p:cNvPr>
          <p:cNvSpPr/>
          <p:nvPr/>
        </p:nvSpPr>
        <p:spPr>
          <a:xfrm>
            <a:off x="4519025" y="6127836"/>
            <a:ext cx="2395207" cy="3185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D68570-19E3-477A-A75E-DEB39BAB9F88}"/>
              </a:ext>
            </a:extLst>
          </p:cNvPr>
          <p:cNvSpPr/>
          <p:nvPr/>
        </p:nvSpPr>
        <p:spPr>
          <a:xfrm>
            <a:off x="6442363" y="5839690"/>
            <a:ext cx="665833" cy="3185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AB8E233-38A5-4486-A09A-CAFF3BCEC492}"/>
              </a:ext>
            </a:extLst>
          </p:cNvPr>
          <p:cNvSpPr/>
          <p:nvPr/>
        </p:nvSpPr>
        <p:spPr>
          <a:xfrm>
            <a:off x="4062030" y="719988"/>
            <a:ext cx="3238499" cy="297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hazard occurring</a:t>
            </a:r>
          </a:p>
        </p:txBody>
      </p:sp>
      <p:sp>
        <p:nvSpPr>
          <p:cNvPr id="10" name="Rectangle 9">
            <a:extLst>
              <a:ext uri="{FF2B5EF4-FFF2-40B4-BE49-F238E27FC236}">
                <a16:creationId xmlns:a16="http://schemas.microsoft.com/office/drawing/2014/main" id="{B36E6CD3-35EF-4AD0-802A-210AC095B721}"/>
              </a:ext>
            </a:extLst>
          </p:cNvPr>
          <p:cNvSpPr/>
          <p:nvPr/>
        </p:nvSpPr>
        <p:spPr>
          <a:xfrm>
            <a:off x="6666531" y="430927"/>
            <a:ext cx="491836" cy="25916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Times New Roman" panose="02020603050405020304" pitchFamily="18" charset="0"/>
                <a:cs typeface="Times New Roman" panose="02020603050405020304" pitchFamily="18" charset="0"/>
              </a:rPr>
              <a:t>of</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7430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62A46A1-51DD-40E2-958F-4509C5A2F164}"/>
              </a:ext>
            </a:extLst>
          </p:cNvPr>
          <p:cNvPicPr>
            <a:picLocks noGrp="1" noChangeAspect="1"/>
          </p:cNvPicPr>
          <p:nvPr>
            <p:ph idx="1"/>
          </p:nvPr>
        </p:nvPicPr>
        <p:blipFill>
          <a:blip r:embed="rId3"/>
          <a:stretch>
            <a:fillRect/>
          </a:stretch>
        </p:blipFill>
        <p:spPr>
          <a:xfrm>
            <a:off x="2086184" y="0"/>
            <a:ext cx="8019631" cy="6858000"/>
          </a:xfrm>
          <a:prstGeom prst="rect">
            <a:avLst/>
          </a:prstGeom>
        </p:spPr>
      </p:pic>
      <p:sp>
        <p:nvSpPr>
          <p:cNvPr id="7" name="Content Placeholder 2">
            <a:extLst>
              <a:ext uri="{FF2B5EF4-FFF2-40B4-BE49-F238E27FC236}">
                <a16:creationId xmlns:a16="http://schemas.microsoft.com/office/drawing/2014/main" id="{68C7E73A-B905-49E2-B4F1-C745F5831998}"/>
              </a:ext>
            </a:extLst>
          </p:cNvPr>
          <p:cNvSpPr txBox="1">
            <a:spLocks/>
          </p:cNvSpPr>
          <p:nvPr/>
        </p:nvSpPr>
        <p:spPr>
          <a:xfrm>
            <a:off x="9611360" y="6342097"/>
            <a:ext cx="2671917" cy="51590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Font typeface="Arial" panose="020B0604020202020204" pitchFamily="34" charset="0"/>
              <a:buNone/>
            </a:pPr>
            <a:r>
              <a:rPr lang="en-US" sz="2400" dirty="0"/>
              <a:t>(</a:t>
            </a:r>
            <a:r>
              <a:rPr lang="en-US" sz="2400" dirty="0" err="1"/>
              <a:t>Mañez</a:t>
            </a:r>
            <a:r>
              <a:rPr lang="en-US" sz="2400" dirty="0"/>
              <a:t> et al., 2016)</a:t>
            </a:r>
          </a:p>
        </p:txBody>
      </p:sp>
      <p:sp>
        <p:nvSpPr>
          <p:cNvPr id="5" name="Title 1">
            <a:extLst>
              <a:ext uri="{FF2B5EF4-FFF2-40B4-BE49-F238E27FC236}">
                <a16:creationId xmlns:a16="http://schemas.microsoft.com/office/drawing/2014/main" id="{0ACE75B8-D1F1-454A-8697-0074A792DA34}"/>
              </a:ext>
            </a:extLst>
          </p:cNvPr>
          <p:cNvSpPr>
            <a:spLocks noGrp="1"/>
          </p:cNvSpPr>
          <p:nvPr>
            <p:ph type="title"/>
          </p:nvPr>
        </p:nvSpPr>
        <p:spPr>
          <a:xfrm>
            <a:off x="77796" y="2863368"/>
            <a:ext cx="2693260" cy="1131264"/>
          </a:xfrm>
        </p:spPr>
        <p:txBody>
          <a:bodyPr>
            <a:normAutofit fontScale="90000"/>
          </a:bodyPr>
          <a:lstStyle/>
          <a:p>
            <a:r>
              <a:rPr lang="en-US" dirty="0"/>
              <a:t>Multi-Level Conceptual Model</a:t>
            </a:r>
          </a:p>
        </p:txBody>
      </p:sp>
    </p:spTree>
    <p:extLst>
      <p:ext uri="{BB962C8B-B14F-4D97-AF65-F5344CB8AC3E}">
        <p14:creationId xmlns:p14="http://schemas.microsoft.com/office/powerpoint/2010/main" val="2780215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E9388-75AA-414E-AA7F-EB691095B7D4}"/>
              </a:ext>
            </a:extLst>
          </p:cNvPr>
          <p:cNvSpPr>
            <a:spLocks noGrp="1"/>
          </p:cNvSpPr>
          <p:nvPr>
            <p:ph type="title"/>
          </p:nvPr>
        </p:nvSpPr>
        <p:spPr/>
        <p:txBody>
          <a:bodyPr/>
          <a:lstStyle/>
          <a:p>
            <a:r>
              <a:rPr lang="en-US" dirty="0"/>
              <a:t>The Levee Effect</a:t>
            </a:r>
          </a:p>
        </p:txBody>
      </p:sp>
      <p:sp>
        <p:nvSpPr>
          <p:cNvPr id="3" name="Content Placeholder 2">
            <a:extLst>
              <a:ext uri="{FF2B5EF4-FFF2-40B4-BE49-F238E27FC236}">
                <a16:creationId xmlns:a16="http://schemas.microsoft.com/office/drawing/2014/main" id="{35ADE07C-41D3-46B4-B2D3-84608AF87420}"/>
              </a:ext>
            </a:extLst>
          </p:cNvPr>
          <p:cNvSpPr>
            <a:spLocks noGrp="1"/>
          </p:cNvSpPr>
          <p:nvPr>
            <p:ph idx="1"/>
          </p:nvPr>
        </p:nvSpPr>
        <p:spPr>
          <a:xfrm>
            <a:off x="2231136" y="2638044"/>
            <a:ext cx="7729728" cy="4041477"/>
          </a:xfrm>
        </p:spPr>
        <p:txBody>
          <a:bodyPr>
            <a:normAutofit/>
          </a:bodyPr>
          <a:lstStyle/>
          <a:p>
            <a:pPr marL="0" indent="0">
              <a:buNone/>
            </a:pPr>
            <a:r>
              <a:rPr lang="en-US" sz="2400" dirty="0"/>
              <a:t>Myth: people living in flood zones believe that risk has been eliminated once a barrier (levee, wall) has been constructed.</a:t>
            </a:r>
          </a:p>
          <a:p>
            <a:pPr marL="0" indent="0">
              <a:buNone/>
            </a:pPr>
            <a:endParaRPr lang="en-US" sz="2400" dirty="0"/>
          </a:p>
          <a:p>
            <a:pPr marL="0" indent="0">
              <a:buNone/>
            </a:pPr>
            <a:r>
              <a:rPr lang="en-US" sz="2400" dirty="0"/>
              <a:t>Reality: risk is never gone, chances of barrier failure exist</a:t>
            </a:r>
            <a:endParaRPr lang="en-US" sz="2400" dirty="0">
              <a:sym typeface="Wingdings" panose="05000000000000000000" pitchFamily="2" charset="2"/>
            </a:endParaRPr>
          </a:p>
          <a:p>
            <a:pPr>
              <a:buFont typeface="Wingdings" panose="05000000000000000000" pitchFamily="2" charset="2"/>
              <a:buChar char="Ø"/>
            </a:pPr>
            <a:r>
              <a:rPr lang="en-US" sz="2400" dirty="0"/>
              <a:t>More people move into these areas assuming safety </a:t>
            </a:r>
            <a:endParaRPr lang="en-US" sz="2400" dirty="0">
              <a:sym typeface="Wingdings" panose="05000000000000000000" pitchFamily="2" charset="2"/>
            </a:endParaRPr>
          </a:p>
          <a:p>
            <a:pPr>
              <a:buFont typeface="Wingdings" panose="05000000000000000000" pitchFamily="2" charset="2"/>
              <a:buChar char="Ø"/>
            </a:pPr>
            <a:r>
              <a:rPr lang="en-US" sz="2400" dirty="0">
                <a:sym typeface="Wingdings" panose="05000000000000000000" pitchFamily="2" charset="2"/>
              </a:rPr>
              <a:t>Greater number of people now exposed  higher risk</a:t>
            </a:r>
          </a:p>
          <a:p>
            <a:pPr marL="0" indent="0">
              <a:buNone/>
            </a:pPr>
            <a:r>
              <a:rPr lang="en-US" sz="2400" dirty="0">
                <a:sym typeface="Wingdings" panose="05000000000000000000" pitchFamily="2" charset="2"/>
              </a:rPr>
              <a:t>(</a:t>
            </a:r>
            <a:r>
              <a:rPr lang="en-US" sz="2400" dirty="0" err="1">
                <a:sym typeface="Wingdings" panose="05000000000000000000" pitchFamily="2" charset="2"/>
              </a:rPr>
              <a:t>Buchecker</a:t>
            </a:r>
            <a:r>
              <a:rPr lang="en-US" sz="2400" dirty="0">
                <a:sym typeface="Wingdings" panose="05000000000000000000" pitchFamily="2" charset="2"/>
              </a:rPr>
              <a:t> et al., 2013)</a:t>
            </a:r>
            <a:endParaRPr lang="en-US" sz="2400" dirty="0"/>
          </a:p>
        </p:txBody>
      </p:sp>
    </p:spTree>
    <p:extLst>
      <p:ext uri="{BB962C8B-B14F-4D97-AF65-F5344CB8AC3E}">
        <p14:creationId xmlns:p14="http://schemas.microsoft.com/office/powerpoint/2010/main" val="2859894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B46FE-9A3E-43D2-9797-F8D4B4011D01}"/>
              </a:ext>
            </a:extLst>
          </p:cNvPr>
          <p:cNvSpPr>
            <a:spLocks noGrp="1"/>
          </p:cNvSpPr>
          <p:nvPr>
            <p:ph type="title"/>
          </p:nvPr>
        </p:nvSpPr>
        <p:spPr/>
        <p:txBody>
          <a:bodyPr/>
          <a:lstStyle/>
          <a:p>
            <a:r>
              <a:rPr lang="en-US" dirty="0"/>
              <a:t>Why Risk Perception Matters</a:t>
            </a:r>
          </a:p>
        </p:txBody>
      </p:sp>
      <p:sp>
        <p:nvSpPr>
          <p:cNvPr id="3" name="Content Placeholder 2">
            <a:extLst>
              <a:ext uri="{FF2B5EF4-FFF2-40B4-BE49-F238E27FC236}">
                <a16:creationId xmlns:a16="http://schemas.microsoft.com/office/drawing/2014/main" id="{9E16AB9E-CD95-4A9B-ABD0-10649F947218}"/>
              </a:ext>
            </a:extLst>
          </p:cNvPr>
          <p:cNvSpPr>
            <a:spLocks noGrp="1"/>
          </p:cNvSpPr>
          <p:nvPr>
            <p:ph idx="1"/>
          </p:nvPr>
        </p:nvSpPr>
        <p:spPr/>
        <p:txBody>
          <a:bodyPr>
            <a:normAutofit/>
          </a:bodyPr>
          <a:lstStyle/>
          <a:p>
            <a:pPr marL="0" indent="0">
              <a:buNone/>
            </a:pPr>
            <a:r>
              <a:rPr lang="en-US" sz="2400" dirty="0"/>
              <a:t>Understanding risk perception</a:t>
            </a:r>
          </a:p>
          <a:p>
            <a:pPr marL="0" indent="0">
              <a:buNone/>
            </a:pPr>
            <a:r>
              <a:rPr lang="en-US" sz="2400" dirty="0">
                <a:sym typeface="Wingdings" panose="05000000000000000000" pitchFamily="2" charset="2"/>
              </a:rPr>
              <a:t>	 effective risk communication </a:t>
            </a:r>
          </a:p>
          <a:p>
            <a:pPr marL="0" indent="0">
              <a:buNone/>
            </a:pPr>
            <a:r>
              <a:rPr lang="en-US" sz="2400" dirty="0">
                <a:sym typeface="Wingdings" panose="05000000000000000000" pitchFamily="2" charset="2"/>
              </a:rPr>
              <a:t>		 better risk mitigation strategies</a:t>
            </a:r>
          </a:p>
          <a:p>
            <a:pPr marL="0" indent="0">
              <a:buNone/>
            </a:pPr>
            <a:r>
              <a:rPr lang="en-US" sz="2400" dirty="0">
                <a:sym typeface="Wingdings" panose="05000000000000000000" pitchFamily="2" charset="2"/>
              </a:rPr>
              <a:t>(Plapp and Werner, 2006)</a:t>
            </a:r>
          </a:p>
        </p:txBody>
      </p:sp>
    </p:spTree>
    <p:extLst>
      <p:ext uri="{BB962C8B-B14F-4D97-AF65-F5344CB8AC3E}">
        <p14:creationId xmlns:p14="http://schemas.microsoft.com/office/powerpoint/2010/main" val="1999596168"/>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845</TotalTime>
  <Words>2688</Words>
  <Application>Microsoft Macintosh PowerPoint</Application>
  <PresentationFormat>Widescreen</PresentationFormat>
  <Paragraphs>133</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Courier New</vt:lpstr>
      <vt:lpstr>Gill Sans MT</vt:lpstr>
      <vt:lpstr>Times New Roman</vt:lpstr>
      <vt:lpstr>Wingdings</vt:lpstr>
      <vt:lpstr>Parcel</vt:lpstr>
      <vt:lpstr>Risk Perception</vt:lpstr>
      <vt:lpstr>What is Perception?</vt:lpstr>
      <vt:lpstr>Examples of Perceiving</vt:lpstr>
      <vt:lpstr>Example of Different Perceptions</vt:lpstr>
      <vt:lpstr>Defining Risk Perception</vt:lpstr>
      <vt:lpstr>Importance of Risk Perception</vt:lpstr>
      <vt:lpstr>Key Factors in Risk Perception</vt:lpstr>
      <vt:lpstr>Key Factors in Risk Perception</vt:lpstr>
      <vt:lpstr>Key Factors in Risk Perception</vt:lpstr>
      <vt:lpstr>Key Factors in Risk Perception</vt:lpstr>
      <vt:lpstr>Key Factors in Risk Perception</vt:lpstr>
      <vt:lpstr>Key Factors in Risk Perception</vt:lpstr>
      <vt:lpstr>Basic Conceptual Model</vt:lpstr>
      <vt:lpstr>Multi-Level Conceptual Model</vt:lpstr>
      <vt:lpstr>The Levee Effect</vt:lpstr>
      <vt:lpstr>Why Risk Perception Matters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Perception</dc:title>
  <dc:creator>Rohan Nakra</dc:creator>
  <cp:lastModifiedBy>Nakra, Rohan</cp:lastModifiedBy>
  <cp:revision>67</cp:revision>
  <dcterms:created xsi:type="dcterms:W3CDTF">2019-06-19T21:15:39Z</dcterms:created>
  <dcterms:modified xsi:type="dcterms:W3CDTF">2020-05-22T16:34:40Z</dcterms:modified>
</cp:coreProperties>
</file>