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62" r:id="rId4"/>
    <p:sldId id="274" r:id="rId5"/>
    <p:sldId id="259" r:id="rId6"/>
    <p:sldId id="260" r:id="rId7"/>
    <p:sldId id="263" r:id="rId8"/>
    <p:sldId id="261" r:id="rId9"/>
    <p:sldId id="269" r:id="rId10"/>
    <p:sldId id="264" r:id="rId11"/>
    <p:sldId id="265" r:id="rId12"/>
    <p:sldId id="266" r:id="rId13"/>
    <p:sldId id="267" r:id="rId14"/>
    <p:sldId id="268" r:id="rId15"/>
    <p:sldId id="270" r:id="rId16"/>
    <p:sldId id="271" r:id="rId17"/>
    <p:sldId id="272" r:id="rId18"/>
    <p:sldId id="276" r:id="rId19"/>
    <p:sldId id="273"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han Nakra" initials="RN" lastIdx="1" clrIdx="0">
    <p:extLst>
      <p:ext uri="{19B8F6BF-5375-455C-9EA6-DF929625EA0E}">
        <p15:presenceInfo xmlns:p15="http://schemas.microsoft.com/office/powerpoint/2012/main" userId="Rohan Nak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61744" autoAdjust="0"/>
  </p:normalViewPr>
  <p:slideViewPr>
    <p:cSldViewPr snapToGrid="0">
      <p:cViewPr varScale="1">
        <p:scale>
          <a:sx n="56" d="100"/>
          <a:sy n="56" d="100"/>
        </p:scale>
        <p:origin x="2208" y="184"/>
      </p:cViewPr>
      <p:guideLst/>
    </p:cSldViewPr>
  </p:slideViewPr>
  <p:notesTextViewPr>
    <p:cViewPr>
      <p:scale>
        <a:sx n="105" d="100"/>
        <a:sy n="10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CDEEF3-FC47-4990-852E-BE96489D81BF}" type="datetimeFigureOut">
              <a:rPr lang="en-US" smtClean="0"/>
              <a:t>5/22/20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14693-5941-4F97-B4DE-0462D512A700}" type="slidenum">
              <a:rPr lang="en-US" smtClean="0"/>
              <a:t>‹#›</a:t>
            </a:fld>
            <a:endParaRPr lang="en-US"/>
          </a:p>
        </p:txBody>
      </p:sp>
    </p:spTree>
    <p:extLst>
      <p:ext uri="{BB962C8B-B14F-4D97-AF65-F5344CB8AC3E}">
        <p14:creationId xmlns:p14="http://schemas.microsoft.com/office/powerpoint/2010/main" val="127073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purpose of this module is to understand vulnerability, which is a key factor of risk. We will discuss definitions, importance, related concepts, levels of vulnerability, and methods of assessing vulnerability</a:t>
            </a:r>
            <a:r>
              <a:rPr lang="en-US"/>
              <a:t>. </a:t>
            </a:r>
            <a:endParaRPr lang="en-US" dirty="0"/>
          </a:p>
        </p:txBody>
      </p:sp>
      <p:sp>
        <p:nvSpPr>
          <p:cNvPr id="4" name="Slide Number Placeholder 3"/>
          <p:cNvSpPr>
            <a:spLocks noGrp="1"/>
          </p:cNvSpPr>
          <p:nvPr>
            <p:ph type="sldNum" sz="quarter" idx="5"/>
          </p:nvPr>
        </p:nvSpPr>
        <p:spPr/>
        <p:txBody>
          <a:bodyPr/>
          <a:lstStyle/>
          <a:p>
            <a:fld id="{38514693-5941-4F97-B4DE-0462D512A700}" type="slidenum">
              <a:rPr lang="en-US" smtClean="0"/>
              <a:t>1</a:t>
            </a:fld>
            <a:endParaRPr lang="en-US"/>
          </a:p>
        </p:txBody>
      </p:sp>
    </p:spTree>
    <p:extLst>
      <p:ext uri="{BB962C8B-B14F-4D97-AF65-F5344CB8AC3E}">
        <p14:creationId xmlns:p14="http://schemas.microsoft.com/office/powerpoint/2010/main" val="2616957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three components of risk: hazard, exposure, and vulnerability. Hazards are dangerous, threatening events. Exposure is used to describe whether any valuable elements are in an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Vulnerability defines the degree to which those valuable elements are protected from the hazard. This is tough to quantify. To evaluate the degree of protection, we use our knowledge of the potentially affected elements to consider whether they can “anticipate, cope with, resist and recover from” the hazard and its impacts.</a:t>
            </a:r>
          </a:p>
        </p:txBody>
      </p:sp>
      <p:sp>
        <p:nvSpPr>
          <p:cNvPr id="4" name="Slide Number Placeholder 3"/>
          <p:cNvSpPr>
            <a:spLocks noGrp="1"/>
          </p:cNvSpPr>
          <p:nvPr>
            <p:ph type="sldNum" sz="quarter" idx="5"/>
          </p:nvPr>
        </p:nvSpPr>
        <p:spPr/>
        <p:txBody>
          <a:bodyPr/>
          <a:lstStyle/>
          <a:p>
            <a:fld id="{38514693-5941-4F97-B4DE-0462D512A700}" type="slidenum">
              <a:rPr lang="en-US" smtClean="0"/>
              <a:t>2</a:t>
            </a:fld>
            <a:endParaRPr lang="en-US"/>
          </a:p>
        </p:txBody>
      </p:sp>
    </p:spTree>
    <p:extLst>
      <p:ext uri="{BB962C8B-B14F-4D97-AF65-F5344CB8AC3E}">
        <p14:creationId xmlns:p14="http://schemas.microsoft.com/office/powerpoint/2010/main" val="119705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Resilience is an important concept with vulnerability that we will discuss shortly.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concept of vulnerability sheds light on the idea that people's suffering depends on more than just the impact of the disaster, but also the people's ability to recuperate. Determining vulnerability lets us understand how resilient the population is. This can help us understand how severe the expected damages and other impacts should 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Vulnerability is dependent on a variety of factors, mostly relating to their socioeconomic circumstances. The level of vulnerability of a person or a group of people is determined by how protected they are. This inherently depends on their social and economic backgrounds, as well as their demographic, culture, and geography. In later slides, you will see how social and economic factors may affect one’s ability to protect themselves from a disaster.</a:t>
            </a:r>
            <a:endParaRPr lang="en-US" dirty="0"/>
          </a:p>
        </p:txBody>
      </p:sp>
      <p:sp>
        <p:nvSpPr>
          <p:cNvPr id="4" name="Slide Number Placeholder 3"/>
          <p:cNvSpPr>
            <a:spLocks noGrp="1"/>
          </p:cNvSpPr>
          <p:nvPr>
            <p:ph type="sldNum" sz="quarter" idx="5"/>
          </p:nvPr>
        </p:nvSpPr>
        <p:spPr/>
        <p:txBody>
          <a:bodyPr/>
          <a:lstStyle/>
          <a:p>
            <a:fld id="{38514693-5941-4F97-B4DE-0462D512A700}" type="slidenum">
              <a:rPr lang="en-US" smtClean="0"/>
              <a:t>3</a:t>
            </a:fld>
            <a:endParaRPr lang="en-US"/>
          </a:p>
        </p:txBody>
      </p:sp>
    </p:spTree>
    <p:extLst>
      <p:ext uri="{BB962C8B-B14F-4D97-AF65-F5344CB8AC3E}">
        <p14:creationId xmlns:p14="http://schemas.microsoft.com/office/powerpoint/2010/main" val="1718779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Vulnerability considers resilience. Resilience defines how well-prepared something is to withstand and bounce back from a hazard. From the definition alone, you can see that it is closely related to vulnerability. By reducing vulnerability, resilience is improved.</a:t>
            </a:r>
          </a:p>
        </p:txBody>
      </p:sp>
      <p:sp>
        <p:nvSpPr>
          <p:cNvPr id="4" name="Slide Number Placeholder 3"/>
          <p:cNvSpPr>
            <a:spLocks noGrp="1"/>
          </p:cNvSpPr>
          <p:nvPr>
            <p:ph type="sldNum" sz="quarter" idx="5"/>
          </p:nvPr>
        </p:nvSpPr>
        <p:spPr/>
        <p:txBody>
          <a:bodyPr/>
          <a:lstStyle/>
          <a:p>
            <a:fld id="{38514693-5941-4F97-B4DE-0462D512A700}" type="slidenum">
              <a:rPr lang="en-US" smtClean="0"/>
              <a:t>4</a:t>
            </a:fld>
            <a:endParaRPr lang="en-US"/>
          </a:p>
        </p:txBody>
      </p:sp>
    </p:spTree>
    <p:extLst>
      <p:ext uri="{BB962C8B-B14F-4D97-AF65-F5344CB8AC3E}">
        <p14:creationId xmlns:p14="http://schemas.microsoft.com/office/powerpoint/2010/main" val="2301906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US" dirty="0"/>
              <a:t>Vulnerability is defined by protection from hazards, which is closely tied to socioeconomic status. A simple way to explain this would be that having more money allows you to buy the things you need to stay safer. </a:t>
            </a:r>
          </a:p>
          <a:p>
            <a:pPr rtl="0" fontAlgn="ctr"/>
            <a:endParaRPr lang="en-US" sz="1200" kern="1200" dirty="0">
              <a:solidFill>
                <a:schemeClr val="tx1"/>
              </a:solidFill>
              <a:effectLst/>
              <a:latin typeface="+mn-lt"/>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Poorest societies have the fewest resources and opportunities to noticeably reduce vulnerability This is not related to individual income, but the status of the community as a whole (a rich individual in a low-status community would still be vulnerable). </a:t>
            </a:r>
            <a:r>
              <a:rPr lang="en-US" dirty="0"/>
              <a:t>For example, if communities or governments do not collectively plan for floods, then even if each individual house is well-protected, communal resources, such as roads, could still be unusable for weeks after the flood, which would affect everyone in that area. Some forms of vulnerability can only be reduced by group effort; thus, we consider the socioeconomic status of entire societies.</a:t>
            </a:r>
          </a:p>
          <a:p>
            <a:pPr rtl="0" fontAlgn="ctr"/>
            <a:endParaRPr lang="en-US" sz="1200" kern="1200" dirty="0">
              <a:solidFill>
                <a:schemeClr val="tx1"/>
              </a:solidFill>
              <a:effectLst/>
              <a:latin typeface="+mn-lt"/>
              <a:ea typeface="+mn-ea"/>
              <a:cs typeface="+mn-cs"/>
            </a:endParaRPr>
          </a:p>
          <a:p>
            <a:pPr rtl="0" fontAlgn="ctr"/>
            <a:r>
              <a:rPr lang="en-US" sz="1200" kern="1200" dirty="0">
                <a:solidFill>
                  <a:schemeClr val="tx1"/>
                </a:solidFill>
                <a:effectLst/>
                <a:latin typeface="+mn-lt"/>
                <a:ea typeface="+mn-ea"/>
                <a:cs typeface="+mn-cs"/>
              </a:rPr>
              <a:t>Similarly, countries with bigger economies will likely have better resources to sustain and recover from disasters. This is due to their better safety protocols and funds.</a:t>
            </a:r>
          </a:p>
          <a:p>
            <a:endParaRPr lang="en-US" dirty="0"/>
          </a:p>
        </p:txBody>
      </p:sp>
      <p:sp>
        <p:nvSpPr>
          <p:cNvPr id="4" name="Slide Number Placeholder 3"/>
          <p:cNvSpPr>
            <a:spLocks noGrp="1"/>
          </p:cNvSpPr>
          <p:nvPr>
            <p:ph type="sldNum" sz="quarter" idx="5"/>
          </p:nvPr>
        </p:nvSpPr>
        <p:spPr/>
        <p:txBody>
          <a:bodyPr/>
          <a:lstStyle/>
          <a:p>
            <a:fld id="{38514693-5941-4F97-B4DE-0462D512A700}" type="slidenum">
              <a:rPr lang="en-US" smtClean="0"/>
              <a:t>5</a:t>
            </a:fld>
            <a:endParaRPr lang="en-US"/>
          </a:p>
        </p:txBody>
      </p:sp>
    </p:spTree>
    <p:extLst>
      <p:ext uri="{BB962C8B-B14F-4D97-AF65-F5344CB8AC3E}">
        <p14:creationId xmlns:p14="http://schemas.microsoft.com/office/powerpoint/2010/main" val="3929194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Vulnerability is dynamic, which means that it can change over time, sometimes without much warning. Over time, the population increases, people become better educated, the economy improves, and the quality of living also improves; these are signs of a developing society. In these cases, people are more likely to put more thought into safety and risk as they become better off. Thus, better measures are put in place to reduce vulnerability and risk.</a:t>
            </a:r>
          </a:p>
          <a:p>
            <a:endParaRPr lang="en-US" dirty="0"/>
          </a:p>
          <a:p>
            <a:r>
              <a:rPr lang="en-US" dirty="0"/>
              <a:t>Another reason why vulnerability can change is that hazards may unexpectedly occur. For example, earthquakes are unpredictable. When the threat of an unexpected hazard appears, the society is more vulnerable, thus there is a greater risk. </a:t>
            </a:r>
          </a:p>
          <a:p>
            <a:endParaRPr lang="en-US" dirty="0"/>
          </a:p>
          <a:p>
            <a:r>
              <a:rPr lang="en-US" dirty="0"/>
              <a:t>In some cases, the occurrence of hazards can stall the development of society. If an earthquake destroys all the schools and hospitals in an area, the society must rebuild those components before it can do other things. It is important to recognize that more developed societies would be less affected by the hazard because more developed societies have better measures in place to protect themselves from a disaster. Thus, over time, the effect of any hazard on society decreases. For example, if an earthquake hits an underdeveloped society, its growth will be heavily stunted. However, if after 100 years of development, the same region is hit with an earthquake, the effects and devastations will likely be of a smaller scale because the society had time to develop.</a:t>
            </a:r>
          </a:p>
        </p:txBody>
      </p:sp>
      <p:sp>
        <p:nvSpPr>
          <p:cNvPr id="4" name="Slide Number Placeholder 3"/>
          <p:cNvSpPr>
            <a:spLocks noGrp="1"/>
          </p:cNvSpPr>
          <p:nvPr>
            <p:ph type="sldNum" sz="quarter" idx="5"/>
          </p:nvPr>
        </p:nvSpPr>
        <p:spPr/>
        <p:txBody>
          <a:bodyPr/>
          <a:lstStyle/>
          <a:p>
            <a:fld id="{38514693-5941-4F97-B4DE-0462D512A700}" type="slidenum">
              <a:rPr lang="en-US" smtClean="0"/>
              <a:t>6</a:t>
            </a:fld>
            <a:endParaRPr lang="en-US"/>
          </a:p>
        </p:txBody>
      </p:sp>
    </p:spTree>
    <p:extLst>
      <p:ext uri="{BB962C8B-B14F-4D97-AF65-F5344CB8AC3E}">
        <p14:creationId xmlns:p14="http://schemas.microsoft.com/office/powerpoint/2010/main" val="1541825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hazard can significantly harm a community. This can affect the vulnerability of a community to future events. For example, if a community is significantly hurt by an earthquake that destroys certain infrastructures, it may increase vulnerability to aftershocks or even tsunamis (depending on the geographic location and extent of the earthquake). </a:t>
            </a:r>
          </a:p>
          <a:p>
            <a:endParaRPr lang="en-US" dirty="0"/>
          </a:p>
          <a:p>
            <a:r>
              <a:rPr lang="en-US" dirty="0"/>
              <a:t>If hazards are recurring, this will strongly affect the development of society due to changing resource levels, resiliency, and infrastructure capacity. Thus, even over time, vulnerability would be tough to improve.</a:t>
            </a:r>
          </a:p>
        </p:txBody>
      </p:sp>
      <p:sp>
        <p:nvSpPr>
          <p:cNvPr id="4" name="Slide Number Placeholder 3"/>
          <p:cNvSpPr>
            <a:spLocks noGrp="1"/>
          </p:cNvSpPr>
          <p:nvPr>
            <p:ph type="sldNum" sz="quarter" idx="5"/>
          </p:nvPr>
        </p:nvSpPr>
        <p:spPr/>
        <p:txBody>
          <a:bodyPr/>
          <a:lstStyle/>
          <a:p>
            <a:fld id="{38514693-5941-4F97-B4DE-0462D512A700}" type="slidenum">
              <a:rPr lang="en-US" smtClean="0"/>
              <a:t>7</a:t>
            </a:fld>
            <a:endParaRPr lang="en-US"/>
          </a:p>
        </p:txBody>
      </p:sp>
    </p:spTree>
    <p:extLst>
      <p:ext uri="{BB962C8B-B14F-4D97-AF65-F5344CB8AC3E}">
        <p14:creationId xmlns:p14="http://schemas.microsoft.com/office/powerpoint/2010/main" val="2853245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graph is a visual representation of the last two slides; it shows a hypothetical community’s level of development and vulnerability over time. The levels of vulnerability (blue) and development (red) are shown on the two vertical axes. The horizontal axis shows time and specifically highlights four hypothetical moments at which disasters occur.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dotted red and blue lines represent an ideal/uncommon scenario in which no disasters strike. In this scenario, the process of development is never interrupted; thus, the level of development continuously increases and eventually reaches a peak, and the level of vulnerability continuously decreases and eventually approaches zero.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main takeaways from this graph come from examining the level of vulnerability (the solid blue line):</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The level of vulnerability decreases as time passes because the community is continuously developing.</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Each disaster unexpectedly raises the level of vulnerability, but the community will continue to develop after the disaster, lowering vulnerability once again.</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If disasters strike multiple times, each disaster will raise the level of vulnerability by less than the ones that occurred previously (because the development of the community between the disasters would improve the community’s resilience).</a:t>
            </a:r>
          </a:p>
        </p:txBody>
      </p:sp>
      <p:sp>
        <p:nvSpPr>
          <p:cNvPr id="4" name="Slide Number Placeholder 3"/>
          <p:cNvSpPr>
            <a:spLocks noGrp="1"/>
          </p:cNvSpPr>
          <p:nvPr>
            <p:ph type="sldNum" sz="quarter" idx="5"/>
          </p:nvPr>
        </p:nvSpPr>
        <p:spPr/>
        <p:txBody>
          <a:bodyPr/>
          <a:lstStyle/>
          <a:p>
            <a:fld id="{38514693-5941-4F97-B4DE-0462D512A700}" type="slidenum">
              <a:rPr lang="en-US" smtClean="0"/>
              <a:t>8</a:t>
            </a:fld>
            <a:endParaRPr lang="en-US"/>
          </a:p>
        </p:txBody>
      </p:sp>
    </p:spTree>
    <p:extLst>
      <p:ext uri="{BB962C8B-B14F-4D97-AF65-F5344CB8AC3E}">
        <p14:creationId xmlns:p14="http://schemas.microsoft.com/office/powerpoint/2010/main" val="2094056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Vulnerability is a very broad concept, thus there are many ways to decompose it. An example of this is determining whether vulnerability is hazard dependent.</a:t>
            </a:r>
          </a:p>
          <a:p>
            <a:endParaRPr lang="en-US" dirty="0"/>
          </a:p>
          <a:p>
            <a:r>
              <a:rPr lang="en-US" dirty="0"/>
              <a:t>Hazard independent vulnerability suggests that the level of vulnerability does not rely on the type of hazard. Instead of examining the hazard, we examine other factors that determine overall vulnerability, specifically factors that affect the strength of the population. Population strength is dependent on the population’s overall income levels, education, access to information, and the existence of emergency plans – all of which affect the population’s ability to respond to the hazard.</a:t>
            </a:r>
          </a:p>
          <a:p>
            <a:endParaRPr lang="en-US" dirty="0"/>
          </a:p>
          <a:p>
            <a:r>
              <a:rPr lang="en-US" dirty="0"/>
              <a:t>Hazard dependent vulnerability suggests that the level of vulnerability does rely on the type of hazard. This varies for each type of disaster. For example, some buildings are designed to withstand earthquakes. However, that does not affect the building’s vulnerability to other disasters, such as floods. In general, this depends on physical factors like construction quality and geographic features. It can also depend on the population’s general preparedness; for example, if a population is well vaccinated, they are less susceptible to virus/disease-based hazards.</a:t>
            </a:r>
          </a:p>
        </p:txBody>
      </p:sp>
      <p:sp>
        <p:nvSpPr>
          <p:cNvPr id="4" name="Slide Number Placeholder 3"/>
          <p:cNvSpPr>
            <a:spLocks noGrp="1"/>
          </p:cNvSpPr>
          <p:nvPr>
            <p:ph type="sldNum" sz="quarter" idx="5"/>
          </p:nvPr>
        </p:nvSpPr>
        <p:spPr/>
        <p:txBody>
          <a:bodyPr/>
          <a:lstStyle/>
          <a:p>
            <a:fld id="{38514693-5941-4F97-B4DE-0462D512A700}" type="slidenum">
              <a:rPr lang="en-US" smtClean="0"/>
              <a:t>9</a:t>
            </a:fld>
            <a:endParaRPr lang="en-US"/>
          </a:p>
        </p:txBody>
      </p:sp>
    </p:spTree>
    <p:extLst>
      <p:ext uri="{BB962C8B-B14F-4D97-AF65-F5344CB8AC3E}">
        <p14:creationId xmlns:p14="http://schemas.microsoft.com/office/powerpoint/2010/main" val="4137640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 of categorizing vulnerability by hazard, we can also view vulnerability as it stands before and after a disaster. </a:t>
            </a:r>
          </a:p>
          <a:p>
            <a:endParaRPr lang="en-US" dirty="0"/>
          </a:p>
          <a:p>
            <a:r>
              <a:rPr lang="en-US" dirty="0"/>
              <a:t>In pre-disaster situations, we are not concerned about how well a population could bounce back from a hazard, but rather how susceptible and prepared they are to the hazard before it occurs. To evaluate this, we look at current features, specifically current assets and financial resources, that could be used to enhance protection and lower risk.</a:t>
            </a:r>
          </a:p>
        </p:txBody>
      </p:sp>
      <p:sp>
        <p:nvSpPr>
          <p:cNvPr id="4" name="Slide Number Placeholder 3"/>
          <p:cNvSpPr>
            <a:spLocks noGrp="1"/>
          </p:cNvSpPr>
          <p:nvPr>
            <p:ph type="sldNum" sz="quarter" idx="5"/>
          </p:nvPr>
        </p:nvSpPr>
        <p:spPr/>
        <p:txBody>
          <a:bodyPr/>
          <a:lstStyle/>
          <a:p>
            <a:fld id="{38514693-5941-4F97-B4DE-0462D512A700}" type="slidenum">
              <a:rPr lang="en-US" smtClean="0"/>
              <a:t>10</a:t>
            </a:fld>
            <a:endParaRPr lang="en-US"/>
          </a:p>
        </p:txBody>
      </p:sp>
    </p:spTree>
    <p:extLst>
      <p:ext uri="{BB962C8B-B14F-4D97-AF65-F5344CB8AC3E}">
        <p14:creationId xmlns:p14="http://schemas.microsoft.com/office/powerpoint/2010/main" val="458946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pre-disaster situations, we are not concerned about preparedness, but rather how well a population can withstand and bounce back from a hazard. To evaluate this, we look at some of the socioeconomic factors of the society. These include organizational infrastructures (for example, capabilities of businesses/schools/etc. to continue working), social networks, quality of services (such as healthcare and emergency police/fire care), and remaining physical and financial assets. </a:t>
            </a:r>
          </a:p>
        </p:txBody>
      </p:sp>
      <p:sp>
        <p:nvSpPr>
          <p:cNvPr id="4" name="Slide Number Placeholder 3"/>
          <p:cNvSpPr>
            <a:spLocks noGrp="1"/>
          </p:cNvSpPr>
          <p:nvPr>
            <p:ph type="sldNum" sz="quarter" idx="5"/>
          </p:nvPr>
        </p:nvSpPr>
        <p:spPr/>
        <p:txBody>
          <a:bodyPr/>
          <a:lstStyle/>
          <a:p>
            <a:fld id="{38514693-5941-4F97-B4DE-0462D512A700}" type="slidenum">
              <a:rPr lang="en-US" smtClean="0"/>
              <a:t>11</a:t>
            </a:fld>
            <a:endParaRPr lang="en-US"/>
          </a:p>
        </p:txBody>
      </p:sp>
    </p:spTree>
    <p:extLst>
      <p:ext uri="{BB962C8B-B14F-4D97-AF65-F5344CB8AC3E}">
        <p14:creationId xmlns:p14="http://schemas.microsoft.com/office/powerpoint/2010/main" val="2532587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discussed earlier, socioeconomic status directly affects vulnerability. The vulnerability of an average person is dependent on the social levels that they are in. We will discuss many of these levels.</a:t>
            </a:r>
          </a:p>
          <a:p>
            <a:pPr marL="171450" indent="-171450">
              <a:buFontTx/>
              <a:buChar char="-"/>
            </a:pPr>
            <a:r>
              <a:rPr lang="en-US" dirty="0"/>
              <a:t>Individual level: this depends on a single person’s characteristics. For example, personal income, physical strength, and completed education.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Household level: this depends on a person’s direct surroundings. For example, family insurance, property/home, etc.</a:t>
            </a:r>
          </a:p>
        </p:txBody>
      </p:sp>
      <p:sp>
        <p:nvSpPr>
          <p:cNvPr id="4" name="Slide Number Placeholder 3"/>
          <p:cNvSpPr>
            <a:spLocks noGrp="1"/>
          </p:cNvSpPr>
          <p:nvPr>
            <p:ph type="sldNum" sz="quarter" idx="5"/>
          </p:nvPr>
        </p:nvSpPr>
        <p:spPr/>
        <p:txBody>
          <a:bodyPr/>
          <a:lstStyle/>
          <a:p>
            <a:fld id="{38514693-5941-4F97-B4DE-0462D512A700}" type="slidenum">
              <a:rPr lang="en-US" smtClean="0"/>
              <a:t>12</a:t>
            </a:fld>
            <a:endParaRPr lang="en-US"/>
          </a:p>
        </p:txBody>
      </p:sp>
    </p:spTree>
    <p:extLst>
      <p:ext uri="{BB962C8B-B14F-4D97-AF65-F5344CB8AC3E}">
        <p14:creationId xmlns:p14="http://schemas.microsoft.com/office/powerpoint/2010/main" val="2024545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Cultural level: this depends on a person’s cultural background, which could be related to their religion, lineage, etc. Coming from certain cultures can provide risk perceptions or coping strategies for people.</a:t>
            </a:r>
          </a:p>
          <a:p>
            <a:pPr marL="171450" indent="-171450">
              <a:buFontTx/>
              <a:buChar char="-"/>
            </a:pPr>
            <a:r>
              <a:rPr lang="en-US" dirty="0"/>
              <a:t>Administrative level: this depends on the government that a person lives under. The government often determines a society’s emergency protocols and disaster preparation protocols.</a:t>
            </a:r>
          </a:p>
        </p:txBody>
      </p:sp>
      <p:sp>
        <p:nvSpPr>
          <p:cNvPr id="4" name="Slide Number Placeholder 3"/>
          <p:cNvSpPr>
            <a:spLocks noGrp="1"/>
          </p:cNvSpPr>
          <p:nvPr>
            <p:ph type="sldNum" sz="quarter" idx="5"/>
          </p:nvPr>
        </p:nvSpPr>
        <p:spPr/>
        <p:txBody>
          <a:bodyPr/>
          <a:lstStyle/>
          <a:p>
            <a:fld id="{38514693-5941-4F97-B4DE-0462D512A700}" type="slidenum">
              <a:rPr lang="en-US" smtClean="0"/>
              <a:t>13</a:t>
            </a:fld>
            <a:endParaRPr lang="en-US"/>
          </a:p>
        </p:txBody>
      </p:sp>
    </p:spTree>
    <p:extLst>
      <p:ext uri="{BB962C8B-B14F-4D97-AF65-F5344CB8AC3E}">
        <p14:creationId xmlns:p14="http://schemas.microsoft.com/office/powerpoint/2010/main" val="1893652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Country level: the country a person lives in can affect the vulnerability. The country is responsible for the type of government, the departments dedicated to disaster management, health care policies, and more.</a:t>
            </a:r>
          </a:p>
          <a:p>
            <a:pPr marL="171450" indent="-171450">
              <a:buFontTx/>
              <a:buChar char="-"/>
            </a:pPr>
            <a:r>
              <a:rPr lang="en-US" dirty="0"/>
              <a:t>Regional level: the region a person lives in determines certain geographical features, such as climate and topography. </a:t>
            </a:r>
          </a:p>
          <a:p>
            <a:endParaRPr lang="en-US" dirty="0"/>
          </a:p>
        </p:txBody>
      </p:sp>
      <p:sp>
        <p:nvSpPr>
          <p:cNvPr id="4" name="Slide Number Placeholder 3"/>
          <p:cNvSpPr>
            <a:spLocks noGrp="1"/>
          </p:cNvSpPr>
          <p:nvPr>
            <p:ph type="sldNum" sz="quarter" idx="5"/>
          </p:nvPr>
        </p:nvSpPr>
        <p:spPr/>
        <p:txBody>
          <a:bodyPr/>
          <a:lstStyle/>
          <a:p>
            <a:fld id="{38514693-5941-4F97-B4DE-0462D512A700}" type="slidenum">
              <a:rPr lang="en-US" smtClean="0"/>
              <a:t>14</a:t>
            </a:fld>
            <a:endParaRPr lang="en-US"/>
          </a:p>
        </p:txBody>
      </p:sp>
    </p:spTree>
    <p:extLst>
      <p:ext uri="{BB962C8B-B14F-4D97-AF65-F5344CB8AC3E}">
        <p14:creationId xmlns:p14="http://schemas.microsoft.com/office/powerpoint/2010/main" val="4011859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assess vulnerability, we can use tools called HVAs. These define certain guidelines and provide a systemic approach to identify and analyze possible hazards. This can be used to prioritize hazards based on the level of risk, which ultimately depends on the affected population.</a:t>
            </a:r>
          </a:p>
        </p:txBody>
      </p:sp>
      <p:sp>
        <p:nvSpPr>
          <p:cNvPr id="4" name="Slide Number Placeholder 3"/>
          <p:cNvSpPr>
            <a:spLocks noGrp="1"/>
          </p:cNvSpPr>
          <p:nvPr>
            <p:ph type="sldNum" sz="quarter" idx="5"/>
          </p:nvPr>
        </p:nvSpPr>
        <p:spPr/>
        <p:txBody>
          <a:bodyPr/>
          <a:lstStyle/>
          <a:p>
            <a:fld id="{38514693-5941-4F97-B4DE-0462D512A700}" type="slidenum">
              <a:rPr lang="en-US" smtClean="0"/>
              <a:t>15</a:t>
            </a:fld>
            <a:endParaRPr lang="en-US"/>
          </a:p>
        </p:txBody>
      </p:sp>
    </p:spTree>
    <p:extLst>
      <p:ext uri="{BB962C8B-B14F-4D97-AF65-F5344CB8AC3E}">
        <p14:creationId xmlns:p14="http://schemas.microsoft.com/office/powerpoint/2010/main" val="689792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HVAs are typically made by a multi-disciplinary team with people that have different backgrounds and job positions from the community. This allows a variety of perspectives to be considered when discussing hazards and risks, such as the perspective of defense workers, medical workers, administrative workers, etc. </a:t>
            </a:r>
          </a:p>
          <a:p>
            <a:endParaRPr lang="en-US" dirty="0"/>
          </a:p>
          <a:p>
            <a:r>
              <a:rPr lang="en-US" dirty="0"/>
              <a:t>HVAs are built using raw data that are supplied from reliable sources, such as academic research facilities, disaster centers, and scientific agencies. Sometimes, perspectives of the general public are also considered, which are usually taken from interviews and surveys.</a:t>
            </a:r>
          </a:p>
        </p:txBody>
      </p:sp>
      <p:sp>
        <p:nvSpPr>
          <p:cNvPr id="4" name="Slide Number Placeholder 3"/>
          <p:cNvSpPr>
            <a:spLocks noGrp="1"/>
          </p:cNvSpPr>
          <p:nvPr>
            <p:ph type="sldNum" sz="quarter" idx="5"/>
          </p:nvPr>
        </p:nvSpPr>
        <p:spPr/>
        <p:txBody>
          <a:bodyPr/>
          <a:lstStyle/>
          <a:p>
            <a:fld id="{38514693-5941-4F97-B4DE-0462D512A700}" type="slidenum">
              <a:rPr lang="en-US" smtClean="0"/>
              <a:t>16</a:t>
            </a:fld>
            <a:endParaRPr lang="en-US"/>
          </a:p>
        </p:txBody>
      </p:sp>
    </p:spTree>
    <p:extLst>
      <p:ext uri="{BB962C8B-B14F-4D97-AF65-F5344CB8AC3E}">
        <p14:creationId xmlns:p14="http://schemas.microsoft.com/office/powerpoint/2010/main" val="236146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HVAs are essential to understanding risk. They help us outline the most essential information that is known about all the hazards and the levels of vulnerability. </a:t>
            </a:r>
          </a:p>
          <a:p>
            <a:endParaRPr lang="en-US" dirty="0"/>
          </a:p>
          <a:p>
            <a:r>
              <a:rPr lang="en-US" dirty="0"/>
              <a:t>By determining the most impactful hazards and the current level of protection, we can decide what hazards we should focus on first. Additionally, if we have information about the hazard and the population safety, we can decide how to improve safety.</a:t>
            </a:r>
          </a:p>
        </p:txBody>
      </p:sp>
      <p:sp>
        <p:nvSpPr>
          <p:cNvPr id="4" name="Slide Number Placeholder 3"/>
          <p:cNvSpPr>
            <a:spLocks noGrp="1"/>
          </p:cNvSpPr>
          <p:nvPr>
            <p:ph type="sldNum" sz="quarter" idx="5"/>
          </p:nvPr>
        </p:nvSpPr>
        <p:spPr/>
        <p:txBody>
          <a:bodyPr/>
          <a:lstStyle/>
          <a:p>
            <a:fld id="{38514693-5941-4F97-B4DE-0462D512A700}" type="slidenum">
              <a:rPr lang="en-US" smtClean="0"/>
              <a:t>17</a:t>
            </a:fld>
            <a:endParaRPr lang="en-US"/>
          </a:p>
        </p:txBody>
      </p:sp>
    </p:spTree>
    <p:extLst>
      <p:ext uri="{BB962C8B-B14F-4D97-AF65-F5344CB8AC3E}">
        <p14:creationId xmlns:p14="http://schemas.microsoft.com/office/powerpoint/2010/main" val="3419033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an HVA developed by Kaiser Permanente, made available by the California Hospital Association. The link to access this HVA can be found under Module 4 on the website’s References page.</a:t>
            </a:r>
          </a:p>
          <a:p>
            <a:endParaRPr lang="en-US" dirty="0"/>
          </a:p>
          <a:p>
            <a:r>
              <a:rPr lang="en-US" dirty="0"/>
              <a:t>This example considers likelihood, potential damages, preparedness, and response capabilities for a variety of hazards. This particular HVA is specific to natural disasters, and it works by ranking each category/column from 0 (N/A) to 3 (high), and the final risk is calculated by the program as a percentage. </a:t>
            </a:r>
          </a:p>
        </p:txBody>
      </p:sp>
      <p:sp>
        <p:nvSpPr>
          <p:cNvPr id="4" name="Slide Number Placeholder 3"/>
          <p:cNvSpPr>
            <a:spLocks noGrp="1"/>
          </p:cNvSpPr>
          <p:nvPr>
            <p:ph type="sldNum" sz="quarter" idx="5"/>
          </p:nvPr>
        </p:nvSpPr>
        <p:spPr/>
        <p:txBody>
          <a:bodyPr/>
          <a:lstStyle/>
          <a:p>
            <a:fld id="{38514693-5941-4F97-B4DE-0462D512A700}" type="slidenum">
              <a:rPr lang="en-US" smtClean="0"/>
              <a:t>18</a:t>
            </a:fld>
            <a:endParaRPr lang="en-US"/>
          </a:p>
        </p:txBody>
      </p:sp>
    </p:spTree>
    <p:extLst>
      <p:ext uri="{BB962C8B-B14F-4D97-AF65-F5344CB8AC3E}">
        <p14:creationId xmlns:p14="http://schemas.microsoft.com/office/powerpoint/2010/main" val="2510188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GIS is another means of vulnerability assessment and analysis that can be used to improve emergency management. GIS can provide data that can determine vulnerability, such as socioeconomic and environmental data. Additionally, GIS can make risk maps that can show how severely communities are impacted. Like HVAs, GIS can help us prioritize certain disasters over others based on how harsh the hazard is and how prepared the population is.</a:t>
            </a:r>
          </a:p>
        </p:txBody>
      </p:sp>
      <p:sp>
        <p:nvSpPr>
          <p:cNvPr id="4" name="Slide Number Placeholder 3"/>
          <p:cNvSpPr>
            <a:spLocks noGrp="1"/>
          </p:cNvSpPr>
          <p:nvPr>
            <p:ph type="sldNum" sz="quarter" idx="5"/>
          </p:nvPr>
        </p:nvSpPr>
        <p:spPr/>
        <p:txBody>
          <a:bodyPr/>
          <a:lstStyle/>
          <a:p>
            <a:fld id="{38514693-5941-4F97-B4DE-0462D512A700}" type="slidenum">
              <a:rPr lang="en-US" smtClean="0"/>
              <a:t>19</a:t>
            </a:fld>
            <a:endParaRPr lang="en-US"/>
          </a:p>
        </p:txBody>
      </p:sp>
    </p:spTree>
    <p:extLst>
      <p:ext uri="{BB962C8B-B14F-4D97-AF65-F5344CB8AC3E}">
        <p14:creationId xmlns:p14="http://schemas.microsoft.com/office/powerpoint/2010/main" val="897931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GIS can also be used to improve resiliency. Certain GIS programs have historical data that show patterns of hazard behavior and provide demographic information. Using a program such as this is extremely beneficial because it is based on hard data, not assumptions. Additionally, the gathered data can be used to create simulations to predict and model the impacts of possible hazards. </a:t>
            </a:r>
          </a:p>
          <a:p>
            <a:endParaRPr lang="en-US" dirty="0"/>
          </a:p>
          <a:p>
            <a:r>
              <a:rPr lang="en-US" dirty="0"/>
              <a:t>GIS systems can also provide methods to spread messages to others and receive feedback. Open, effective communication is crucial when faced with a hazard because it can make more people aware of the hazard and possible means of mitigation.</a:t>
            </a:r>
          </a:p>
        </p:txBody>
      </p:sp>
      <p:sp>
        <p:nvSpPr>
          <p:cNvPr id="4" name="Slide Number Placeholder 3"/>
          <p:cNvSpPr>
            <a:spLocks noGrp="1"/>
          </p:cNvSpPr>
          <p:nvPr>
            <p:ph type="sldNum" sz="quarter" idx="5"/>
          </p:nvPr>
        </p:nvSpPr>
        <p:spPr/>
        <p:txBody>
          <a:bodyPr/>
          <a:lstStyle/>
          <a:p>
            <a:fld id="{38514693-5941-4F97-B4DE-0462D512A700}" type="slidenum">
              <a:rPr lang="en-US" smtClean="0"/>
              <a:t>20</a:t>
            </a:fld>
            <a:endParaRPr lang="en-US"/>
          </a:p>
        </p:txBody>
      </p:sp>
    </p:spTree>
    <p:extLst>
      <p:ext uri="{BB962C8B-B14F-4D97-AF65-F5344CB8AC3E}">
        <p14:creationId xmlns:p14="http://schemas.microsoft.com/office/powerpoint/2010/main" val="3174465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8CDFF039-42B6-4CB1-ABAD-CD742FB0FE6F}"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2541296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DFF039-42B6-4CB1-ABAD-CD742FB0FE6F}"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174778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CDFF039-42B6-4CB1-ABAD-CD742FB0FE6F}"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4003720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DFF039-42B6-4CB1-ABAD-CD742FB0FE6F}"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272305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DFF039-42B6-4CB1-ABAD-CD742FB0FE6F}"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964026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DFF039-42B6-4CB1-ABAD-CD742FB0FE6F}"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827413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DFF039-42B6-4CB1-ABAD-CD742FB0FE6F}" type="datetimeFigureOut">
              <a:rPr lang="en-US" smtClean="0"/>
              <a:t>5/22/20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2606535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DFF039-42B6-4CB1-ABAD-CD742FB0FE6F}"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2900452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DFF039-42B6-4CB1-ABAD-CD742FB0FE6F}"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2916758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DFF039-42B6-4CB1-ABAD-CD742FB0FE6F}"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154499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DFF039-42B6-4CB1-ABAD-CD742FB0FE6F}"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123826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DFF039-42B6-4CB1-ABAD-CD742FB0FE6F}"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CF5D8-3A72-424C-B0A9-6153D81E6FEA}"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7762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DFF039-42B6-4CB1-ABAD-CD742FB0FE6F}"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2900210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CDFF039-42B6-4CB1-ABAD-CD742FB0FE6F}"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2460693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CDFF039-42B6-4CB1-ABAD-CD742FB0FE6F}"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337529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DFF039-42B6-4CB1-ABAD-CD742FB0FE6F}"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1248545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DFF039-42B6-4CB1-ABAD-CD742FB0FE6F}"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CF5D8-3A72-424C-B0A9-6153D81E6FEA}" type="slidenum">
              <a:rPr lang="en-US" smtClean="0"/>
              <a:t>‹#›</a:t>
            </a:fld>
            <a:endParaRPr lang="en-US"/>
          </a:p>
        </p:txBody>
      </p:sp>
    </p:spTree>
    <p:extLst>
      <p:ext uri="{BB962C8B-B14F-4D97-AF65-F5344CB8AC3E}">
        <p14:creationId xmlns:p14="http://schemas.microsoft.com/office/powerpoint/2010/main" val="84345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8CDFF039-42B6-4CB1-ABAD-CD742FB0FE6F}" type="datetimeFigureOut">
              <a:rPr lang="en-US" smtClean="0"/>
              <a:t>5/22/20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47CF5D8-3A72-424C-B0A9-6153D81E6FEA}" type="slidenum">
              <a:rPr lang="en-US" smtClean="0"/>
              <a:t>‹#›</a:t>
            </a:fld>
            <a:endParaRPr lang="en-US"/>
          </a:p>
        </p:txBody>
      </p:sp>
    </p:spTree>
    <p:extLst>
      <p:ext uri="{BB962C8B-B14F-4D97-AF65-F5344CB8AC3E}">
        <p14:creationId xmlns:p14="http://schemas.microsoft.com/office/powerpoint/2010/main" val="362351013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086F6-E493-44CB-A365-81806FEE451E}"/>
              </a:ext>
            </a:extLst>
          </p:cNvPr>
          <p:cNvSpPr>
            <a:spLocks noGrp="1"/>
          </p:cNvSpPr>
          <p:nvPr>
            <p:ph type="ctrTitle"/>
          </p:nvPr>
        </p:nvSpPr>
        <p:spPr/>
        <p:txBody>
          <a:bodyPr/>
          <a:lstStyle/>
          <a:p>
            <a:r>
              <a:rPr lang="en-US" dirty="0"/>
              <a:t>Vulnerability</a:t>
            </a:r>
          </a:p>
        </p:txBody>
      </p:sp>
      <p:sp>
        <p:nvSpPr>
          <p:cNvPr id="3" name="Subtitle 2">
            <a:extLst>
              <a:ext uri="{FF2B5EF4-FFF2-40B4-BE49-F238E27FC236}">
                <a16:creationId xmlns:a16="http://schemas.microsoft.com/office/drawing/2014/main" id="{3CFC4A8C-1147-42BC-BC68-2C603F61B55E}"/>
              </a:ext>
            </a:extLst>
          </p:cNvPr>
          <p:cNvSpPr>
            <a:spLocks noGrp="1"/>
          </p:cNvSpPr>
          <p:nvPr>
            <p:ph type="subTitle" idx="1"/>
          </p:nvPr>
        </p:nvSpPr>
        <p:spPr/>
        <p:txBody>
          <a:bodyPr/>
          <a:lstStyle/>
          <a:p>
            <a:r>
              <a:rPr lang="en-US" dirty="0"/>
              <a:t>A key factor in risk analysis.</a:t>
            </a:r>
          </a:p>
        </p:txBody>
      </p:sp>
    </p:spTree>
    <p:extLst>
      <p:ext uri="{BB962C8B-B14F-4D97-AF65-F5344CB8AC3E}">
        <p14:creationId xmlns:p14="http://schemas.microsoft.com/office/powerpoint/2010/main" val="3433045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4F883-E74D-4DF2-893B-7347B0F59C0A}"/>
              </a:ext>
            </a:extLst>
          </p:cNvPr>
          <p:cNvSpPr>
            <a:spLocks noGrp="1"/>
          </p:cNvSpPr>
          <p:nvPr>
            <p:ph type="title"/>
          </p:nvPr>
        </p:nvSpPr>
        <p:spPr/>
        <p:txBody>
          <a:bodyPr/>
          <a:lstStyle/>
          <a:p>
            <a:r>
              <a:rPr lang="en-US" dirty="0"/>
              <a:t>Defining Vulnerability</a:t>
            </a:r>
          </a:p>
        </p:txBody>
      </p:sp>
      <p:sp>
        <p:nvSpPr>
          <p:cNvPr id="3" name="Content Placeholder 2">
            <a:extLst>
              <a:ext uri="{FF2B5EF4-FFF2-40B4-BE49-F238E27FC236}">
                <a16:creationId xmlns:a16="http://schemas.microsoft.com/office/drawing/2014/main" id="{5BC68E1F-FBBB-44D8-A160-8D0922AC8D76}"/>
              </a:ext>
            </a:extLst>
          </p:cNvPr>
          <p:cNvSpPr>
            <a:spLocks noGrp="1"/>
          </p:cNvSpPr>
          <p:nvPr>
            <p:ph idx="1"/>
          </p:nvPr>
        </p:nvSpPr>
        <p:spPr/>
        <p:txBody>
          <a:bodyPr>
            <a:normAutofit/>
          </a:bodyPr>
          <a:lstStyle/>
          <a:p>
            <a:pPr marL="0" indent="0">
              <a:buNone/>
            </a:pPr>
            <a:r>
              <a:rPr lang="en-US" sz="3200" dirty="0"/>
              <a:t>“Capacity to anticipate, cope with, resist and recover from the impact of a natural or man-made disaster” (</a:t>
            </a:r>
            <a:r>
              <a:rPr lang="en-US" sz="3200" dirty="0" err="1"/>
              <a:t>Schneiderbauer</a:t>
            </a:r>
            <a:r>
              <a:rPr lang="en-US" sz="3200" dirty="0"/>
              <a:t> and Ehrlich, 2004)</a:t>
            </a:r>
          </a:p>
        </p:txBody>
      </p:sp>
      <p:pic>
        <p:nvPicPr>
          <p:cNvPr id="4" name="Picture 3">
            <a:extLst>
              <a:ext uri="{FF2B5EF4-FFF2-40B4-BE49-F238E27FC236}">
                <a16:creationId xmlns:a16="http://schemas.microsoft.com/office/drawing/2014/main" id="{1873AE28-86F5-4398-9740-DD37FC88DB6E}"/>
              </a:ext>
            </a:extLst>
          </p:cNvPr>
          <p:cNvPicPr>
            <a:picLocks noChangeAspect="1"/>
          </p:cNvPicPr>
          <p:nvPr/>
        </p:nvPicPr>
        <p:blipFill rotWithShape="1">
          <a:blip r:embed="rId3"/>
          <a:srcRect b="2465"/>
          <a:stretch/>
        </p:blipFill>
        <p:spPr>
          <a:xfrm>
            <a:off x="3705861" y="3620980"/>
            <a:ext cx="5062078" cy="2939793"/>
          </a:xfrm>
          <a:prstGeom prst="rect">
            <a:avLst/>
          </a:prstGeom>
        </p:spPr>
      </p:pic>
    </p:spTree>
    <p:extLst>
      <p:ext uri="{BB962C8B-B14F-4D97-AF65-F5344CB8AC3E}">
        <p14:creationId xmlns:p14="http://schemas.microsoft.com/office/powerpoint/2010/main" val="462468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09C0E-407D-47D6-BFEC-1DA4549893E1}"/>
              </a:ext>
            </a:extLst>
          </p:cNvPr>
          <p:cNvSpPr>
            <a:spLocks noGrp="1"/>
          </p:cNvSpPr>
          <p:nvPr>
            <p:ph type="title"/>
          </p:nvPr>
        </p:nvSpPr>
        <p:spPr/>
        <p:txBody>
          <a:bodyPr/>
          <a:lstStyle/>
          <a:p>
            <a:r>
              <a:rPr lang="en-US" dirty="0"/>
              <a:t>Concept of Vulnerability</a:t>
            </a:r>
          </a:p>
        </p:txBody>
      </p:sp>
      <p:sp>
        <p:nvSpPr>
          <p:cNvPr id="3" name="Content Placeholder 2">
            <a:extLst>
              <a:ext uri="{FF2B5EF4-FFF2-40B4-BE49-F238E27FC236}">
                <a16:creationId xmlns:a16="http://schemas.microsoft.com/office/drawing/2014/main" id="{75421192-2555-41BF-8D50-22F6F3E037D9}"/>
              </a:ext>
            </a:extLst>
          </p:cNvPr>
          <p:cNvSpPr>
            <a:spLocks noGrp="1"/>
          </p:cNvSpPr>
          <p:nvPr>
            <p:ph idx="1"/>
          </p:nvPr>
        </p:nvSpPr>
        <p:spPr/>
        <p:txBody>
          <a:bodyPr>
            <a:normAutofit/>
          </a:bodyPr>
          <a:lstStyle/>
          <a:p>
            <a:r>
              <a:rPr lang="en-US" sz="3200" dirty="0"/>
              <a:t>Considers resilience</a:t>
            </a:r>
          </a:p>
          <a:p>
            <a:r>
              <a:rPr lang="en-US" sz="3200" dirty="0"/>
              <a:t>Helps us determine the severity of impacts</a:t>
            </a:r>
          </a:p>
          <a:p>
            <a:pPr lvl="1"/>
            <a:r>
              <a:rPr lang="en-US" sz="2800" dirty="0"/>
              <a:t>Severity of hazards depends on the type of hazard</a:t>
            </a:r>
          </a:p>
          <a:p>
            <a:pPr lvl="1"/>
            <a:r>
              <a:rPr lang="en-US" sz="2800" dirty="0"/>
              <a:t>Severity of impacts depends on the vulnerable population</a:t>
            </a:r>
          </a:p>
          <a:p>
            <a:r>
              <a:rPr lang="en-US" sz="3200" dirty="0"/>
              <a:t>Depends on various factors</a:t>
            </a:r>
          </a:p>
          <a:p>
            <a:pPr lvl="1"/>
            <a:r>
              <a:rPr lang="en-US" sz="2800" dirty="0"/>
              <a:t>Economic, social, geographic, demographic, culture, governance, environmental</a:t>
            </a:r>
          </a:p>
          <a:p>
            <a:pPr marL="0" indent="0">
              <a:buNone/>
            </a:pPr>
            <a:r>
              <a:rPr lang="en-US" sz="3200" dirty="0"/>
              <a:t>(Cardona et al., 2012)</a:t>
            </a:r>
          </a:p>
        </p:txBody>
      </p:sp>
    </p:spTree>
    <p:extLst>
      <p:ext uri="{BB962C8B-B14F-4D97-AF65-F5344CB8AC3E}">
        <p14:creationId xmlns:p14="http://schemas.microsoft.com/office/powerpoint/2010/main" val="1455984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F6A57-4E14-4ECD-902B-745AF1FDE230}"/>
              </a:ext>
            </a:extLst>
          </p:cNvPr>
          <p:cNvSpPr>
            <a:spLocks noGrp="1"/>
          </p:cNvSpPr>
          <p:nvPr>
            <p:ph type="title"/>
          </p:nvPr>
        </p:nvSpPr>
        <p:spPr/>
        <p:txBody>
          <a:bodyPr/>
          <a:lstStyle/>
          <a:p>
            <a:r>
              <a:rPr lang="en-US" dirty="0"/>
              <a:t>Resilience</a:t>
            </a:r>
          </a:p>
        </p:txBody>
      </p:sp>
      <p:sp>
        <p:nvSpPr>
          <p:cNvPr id="3" name="Content Placeholder 2">
            <a:extLst>
              <a:ext uri="{FF2B5EF4-FFF2-40B4-BE49-F238E27FC236}">
                <a16:creationId xmlns:a16="http://schemas.microsoft.com/office/drawing/2014/main" id="{2D3CD297-DEEB-4719-B59B-C9162359A45D}"/>
              </a:ext>
            </a:extLst>
          </p:cNvPr>
          <p:cNvSpPr>
            <a:spLocks noGrp="1"/>
          </p:cNvSpPr>
          <p:nvPr>
            <p:ph idx="1"/>
          </p:nvPr>
        </p:nvSpPr>
        <p:spPr>
          <a:xfrm>
            <a:off x="1120000" y="1825625"/>
            <a:ext cx="10233800" cy="4351338"/>
          </a:xfrm>
        </p:spPr>
        <p:txBody>
          <a:bodyPr>
            <a:normAutofit/>
          </a:bodyPr>
          <a:lstStyle/>
          <a:p>
            <a:r>
              <a:rPr lang="en-US" sz="3200" dirty="0"/>
              <a:t>“Ability to prepare and plan for, absorb, respond, recover from, and more successfully adapt to adverse events”</a:t>
            </a:r>
          </a:p>
          <a:p>
            <a:r>
              <a:rPr lang="en-US" sz="3200" dirty="0"/>
              <a:t>Resilience is a factor when thinking about the next potential disaster</a:t>
            </a:r>
          </a:p>
          <a:p>
            <a:r>
              <a:rPr lang="en-US" sz="3200" dirty="0"/>
              <a:t>Reducing vulnerabilities and risk can improve resilience</a:t>
            </a:r>
          </a:p>
          <a:p>
            <a:pPr marL="0" indent="0">
              <a:buNone/>
            </a:pPr>
            <a:r>
              <a:rPr lang="en-US" sz="3200" dirty="0"/>
              <a:t>(National Research Council, 2012)</a:t>
            </a:r>
          </a:p>
        </p:txBody>
      </p:sp>
    </p:spTree>
    <p:extLst>
      <p:ext uri="{BB962C8B-B14F-4D97-AF65-F5344CB8AC3E}">
        <p14:creationId xmlns:p14="http://schemas.microsoft.com/office/powerpoint/2010/main" val="2012713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F6A57-4E14-4ECD-902B-745AF1FDE230}"/>
              </a:ext>
            </a:extLst>
          </p:cNvPr>
          <p:cNvSpPr>
            <a:spLocks noGrp="1"/>
          </p:cNvSpPr>
          <p:nvPr>
            <p:ph type="title"/>
          </p:nvPr>
        </p:nvSpPr>
        <p:spPr/>
        <p:txBody>
          <a:bodyPr/>
          <a:lstStyle/>
          <a:p>
            <a:r>
              <a:rPr lang="en-US" dirty="0"/>
              <a:t>Socioeconomic Trends</a:t>
            </a:r>
          </a:p>
        </p:txBody>
      </p:sp>
      <p:sp>
        <p:nvSpPr>
          <p:cNvPr id="3" name="Content Placeholder 2">
            <a:extLst>
              <a:ext uri="{FF2B5EF4-FFF2-40B4-BE49-F238E27FC236}">
                <a16:creationId xmlns:a16="http://schemas.microsoft.com/office/drawing/2014/main" id="{2D3CD297-DEEB-4719-B59B-C9162359A45D}"/>
              </a:ext>
            </a:extLst>
          </p:cNvPr>
          <p:cNvSpPr>
            <a:spLocks noGrp="1"/>
          </p:cNvSpPr>
          <p:nvPr>
            <p:ph idx="1"/>
          </p:nvPr>
        </p:nvSpPr>
        <p:spPr>
          <a:xfrm>
            <a:off x="1120000" y="1825625"/>
            <a:ext cx="10233800" cy="4351338"/>
          </a:xfrm>
        </p:spPr>
        <p:txBody>
          <a:bodyPr>
            <a:normAutofit/>
          </a:bodyPr>
          <a:lstStyle/>
          <a:p>
            <a:r>
              <a:rPr lang="en-US" sz="3200" dirty="0"/>
              <a:t>Poor societies tend to be more vulnerable</a:t>
            </a:r>
          </a:p>
          <a:p>
            <a:pPr lvl="1"/>
            <a:r>
              <a:rPr lang="en-US" sz="2800" dirty="0"/>
              <a:t>Fewest resources and opportunities</a:t>
            </a:r>
          </a:p>
          <a:p>
            <a:pPr lvl="1"/>
            <a:r>
              <a:rPr lang="en-US" sz="2800" dirty="0"/>
              <a:t>Not related to individuals, but overall community status</a:t>
            </a:r>
          </a:p>
          <a:p>
            <a:r>
              <a:rPr lang="en-US" sz="3200" dirty="0"/>
              <a:t>More developed countries have resources that allow for quicker recovery and/or provide safety</a:t>
            </a:r>
          </a:p>
          <a:p>
            <a:pPr marL="0" indent="0">
              <a:buNone/>
            </a:pPr>
            <a:r>
              <a:rPr lang="en-US" sz="3200" dirty="0"/>
              <a:t>(</a:t>
            </a:r>
            <a:r>
              <a:rPr lang="en-US" sz="3200" dirty="0" err="1"/>
              <a:t>Schneiderbauer</a:t>
            </a:r>
            <a:r>
              <a:rPr lang="en-US" sz="3200" dirty="0"/>
              <a:t> and Ehrlich, 2004)</a:t>
            </a:r>
          </a:p>
        </p:txBody>
      </p:sp>
      <p:pic>
        <p:nvPicPr>
          <p:cNvPr id="1028" name="Picture 4" descr="Evacuation Route Sign">
            <a:extLst>
              <a:ext uri="{FF2B5EF4-FFF2-40B4-BE49-F238E27FC236}">
                <a16:creationId xmlns:a16="http://schemas.microsoft.com/office/drawing/2014/main" id="{FA4485F2-A5C2-492F-B437-074DF1AC3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9351" y="3862937"/>
            <a:ext cx="3722695" cy="2491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949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AE03B-5F0D-4EEE-90C6-C5C383815004}"/>
              </a:ext>
            </a:extLst>
          </p:cNvPr>
          <p:cNvSpPr>
            <a:spLocks noGrp="1"/>
          </p:cNvSpPr>
          <p:nvPr>
            <p:ph type="title"/>
          </p:nvPr>
        </p:nvSpPr>
        <p:spPr/>
        <p:txBody>
          <a:bodyPr/>
          <a:lstStyle/>
          <a:p>
            <a:r>
              <a:rPr lang="en-US" dirty="0"/>
              <a:t>Vulnerability is Dynamic</a:t>
            </a:r>
          </a:p>
        </p:txBody>
      </p:sp>
      <p:sp>
        <p:nvSpPr>
          <p:cNvPr id="3" name="Content Placeholder 2">
            <a:extLst>
              <a:ext uri="{FF2B5EF4-FFF2-40B4-BE49-F238E27FC236}">
                <a16:creationId xmlns:a16="http://schemas.microsoft.com/office/drawing/2014/main" id="{62446A3F-DF70-43B3-A7E8-5FE1F5032880}"/>
              </a:ext>
            </a:extLst>
          </p:cNvPr>
          <p:cNvSpPr>
            <a:spLocks noGrp="1"/>
          </p:cNvSpPr>
          <p:nvPr>
            <p:ph idx="1"/>
          </p:nvPr>
        </p:nvSpPr>
        <p:spPr/>
        <p:txBody>
          <a:bodyPr>
            <a:normAutofit/>
          </a:bodyPr>
          <a:lstStyle/>
          <a:p>
            <a:r>
              <a:rPr lang="en-US" sz="3200" dirty="0"/>
              <a:t>Vulnerability decreases as society develops</a:t>
            </a:r>
          </a:p>
          <a:p>
            <a:r>
              <a:rPr lang="en-US" sz="3200" dirty="0"/>
              <a:t>Threat of a hazard can cause sudden increase in vulnerability</a:t>
            </a:r>
          </a:p>
          <a:p>
            <a:r>
              <a:rPr lang="en-US" sz="3200" dirty="0"/>
              <a:t>Developing societies can face hazards that stall development</a:t>
            </a:r>
          </a:p>
          <a:p>
            <a:pPr lvl="1"/>
            <a:r>
              <a:rPr lang="en-US" sz="2800" dirty="0"/>
              <a:t>Progressive development lessens the effect of each hazard over time</a:t>
            </a:r>
          </a:p>
          <a:p>
            <a:pPr marL="0" indent="0">
              <a:buNone/>
            </a:pPr>
            <a:r>
              <a:rPr lang="en-US" sz="3200" dirty="0"/>
              <a:t>(</a:t>
            </a:r>
            <a:r>
              <a:rPr lang="en-US" sz="3200" dirty="0" err="1"/>
              <a:t>Schneiderbauer</a:t>
            </a:r>
            <a:r>
              <a:rPr lang="en-US" sz="3200" dirty="0"/>
              <a:t> and Ehrlich, 2004)</a:t>
            </a:r>
          </a:p>
          <a:p>
            <a:pPr marL="0" indent="0">
              <a:buNone/>
            </a:pPr>
            <a:endParaRPr lang="en-US" sz="3200" dirty="0"/>
          </a:p>
        </p:txBody>
      </p:sp>
    </p:spTree>
    <p:extLst>
      <p:ext uri="{BB962C8B-B14F-4D97-AF65-F5344CB8AC3E}">
        <p14:creationId xmlns:p14="http://schemas.microsoft.com/office/powerpoint/2010/main" val="1194598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AE03B-5F0D-4EEE-90C6-C5C383815004}"/>
              </a:ext>
            </a:extLst>
          </p:cNvPr>
          <p:cNvSpPr>
            <a:spLocks noGrp="1"/>
          </p:cNvSpPr>
          <p:nvPr>
            <p:ph type="title"/>
          </p:nvPr>
        </p:nvSpPr>
        <p:spPr/>
        <p:txBody>
          <a:bodyPr/>
          <a:lstStyle/>
          <a:p>
            <a:r>
              <a:rPr lang="en-US" dirty="0"/>
              <a:t>Vulnerability is Dynamic</a:t>
            </a:r>
          </a:p>
        </p:txBody>
      </p:sp>
      <p:sp>
        <p:nvSpPr>
          <p:cNvPr id="3" name="Content Placeholder 2">
            <a:extLst>
              <a:ext uri="{FF2B5EF4-FFF2-40B4-BE49-F238E27FC236}">
                <a16:creationId xmlns:a16="http://schemas.microsoft.com/office/drawing/2014/main" id="{62446A3F-DF70-43B3-A7E8-5FE1F5032880}"/>
              </a:ext>
            </a:extLst>
          </p:cNvPr>
          <p:cNvSpPr>
            <a:spLocks noGrp="1"/>
          </p:cNvSpPr>
          <p:nvPr>
            <p:ph idx="1"/>
          </p:nvPr>
        </p:nvSpPr>
        <p:spPr/>
        <p:txBody>
          <a:bodyPr>
            <a:normAutofit/>
          </a:bodyPr>
          <a:lstStyle/>
          <a:p>
            <a:r>
              <a:rPr lang="en-US" sz="3200" dirty="0"/>
              <a:t>Hazard events can affect vulnerability to future events</a:t>
            </a:r>
          </a:p>
          <a:p>
            <a:pPr lvl="1"/>
            <a:r>
              <a:rPr lang="en-US" sz="2800" dirty="0"/>
              <a:t>Large/unpredictable hazards can destroy the community completely</a:t>
            </a:r>
          </a:p>
          <a:p>
            <a:pPr lvl="1"/>
            <a:r>
              <a:rPr lang="en-US" sz="2800" dirty="0"/>
              <a:t>Smaller/recurring hazards can affect overall vulnerability by changing levels of resources, resilience, and coping capacity </a:t>
            </a:r>
            <a:endParaRPr lang="en-US" dirty="0"/>
          </a:p>
          <a:p>
            <a:pPr marL="0" indent="0">
              <a:buNone/>
            </a:pPr>
            <a:r>
              <a:rPr lang="en-US" sz="3200" dirty="0"/>
              <a:t>(Cardona et al., 2012)</a:t>
            </a:r>
          </a:p>
        </p:txBody>
      </p:sp>
    </p:spTree>
    <p:extLst>
      <p:ext uri="{BB962C8B-B14F-4D97-AF65-F5344CB8AC3E}">
        <p14:creationId xmlns:p14="http://schemas.microsoft.com/office/powerpoint/2010/main" val="1473115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chine generated alternative text:&#10;Level of &#10;vulnerabilty &#10;disaster 1 &#10;disaster 2 &#10;disaster 3 &#10;disaster 4 &#10;Level of &#10;development &#10;time ">
            <a:extLst>
              <a:ext uri="{FF2B5EF4-FFF2-40B4-BE49-F238E27FC236}">
                <a16:creationId xmlns:a16="http://schemas.microsoft.com/office/drawing/2014/main" id="{8202A8BE-4A7C-487D-9762-8FE28C0712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669" y="620619"/>
            <a:ext cx="9306662" cy="561676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5A8AF9C-3B15-401F-996F-A269479C9CEC}"/>
              </a:ext>
            </a:extLst>
          </p:cNvPr>
          <p:cNvSpPr/>
          <p:nvPr/>
        </p:nvSpPr>
        <p:spPr>
          <a:xfrm>
            <a:off x="6183958" y="6237381"/>
            <a:ext cx="6095323" cy="535531"/>
          </a:xfrm>
          <a:prstGeom prst="rect">
            <a:avLst/>
          </a:prstGeom>
        </p:spPr>
        <p:txBody>
          <a:bodyPr wrap="none">
            <a:spAutoFit/>
          </a:bodyPr>
          <a:lstStyle/>
          <a:p>
            <a:pPr lvl="0" defTabSz="914400">
              <a:lnSpc>
                <a:spcPct val="90000"/>
              </a:lnSpc>
              <a:spcBef>
                <a:spcPts val="1000"/>
              </a:spcBef>
            </a:pPr>
            <a:r>
              <a:rPr lang="en-US" sz="3200" dirty="0">
                <a:gradFill>
                  <a:gsLst>
                    <a:gs pos="34000">
                      <a:prstClr val="white">
                        <a:lumMod val="93000"/>
                      </a:prstClr>
                    </a:gs>
                    <a:gs pos="0">
                      <a:prstClr val="black">
                        <a:lumMod val="25000"/>
                        <a:lumOff val="75000"/>
                      </a:prstClr>
                    </a:gs>
                    <a:gs pos="100000">
                      <a:srgbClr val="94D7E4">
                        <a:lumMod val="0"/>
                        <a:lumOff val="100000"/>
                      </a:srgbClr>
                    </a:gs>
                  </a:gsLst>
                  <a:lin ang="4800000" scaled="0"/>
                </a:gradFill>
              </a:rPr>
              <a:t>(</a:t>
            </a:r>
            <a:r>
              <a:rPr lang="en-US" sz="3200" dirty="0" err="1">
                <a:gradFill>
                  <a:gsLst>
                    <a:gs pos="34000">
                      <a:prstClr val="white">
                        <a:lumMod val="93000"/>
                      </a:prstClr>
                    </a:gs>
                    <a:gs pos="0">
                      <a:prstClr val="black">
                        <a:lumMod val="25000"/>
                        <a:lumOff val="75000"/>
                      </a:prstClr>
                    </a:gs>
                    <a:gs pos="100000">
                      <a:srgbClr val="94D7E4">
                        <a:lumMod val="0"/>
                        <a:lumOff val="100000"/>
                      </a:srgbClr>
                    </a:gs>
                  </a:gsLst>
                  <a:lin ang="4800000" scaled="0"/>
                </a:gradFill>
              </a:rPr>
              <a:t>Schneiderbauer</a:t>
            </a:r>
            <a:r>
              <a:rPr lang="en-US" sz="3200" dirty="0">
                <a:gradFill>
                  <a:gsLst>
                    <a:gs pos="34000">
                      <a:prstClr val="white">
                        <a:lumMod val="93000"/>
                      </a:prstClr>
                    </a:gs>
                    <a:gs pos="0">
                      <a:prstClr val="black">
                        <a:lumMod val="25000"/>
                        <a:lumOff val="75000"/>
                      </a:prstClr>
                    </a:gs>
                    <a:gs pos="100000">
                      <a:srgbClr val="94D7E4">
                        <a:lumMod val="0"/>
                        <a:lumOff val="100000"/>
                      </a:srgbClr>
                    </a:gs>
                  </a:gsLst>
                  <a:lin ang="4800000" scaled="0"/>
                </a:gradFill>
              </a:rPr>
              <a:t> and Ehrlich, 2004)</a:t>
            </a:r>
          </a:p>
        </p:txBody>
      </p:sp>
    </p:spTree>
    <p:extLst>
      <p:ext uri="{BB962C8B-B14F-4D97-AF65-F5344CB8AC3E}">
        <p14:creationId xmlns:p14="http://schemas.microsoft.com/office/powerpoint/2010/main" val="3207138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72727-B576-4F4E-8C3D-22F880E5E264}"/>
              </a:ext>
            </a:extLst>
          </p:cNvPr>
          <p:cNvSpPr>
            <a:spLocks noGrp="1"/>
          </p:cNvSpPr>
          <p:nvPr>
            <p:ph type="title"/>
          </p:nvPr>
        </p:nvSpPr>
        <p:spPr/>
        <p:txBody>
          <a:bodyPr/>
          <a:lstStyle/>
          <a:p>
            <a:r>
              <a:rPr lang="en-US" dirty="0"/>
              <a:t>Categorizing Vulnerability</a:t>
            </a:r>
          </a:p>
        </p:txBody>
      </p:sp>
      <p:sp>
        <p:nvSpPr>
          <p:cNvPr id="3" name="Content Placeholder 2">
            <a:extLst>
              <a:ext uri="{FF2B5EF4-FFF2-40B4-BE49-F238E27FC236}">
                <a16:creationId xmlns:a16="http://schemas.microsoft.com/office/drawing/2014/main" id="{3795A837-F892-4161-9225-31D1D852A211}"/>
              </a:ext>
            </a:extLst>
          </p:cNvPr>
          <p:cNvSpPr>
            <a:spLocks noGrp="1"/>
          </p:cNvSpPr>
          <p:nvPr>
            <p:ph idx="1"/>
          </p:nvPr>
        </p:nvSpPr>
        <p:spPr/>
        <p:txBody>
          <a:bodyPr>
            <a:normAutofit/>
          </a:bodyPr>
          <a:lstStyle/>
          <a:p>
            <a:r>
              <a:rPr lang="en-US" sz="3200" dirty="0"/>
              <a:t>Hazard independent: describes the strength of population</a:t>
            </a:r>
          </a:p>
          <a:p>
            <a:pPr lvl="1"/>
            <a:r>
              <a:rPr lang="en-US" sz="2800" dirty="0"/>
              <a:t>Factors: income, health, education, access to information, existence of mitigation plans</a:t>
            </a:r>
          </a:p>
          <a:p>
            <a:r>
              <a:rPr lang="en-US" sz="3200" dirty="0"/>
              <a:t>Hazard dependent: describes the strength of population to survive a specific disaster</a:t>
            </a:r>
          </a:p>
          <a:p>
            <a:pPr lvl="1"/>
            <a:r>
              <a:rPr lang="en-US" sz="2800" dirty="0"/>
              <a:t>Physical factors: construction quality</a:t>
            </a:r>
          </a:p>
          <a:p>
            <a:pPr lvl="1"/>
            <a:r>
              <a:rPr lang="en-US" sz="2800" dirty="0"/>
              <a:t>Social factors: vaccinated population, preparedness</a:t>
            </a:r>
          </a:p>
          <a:p>
            <a:pPr marL="0" indent="0">
              <a:buNone/>
            </a:pPr>
            <a:r>
              <a:rPr lang="en-US" sz="3200" dirty="0"/>
              <a:t>(</a:t>
            </a:r>
            <a:r>
              <a:rPr lang="en-US" sz="3200" dirty="0" err="1"/>
              <a:t>Schneiderbauer</a:t>
            </a:r>
            <a:r>
              <a:rPr lang="en-US" sz="3200" dirty="0"/>
              <a:t> and Ehrlich, 2004)</a:t>
            </a:r>
          </a:p>
        </p:txBody>
      </p:sp>
    </p:spTree>
    <p:extLst>
      <p:ext uri="{BB962C8B-B14F-4D97-AF65-F5344CB8AC3E}">
        <p14:creationId xmlns:p14="http://schemas.microsoft.com/office/powerpoint/2010/main" val="1410752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1C59E-797B-4882-8C67-F3832496B8DF}"/>
              </a:ext>
            </a:extLst>
          </p:cNvPr>
          <p:cNvSpPr>
            <a:spLocks noGrp="1"/>
          </p:cNvSpPr>
          <p:nvPr>
            <p:ph type="title"/>
          </p:nvPr>
        </p:nvSpPr>
        <p:spPr/>
        <p:txBody>
          <a:bodyPr/>
          <a:lstStyle/>
          <a:p>
            <a:r>
              <a:rPr lang="en-US" dirty="0"/>
              <a:t>Pre-Disaster</a:t>
            </a:r>
          </a:p>
        </p:txBody>
      </p:sp>
      <p:sp>
        <p:nvSpPr>
          <p:cNvPr id="3" name="Content Placeholder 2">
            <a:extLst>
              <a:ext uri="{FF2B5EF4-FFF2-40B4-BE49-F238E27FC236}">
                <a16:creationId xmlns:a16="http://schemas.microsoft.com/office/drawing/2014/main" id="{41FDD771-4CFB-41F5-A493-9B1A0EBD00B2}"/>
              </a:ext>
            </a:extLst>
          </p:cNvPr>
          <p:cNvSpPr>
            <a:spLocks noGrp="1"/>
          </p:cNvSpPr>
          <p:nvPr>
            <p:ph idx="1"/>
          </p:nvPr>
        </p:nvSpPr>
        <p:spPr>
          <a:xfrm>
            <a:off x="1120000" y="1825625"/>
            <a:ext cx="7349683" cy="4351338"/>
          </a:xfrm>
        </p:spPr>
        <p:txBody>
          <a:bodyPr>
            <a:normAutofit/>
          </a:bodyPr>
          <a:lstStyle/>
          <a:p>
            <a:r>
              <a:rPr lang="en-US" sz="3200" dirty="0"/>
              <a:t>Vulnerability: susceptibility to a disaster</a:t>
            </a:r>
          </a:p>
          <a:p>
            <a:r>
              <a:rPr lang="en-US" sz="3200" dirty="0"/>
              <a:t>Vulnerability is evaluated by considering physical features</a:t>
            </a:r>
          </a:p>
          <a:p>
            <a:pPr lvl="1"/>
            <a:r>
              <a:rPr lang="en-US" sz="2800" dirty="0"/>
              <a:t>Current physical assets</a:t>
            </a:r>
          </a:p>
          <a:p>
            <a:pPr lvl="1"/>
            <a:r>
              <a:rPr lang="en-US" sz="2800" dirty="0"/>
              <a:t>Financial resources</a:t>
            </a:r>
          </a:p>
          <a:p>
            <a:pPr marL="0" indent="0">
              <a:buNone/>
            </a:pPr>
            <a:r>
              <a:rPr lang="en-US" sz="3200" dirty="0"/>
              <a:t>(</a:t>
            </a:r>
            <a:r>
              <a:rPr lang="en-US" sz="3200" dirty="0" err="1"/>
              <a:t>Schneiderbauer</a:t>
            </a:r>
            <a:r>
              <a:rPr lang="en-US" sz="3200" dirty="0"/>
              <a:t> and Ehrlich, 2004)</a:t>
            </a:r>
          </a:p>
          <a:p>
            <a:pPr marL="457200" lvl="1" indent="0">
              <a:buNone/>
            </a:pPr>
            <a:endParaRPr lang="en-US" sz="2800" dirty="0"/>
          </a:p>
        </p:txBody>
      </p:sp>
      <p:pic>
        <p:nvPicPr>
          <p:cNvPr id="3074" name="Picture 2" descr="Image result for money bag">
            <a:extLst>
              <a:ext uri="{FF2B5EF4-FFF2-40B4-BE49-F238E27FC236}">
                <a16:creationId xmlns:a16="http://schemas.microsoft.com/office/drawing/2014/main" id="{93763682-373A-4E07-A4ED-41ABDF90C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9683" y="1825625"/>
            <a:ext cx="2668175" cy="3144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867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1C59E-797B-4882-8C67-F3832496B8DF}"/>
              </a:ext>
            </a:extLst>
          </p:cNvPr>
          <p:cNvSpPr>
            <a:spLocks noGrp="1"/>
          </p:cNvSpPr>
          <p:nvPr>
            <p:ph type="title"/>
          </p:nvPr>
        </p:nvSpPr>
        <p:spPr/>
        <p:txBody>
          <a:bodyPr/>
          <a:lstStyle/>
          <a:p>
            <a:r>
              <a:rPr lang="en-US" dirty="0"/>
              <a:t>Post-Disaster</a:t>
            </a:r>
          </a:p>
        </p:txBody>
      </p:sp>
      <p:sp>
        <p:nvSpPr>
          <p:cNvPr id="3" name="Content Placeholder 2">
            <a:extLst>
              <a:ext uri="{FF2B5EF4-FFF2-40B4-BE49-F238E27FC236}">
                <a16:creationId xmlns:a16="http://schemas.microsoft.com/office/drawing/2014/main" id="{41FDD771-4CFB-41F5-A493-9B1A0EBD00B2}"/>
              </a:ext>
            </a:extLst>
          </p:cNvPr>
          <p:cNvSpPr>
            <a:spLocks noGrp="1"/>
          </p:cNvSpPr>
          <p:nvPr>
            <p:ph idx="1"/>
          </p:nvPr>
        </p:nvSpPr>
        <p:spPr>
          <a:xfrm>
            <a:off x="1120000" y="1825625"/>
            <a:ext cx="9956317" cy="503116"/>
          </a:xfrm>
        </p:spPr>
        <p:txBody>
          <a:bodyPr>
            <a:normAutofit lnSpcReduction="10000"/>
          </a:bodyPr>
          <a:lstStyle/>
          <a:p>
            <a:r>
              <a:rPr lang="en-US" sz="3200" dirty="0"/>
              <a:t>Vulnerability: ability to cope and recover from a disaster</a:t>
            </a:r>
          </a:p>
        </p:txBody>
      </p:sp>
      <p:pic>
        <p:nvPicPr>
          <p:cNvPr id="4098" name="Picture 2" descr="Image result for social">
            <a:extLst>
              <a:ext uri="{FF2B5EF4-FFF2-40B4-BE49-F238E27FC236}">
                <a16:creationId xmlns:a16="http://schemas.microsoft.com/office/drawing/2014/main" id="{24A5CC71-AC7D-4AB0-B153-3D237ACE2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7975" y="4596487"/>
            <a:ext cx="2019973" cy="201997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healthcare">
            <a:extLst>
              <a:ext uri="{FF2B5EF4-FFF2-40B4-BE49-F238E27FC236}">
                <a16:creationId xmlns:a16="http://schemas.microsoft.com/office/drawing/2014/main" id="{CB1A793A-4B1B-4C6E-A2F6-A8103B1733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8904" y="2328741"/>
            <a:ext cx="3484749" cy="2019973"/>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1428F2CB-4D9A-394A-AD8E-62D527D32336}"/>
              </a:ext>
            </a:extLst>
          </p:cNvPr>
          <p:cNvSpPr txBox="1">
            <a:spLocks/>
          </p:cNvSpPr>
          <p:nvPr/>
        </p:nvSpPr>
        <p:spPr>
          <a:xfrm>
            <a:off x="1115684" y="2314965"/>
            <a:ext cx="8666672" cy="38615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Vulnerability is evaluated by considering socioeconomic factors</a:t>
            </a:r>
          </a:p>
          <a:p>
            <a:pPr lvl="1"/>
            <a:r>
              <a:rPr lang="en-US" sz="2800" dirty="0"/>
              <a:t>Organizational infrastructure</a:t>
            </a:r>
          </a:p>
          <a:p>
            <a:pPr lvl="1"/>
            <a:r>
              <a:rPr lang="en-US" sz="2800" dirty="0"/>
              <a:t>Social networks</a:t>
            </a:r>
          </a:p>
          <a:p>
            <a:pPr lvl="1"/>
            <a:r>
              <a:rPr lang="en-US" sz="2800" dirty="0"/>
              <a:t>Quality of services (specifically healthcare)</a:t>
            </a:r>
          </a:p>
          <a:p>
            <a:pPr lvl="1"/>
            <a:r>
              <a:rPr lang="en-US" sz="2800" dirty="0"/>
              <a:t>Remaining physical assets and financial resources</a:t>
            </a:r>
          </a:p>
          <a:p>
            <a:pPr marL="0" indent="0">
              <a:buNone/>
            </a:pPr>
            <a:r>
              <a:rPr lang="en-US" sz="3200" dirty="0"/>
              <a:t>(</a:t>
            </a:r>
            <a:r>
              <a:rPr lang="en-US" sz="3200" dirty="0" err="1"/>
              <a:t>Schneiderbauer</a:t>
            </a:r>
            <a:r>
              <a:rPr lang="en-US" sz="3200" dirty="0"/>
              <a:t> and Ehrlich, 2004)</a:t>
            </a:r>
          </a:p>
          <a:p>
            <a:endParaRPr lang="en-US" dirty="0"/>
          </a:p>
        </p:txBody>
      </p:sp>
    </p:spTree>
    <p:extLst>
      <p:ext uri="{BB962C8B-B14F-4D97-AF65-F5344CB8AC3E}">
        <p14:creationId xmlns:p14="http://schemas.microsoft.com/office/powerpoint/2010/main" val="791052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06AD5-C889-4283-A35D-40B4A75B5C1D}"/>
              </a:ext>
            </a:extLst>
          </p:cNvPr>
          <p:cNvSpPr>
            <a:spLocks noGrp="1"/>
          </p:cNvSpPr>
          <p:nvPr>
            <p:ph type="title"/>
          </p:nvPr>
        </p:nvSpPr>
        <p:spPr/>
        <p:txBody>
          <a:bodyPr/>
          <a:lstStyle/>
          <a:p>
            <a:r>
              <a:rPr lang="en-US" dirty="0"/>
              <a:t>Social Levels of Vulnerability</a:t>
            </a:r>
          </a:p>
        </p:txBody>
      </p:sp>
      <p:sp>
        <p:nvSpPr>
          <p:cNvPr id="3" name="Content Placeholder 2">
            <a:extLst>
              <a:ext uri="{FF2B5EF4-FFF2-40B4-BE49-F238E27FC236}">
                <a16:creationId xmlns:a16="http://schemas.microsoft.com/office/drawing/2014/main" id="{7982B6F1-BE12-4B78-921D-5E42ED0B418F}"/>
              </a:ext>
            </a:extLst>
          </p:cNvPr>
          <p:cNvSpPr>
            <a:spLocks noGrp="1"/>
          </p:cNvSpPr>
          <p:nvPr>
            <p:ph idx="1"/>
          </p:nvPr>
        </p:nvSpPr>
        <p:spPr>
          <a:xfrm>
            <a:off x="1119999" y="1825625"/>
            <a:ext cx="7383431" cy="4351338"/>
          </a:xfrm>
        </p:spPr>
        <p:txBody>
          <a:bodyPr>
            <a:normAutofit/>
          </a:bodyPr>
          <a:lstStyle/>
          <a:p>
            <a:pPr marL="0" indent="0">
              <a:buNone/>
            </a:pPr>
            <a:r>
              <a:rPr lang="en-US" sz="3200" dirty="0"/>
              <a:t>Average vulnerability level of any individual is dependent on all the social levels that the individual is in.</a:t>
            </a:r>
          </a:p>
          <a:p>
            <a:r>
              <a:rPr lang="en-US" sz="3200" dirty="0"/>
              <a:t>Individual level: personal income, physical strength, education background</a:t>
            </a:r>
          </a:p>
          <a:p>
            <a:r>
              <a:rPr lang="en-US" sz="3200" dirty="0"/>
              <a:t>Household level: family insurance, house/property quality</a:t>
            </a:r>
          </a:p>
          <a:p>
            <a:pPr marL="0" indent="0">
              <a:buNone/>
            </a:pPr>
            <a:r>
              <a:rPr lang="en-US" sz="3200" dirty="0"/>
              <a:t>(</a:t>
            </a:r>
            <a:r>
              <a:rPr lang="en-US" sz="3200" dirty="0" err="1"/>
              <a:t>Schneiderbauer</a:t>
            </a:r>
            <a:r>
              <a:rPr lang="en-US" sz="3200" dirty="0"/>
              <a:t> and Ehrlich, 2004)</a:t>
            </a:r>
          </a:p>
        </p:txBody>
      </p:sp>
      <p:pic>
        <p:nvPicPr>
          <p:cNvPr id="5122" name="Picture 2" descr="Image result for family and house">
            <a:extLst>
              <a:ext uri="{FF2B5EF4-FFF2-40B4-BE49-F238E27FC236}">
                <a16:creationId xmlns:a16="http://schemas.microsoft.com/office/drawing/2014/main" id="{C4C588F6-406D-4611-838A-F8748A26F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627" y="2282516"/>
            <a:ext cx="3365250" cy="336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725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06AD5-C889-4283-A35D-40B4A75B5C1D}"/>
              </a:ext>
            </a:extLst>
          </p:cNvPr>
          <p:cNvSpPr>
            <a:spLocks noGrp="1"/>
          </p:cNvSpPr>
          <p:nvPr>
            <p:ph type="title"/>
          </p:nvPr>
        </p:nvSpPr>
        <p:spPr/>
        <p:txBody>
          <a:bodyPr/>
          <a:lstStyle/>
          <a:p>
            <a:r>
              <a:rPr lang="en-US" dirty="0"/>
              <a:t>Social Levels of Vulnerability, cont.</a:t>
            </a:r>
          </a:p>
        </p:txBody>
      </p:sp>
      <p:sp>
        <p:nvSpPr>
          <p:cNvPr id="3" name="Content Placeholder 2">
            <a:extLst>
              <a:ext uri="{FF2B5EF4-FFF2-40B4-BE49-F238E27FC236}">
                <a16:creationId xmlns:a16="http://schemas.microsoft.com/office/drawing/2014/main" id="{7982B6F1-BE12-4B78-921D-5E42ED0B418F}"/>
              </a:ext>
            </a:extLst>
          </p:cNvPr>
          <p:cNvSpPr>
            <a:spLocks noGrp="1"/>
          </p:cNvSpPr>
          <p:nvPr>
            <p:ph idx="1"/>
          </p:nvPr>
        </p:nvSpPr>
        <p:spPr>
          <a:xfrm>
            <a:off x="1120000" y="1825625"/>
            <a:ext cx="6268548" cy="4351338"/>
          </a:xfrm>
        </p:spPr>
        <p:txBody>
          <a:bodyPr>
            <a:normAutofit/>
          </a:bodyPr>
          <a:lstStyle/>
          <a:p>
            <a:r>
              <a:rPr lang="en-US" sz="3200" dirty="0"/>
              <a:t>Cultural level: coping strategies, risk perception</a:t>
            </a:r>
          </a:p>
          <a:p>
            <a:r>
              <a:rPr lang="en-US" sz="3200" dirty="0"/>
              <a:t>Administrative level: disaster mitigation measures, civil protection measures</a:t>
            </a:r>
          </a:p>
          <a:p>
            <a:pPr marL="0" indent="0">
              <a:buNone/>
            </a:pPr>
            <a:r>
              <a:rPr lang="en-US" sz="3200" dirty="0"/>
              <a:t>(</a:t>
            </a:r>
            <a:r>
              <a:rPr lang="en-US" sz="3200" dirty="0" err="1"/>
              <a:t>Schneiderbauer</a:t>
            </a:r>
            <a:r>
              <a:rPr lang="en-US" sz="3200" dirty="0"/>
              <a:t> and Ehrlich, 2004)</a:t>
            </a:r>
          </a:p>
        </p:txBody>
      </p:sp>
      <p:pic>
        <p:nvPicPr>
          <p:cNvPr id="6150" name="Picture 6" descr="Image result for administration">
            <a:extLst>
              <a:ext uri="{FF2B5EF4-FFF2-40B4-BE49-F238E27FC236}">
                <a16:creationId xmlns:a16="http://schemas.microsoft.com/office/drawing/2014/main" id="{B794A1A3-B72B-4B3D-B2EC-9DC9651A2B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0893" y="4252754"/>
            <a:ext cx="2444920" cy="244492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Image result for culture">
            <a:extLst>
              <a:ext uri="{FF2B5EF4-FFF2-40B4-BE49-F238E27FC236}">
                <a16:creationId xmlns:a16="http://schemas.microsoft.com/office/drawing/2014/main" id="{28B58D5B-9718-46A8-B6F6-7C35B8EB71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5753" y="1535410"/>
            <a:ext cx="2934352" cy="3139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920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06AD5-C889-4283-A35D-40B4A75B5C1D}"/>
              </a:ext>
            </a:extLst>
          </p:cNvPr>
          <p:cNvSpPr>
            <a:spLocks noGrp="1"/>
          </p:cNvSpPr>
          <p:nvPr>
            <p:ph type="title"/>
          </p:nvPr>
        </p:nvSpPr>
        <p:spPr/>
        <p:txBody>
          <a:bodyPr/>
          <a:lstStyle/>
          <a:p>
            <a:r>
              <a:rPr lang="en-US" dirty="0"/>
              <a:t>Social Levels of Vulnerability, cont.</a:t>
            </a:r>
          </a:p>
        </p:txBody>
      </p:sp>
      <p:sp>
        <p:nvSpPr>
          <p:cNvPr id="3" name="Content Placeholder 2">
            <a:extLst>
              <a:ext uri="{FF2B5EF4-FFF2-40B4-BE49-F238E27FC236}">
                <a16:creationId xmlns:a16="http://schemas.microsoft.com/office/drawing/2014/main" id="{7982B6F1-BE12-4B78-921D-5E42ED0B418F}"/>
              </a:ext>
            </a:extLst>
          </p:cNvPr>
          <p:cNvSpPr>
            <a:spLocks noGrp="1"/>
          </p:cNvSpPr>
          <p:nvPr>
            <p:ph idx="1"/>
          </p:nvPr>
        </p:nvSpPr>
        <p:spPr>
          <a:xfrm>
            <a:off x="1120000" y="1825625"/>
            <a:ext cx="6288107" cy="4351338"/>
          </a:xfrm>
        </p:spPr>
        <p:txBody>
          <a:bodyPr>
            <a:normAutofit/>
          </a:bodyPr>
          <a:lstStyle/>
          <a:p>
            <a:r>
              <a:rPr lang="en-US" sz="3200" dirty="0"/>
              <a:t>Country level: type of government, national disaster management, infrastructure, health care, political relationships</a:t>
            </a:r>
          </a:p>
          <a:p>
            <a:r>
              <a:rPr lang="en-US" sz="3200" dirty="0"/>
              <a:t>Regional level: climate, geological setting</a:t>
            </a:r>
          </a:p>
          <a:p>
            <a:pPr marL="0" indent="0">
              <a:buNone/>
            </a:pPr>
            <a:r>
              <a:rPr lang="en-US" sz="3200" dirty="0"/>
              <a:t>(</a:t>
            </a:r>
            <a:r>
              <a:rPr lang="en-US" sz="3200" dirty="0" err="1"/>
              <a:t>Schneiderbauer</a:t>
            </a:r>
            <a:r>
              <a:rPr lang="en-US" sz="3200" dirty="0"/>
              <a:t> and Ehrlich, 2004)</a:t>
            </a:r>
          </a:p>
        </p:txBody>
      </p:sp>
      <p:pic>
        <p:nvPicPr>
          <p:cNvPr id="7172" name="Picture 4" descr="Image result for geography">
            <a:extLst>
              <a:ext uri="{FF2B5EF4-FFF2-40B4-BE49-F238E27FC236}">
                <a16:creationId xmlns:a16="http://schemas.microsoft.com/office/drawing/2014/main" id="{20C3327F-7B3C-4CA4-A84A-4FFECC3CEA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1362" y="4123540"/>
            <a:ext cx="3418838" cy="227508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many flags">
            <a:extLst>
              <a:ext uri="{FF2B5EF4-FFF2-40B4-BE49-F238E27FC236}">
                <a16:creationId xmlns:a16="http://schemas.microsoft.com/office/drawing/2014/main" id="{DEC6A6E4-950F-4A88-B22E-2DBD8FBF9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1362" y="1596919"/>
            <a:ext cx="3415781" cy="2275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011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7271-B3EE-43F1-853A-A02E0649B59F}"/>
              </a:ext>
            </a:extLst>
          </p:cNvPr>
          <p:cNvSpPr>
            <a:spLocks noGrp="1"/>
          </p:cNvSpPr>
          <p:nvPr>
            <p:ph type="title"/>
          </p:nvPr>
        </p:nvSpPr>
        <p:spPr/>
        <p:txBody>
          <a:bodyPr>
            <a:normAutofit fontScale="90000"/>
          </a:bodyPr>
          <a:lstStyle/>
          <a:p>
            <a:r>
              <a:rPr lang="en-US" dirty="0"/>
              <a:t>Hazard Vulnerability Assessments (HVA)</a:t>
            </a:r>
          </a:p>
        </p:txBody>
      </p:sp>
      <p:sp>
        <p:nvSpPr>
          <p:cNvPr id="3" name="Content Placeholder 2">
            <a:extLst>
              <a:ext uri="{FF2B5EF4-FFF2-40B4-BE49-F238E27FC236}">
                <a16:creationId xmlns:a16="http://schemas.microsoft.com/office/drawing/2014/main" id="{52D2695B-FEF5-440F-9B46-600980AC2E10}"/>
              </a:ext>
            </a:extLst>
          </p:cNvPr>
          <p:cNvSpPr>
            <a:spLocks noGrp="1"/>
          </p:cNvSpPr>
          <p:nvPr>
            <p:ph idx="1"/>
          </p:nvPr>
        </p:nvSpPr>
        <p:spPr/>
        <p:txBody>
          <a:bodyPr>
            <a:normAutofit/>
          </a:bodyPr>
          <a:lstStyle/>
          <a:p>
            <a:r>
              <a:rPr lang="en-US" sz="3200" dirty="0"/>
              <a:t>Systematic approach to identifying all possible hazards in an area and analysis of the risk of each</a:t>
            </a:r>
          </a:p>
          <a:p>
            <a:r>
              <a:rPr lang="en-US" sz="3200" dirty="0"/>
              <a:t>Used to determine and prioritize hazard risk by looking at the affected population</a:t>
            </a:r>
          </a:p>
          <a:p>
            <a:pPr marL="0" indent="0">
              <a:buNone/>
            </a:pPr>
            <a:r>
              <a:rPr lang="en-US" sz="3200" dirty="0"/>
              <a:t>(Du et al., 2015)</a:t>
            </a:r>
          </a:p>
        </p:txBody>
      </p:sp>
      <p:pic>
        <p:nvPicPr>
          <p:cNvPr id="9218" name="Picture 2" descr="Image result for scared people">
            <a:extLst>
              <a:ext uri="{FF2B5EF4-FFF2-40B4-BE49-F238E27FC236}">
                <a16:creationId xmlns:a16="http://schemas.microsoft.com/office/drawing/2014/main" id="{C64784EA-71BF-4806-BD8E-830074586D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0846" y="3429000"/>
            <a:ext cx="4255646" cy="2829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9109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E9BA9-4364-48E4-ADFB-792469CBD4B0}"/>
              </a:ext>
            </a:extLst>
          </p:cNvPr>
          <p:cNvSpPr>
            <a:spLocks noGrp="1"/>
          </p:cNvSpPr>
          <p:nvPr>
            <p:ph type="title"/>
          </p:nvPr>
        </p:nvSpPr>
        <p:spPr/>
        <p:txBody>
          <a:bodyPr/>
          <a:lstStyle/>
          <a:p>
            <a:r>
              <a:rPr lang="en-US" dirty="0"/>
              <a:t>Making HVAs</a:t>
            </a:r>
          </a:p>
        </p:txBody>
      </p:sp>
      <p:sp>
        <p:nvSpPr>
          <p:cNvPr id="3" name="Content Placeholder 2">
            <a:extLst>
              <a:ext uri="{FF2B5EF4-FFF2-40B4-BE49-F238E27FC236}">
                <a16:creationId xmlns:a16="http://schemas.microsoft.com/office/drawing/2014/main" id="{FC3E1645-DD0B-4FA3-A4F9-DD974CDB3C52}"/>
              </a:ext>
            </a:extLst>
          </p:cNvPr>
          <p:cNvSpPr>
            <a:spLocks noGrp="1"/>
          </p:cNvSpPr>
          <p:nvPr>
            <p:ph idx="1"/>
          </p:nvPr>
        </p:nvSpPr>
        <p:spPr/>
        <p:txBody>
          <a:bodyPr>
            <a:normAutofit/>
          </a:bodyPr>
          <a:lstStyle/>
          <a:p>
            <a:r>
              <a:rPr lang="en-US" sz="3200" dirty="0"/>
              <a:t>Developed by a multi-disciplinary team consisting of people from community leadership, safety agencies, defense agencies, medical facilities, etc.</a:t>
            </a:r>
          </a:p>
          <a:p>
            <a:r>
              <a:rPr lang="en-US" sz="3200" dirty="0"/>
              <a:t>Data (from academic institutions, disaster centers, scientific agencies) is used as main references</a:t>
            </a:r>
          </a:p>
          <a:p>
            <a:pPr lvl="1"/>
            <a:r>
              <a:rPr lang="en-US" sz="2800" dirty="0"/>
              <a:t>Archives and local residents are secondary sources of information</a:t>
            </a:r>
          </a:p>
          <a:p>
            <a:pPr marL="0" indent="0">
              <a:buNone/>
            </a:pPr>
            <a:r>
              <a:rPr lang="en-US" sz="3200" dirty="0"/>
              <a:t>(Du et al., 2015)</a:t>
            </a:r>
          </a:p>
        </p:txBody>
      </p:sp>
    </p:spTree>
    <p:extLst>
      <p:ext uri="{BB962C8B-B14F-4D97-AF65-F5344CB8AC3E}">
        <p14:creationId xmlns:p14="http://schemas.microsoft.com/office/powerpoint/2010/main" val="2318555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0CEDE-E396-4371-8DEF-4449AFA86CB3}"/>
              </a:ext>
            </a:extLst>
          </p:cNvPr>
          <p:cNvSpPr>
            <a:spLocks noGrp="1"/>
          </p:cNvSpPr>
          <p:nvPr>
            <p:ph type="title"/>
          </p:nvPr>
        </p:nvSpPr>
        <p:spPr/>
        <p:txBody>
          <a:bodyPr/>
          <a:lstStyle/>
          <a:p>
            <a:r>
              <a:rPr lang="en-US" dirty="0"/>
              <a:t>Purpose of HVAs</a:t>
            </a:r>
          </a:p>
        </p:txBody>
      </p:sp>
      <p:sp>
        <p:nvSpPr>
          <p:cNvPr id="3" name="Content Placeholder 2">
            <a:extLst>
              <a:ext uri="{FF2B5EF4-FFF2-40B4-BE49-F238E27FC236}">
                <a16:creationId xmlns:a16="http://schemas.microsoft.com/office/drawing/2014/main" id="{1CB00C39-AD17-4453-993F-3A615D36A6D3}"/>
              </a:ext>
            </a:extLst>
          </p:cNvPr>
          <p:cNvSpPr>
            <a:spLocks noGrp="1"/>
          </p:cNvSpPr>
          <p:nvPr>
            <p:ph idx="1"/>
          </p:nvPr>
        </p:nvSpPr>
        <p:spPr>
          <a:xfrm>
            <a:off x="1120000" y="1825625"/>
            <a:ext cx="5554631" cy="4351338"/>
          </a:xfrm>
        </p:spPr>
        <p:txBody>
          <a:bodyPr>
            <a:normAutofit/>
          </a:bodyPr>
          <a:lstStyle/>
          <a:p>
            <a:r>
              <a:rPr lang="en-US" sz="3200" dirty="0"/>
              <a:t>Outlines essential information</a:t>
            </a:r>
          </a:p>
          <a:p>
            <a:pPr lvl="1"/>
            <a:r>
              <a:rPr lang="en-US" sz="2800" dirty="0"/>
              <a:t>Most impactful hazards</a:t>
            </a:r>
          </a:p>
          <a:p>
            <a:pPr lvl="1"/>
            <a:r>
              <a:rPr lang="en-US" sz="2800" dirty="0"/>
              <a:t>Current available resources</a:t>
            </a:r>
          </a:p>
          <a:p>
            <a:r>
              <a:rPr lang="en-US" sz="3200" dirty="0"/>
              <a:t>Can be used to create mitigation plans</a:t>
            </a:r>
          </a:p>
          <a:p>
            <a:pPr marL="0" indent="0">
              <a:buNone/>
            </a:pPr>
            <a:r>
              <a:rPr lang="en-US" sz="3200" dirty="0"/>
              <a:t>(Du et al., 2015)</a:t>
            </a:r>
          </a:p>
        </p:txBody>
      </p:sp>
      <p:pic>
        <p:nvPicPr>
          <p:cNvPr id="10242" name="Picture 2" descr="Image result for planning construction">
            <a:extLst>
              <a:ext uri="{FF2B5EF4-FFF2-40B4-BE49-F238E27FC236}">
                <a16:creationId xmlns:a16="http://schemas.microsoft.com/office/drawing/2014/main" id="{A9718047-0989-4720-B4D8-F0FBF5062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418" y="2009190"/>
            <a:ext cx="4372137" cy="2910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385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F7963-731D-4794-82BD-31FDF312F9FD}"/>
              </a:ext>
            </a:extLst>
          </p:cNvPr>
          <p:cNvSpPr>
            <a:spLocks noGrp="1"/>
          </p:cNvSpPr>
          <p:nvPr>
            <p:ph type="title"/>
          </p:nvPr>
        </p:nvSpPr>
        <p:spPr>
          <a:xfrm>
            <a:off x="838200" y="18255"/>
            <a:ext cx="10515600" cy="1325563"/>
          </a:xfrm>
        </p:spPr>
        <p:txBody>
          <a:bodyPr>
            <a:normAutofit/>
          </a:bodyPr>
          <a:lstStyle/>
          <a:p>
            <a:r>
              <a:rPr lang="en-US" dirty="0"/>
              <a:t>HVA Example</a:t>
            </a:r>
          </a:p>
        </p:txBody>
      </p:sp>
      <p:pic>
        <p:nvPicPr>
          <p:cNvPr id="4" name="Picture 3">
            <a:extLst>
              <a:ext uri="{FF2B5EF4-FFF2-40B4-BE49-F238E27FC236}">
                <a16:creationId xmlns:a16="http://schemas.microsoft.com/office/drawing/2014/main" id="{B96CC65D-2CB6-48CF-8802-7647AA130C15}"/>
              </a:ext>
            </a:extLst>
          </p:cNvPr>
          <p:cNvPicPr>
            <a:picLocks noChangeAspect="1"/>
          </p:cNvPicPr>
          <p:nvPr/>
        </p:nvPicPr>
        <p:blipFill>
          <a:blip r:embed="rId3"/>
          <a:stretch>
            <a:fillRect/>
          </a:stretch>
        </p:blipFill>
        <p:spPr>
          <a:xfrm>
            <a:off x="0" y="1074420"/>
            <a:ext cx="12192000" cy="5229794"/>
          </a:xfrm>
          <a:prstGeom prst="rect">
            <a:avLst/>
          </a:prstGeom>
        </p:spPr>
      </p:pic>
      <p:sp>
        <p:nvSpPr>
          <p:cNvPr id="5" name="Rectangle 4">
            <a:extLst>
              <a:ext uri="{FF2B5EF4-FFF2-40B4-BE49-F238E27FC236}">
                <a16:creationId xmlns:a16="http://schemas.microsoft.com/office/drawing/2014/main" id="{E0F53061-D3E5-C74D-BECA-C0C2C41F6485}"/>
              </a:ext>
            </a:extLst>
          </p:cNvPr>
          <p:cNvSpPr/>
          <p:nvPr/>
        </p:nvSpPr>
        <p:spPr>
          <a:xfrm>
            <a:off x="6554303" y="6304214"/>
            <a:ext cx="5637697" cy="535531"/>
          </a:xfrm>
          <a:prstGeom prst="rect">
            <a:avLst/>
          </a:prstGeom>
        </p:spPr>
        <p:txBody>
          <a:bodyPr wrap="none">
            <a:spAutoFit/>
          </a:bodyPr>
          <a:lstStyle/>
          <a:p>
            <a:pPr lvl="0" defTabSz="914400">
              <a:lnSpc>
                <a:spcPct val="90000"/>
              </a:lnSpc>
              <a:spcBef>
                <a:spcPts val="1000"/>
              </a:spcBef>
            </a:pPr>
            <a:r>
              <a:rPr lang="en-US" sz="3200" dirty="0">
                <a:gradFill>
                  <a:gsLst>
                    <a:gs pos="34000">
                      <a:prstClr val="white">
                        <a:lumMod val="93000"/>
                      </a:prstClr>
                    </a:gs>
                    <a:gs pos="0">
                      <a:prstClr val="black">
                        <a:lumMod val="25000"/>
                        <a:lumOff val="75000"/>
                      </a:prstClr>
                    </a:gs>
                    <a:gs pos="100000">
                      <a:srgbClr val="94D7E4">
                        <a:lumMod val="0"/>
                        <a:lumOff val="100000"/>
                      </a:srgbClr>
                    </a:gs>
                  </a:gsLst>
                  <a:lin ang="4800000" scaled="0"/>
                </a:gradFill>
              </a:rPr>
              <a:t>(California Hospital Association)</a:t>
            </a:r>
          </a:p>
        </p:txBody>
      </p:sp>
    </p:spTree>
    <p:extLst>
      <p:ext uri="{BB962C8B-B14F-4D97-AF65-F5344CB8AC3E}">
        <p14:creationId xmlns:p14="http://schemas.microsoft.com/office/powerpoint/2010/main" val="3823603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F7963-731D-4794-82BD-31FDF312F9FD}"/>
              </a:ext>
            </a:extLst>
          </p:cNvPr>
          <p:cNvSpPr>
            <a:spLocks noGrp="1"/>
          </p:cNvSpPr>
          <p:nvPr>
            <p:ph type="title"/>
          </p:nvPr>
        </p:nvSpPr>
        <p:spPr/>
        <p:txBody>
          <a:bodyPr>
            <a:normAutofit/>
          </a:bodyPr>
          <a:lstStyle/>
          <a:p>
            <a:r>
              <a:rPr lang="en-US" dirty="0"/>
              <a:t>GIS for Emergency Management</a:t>
            </a:r>
          </a:p>
        </p:txBody>
      </p:sp>
      <p:sp>
        <p:nvSpPr>
          <p:cNvPr id="3" name="Content Placeholder 2">
            <a:extLst>
              <a:ext uri="{FF2B5EF4-FFF2-40B4-BE49-F238E27FC236}">
                <a16:creationId xmlns:a16="http://schemas.microsoft.com/office/drawing/2014/main" id="{AF977985-A1AD-4882-915E-672AE7A1D3DE}"/>
              </a:ext>
            </a:extLst>
          </p:cNvPr>
          <p:cNvSpPr>
            <a:spLocks noGrp="1"/>
          </p:cNvSpPr>
          <p:nvPr>
            <p:ph idx="1"/>
          </p:nvPr>
        </p:nvSpPr>
        <p:spPr>
          <a:xfrm>
            <a:off x="1120000" y="1825625"/>
            <a:ext cx="10233800" cy="4351338"/>
          </a:xfrm>
        </p:spPr>
        <p:txBody>
          <a:bodyPr>
            <a:normAutofit/>
          </a:bodyPr>
          <a:lstStyle/>
          <a:p>
            <a:r>
              <a:rPr lang="en-US" sz="3200" dirty="0"/>
              <a:t>GIS: Geographic Information System</a:t>
            </a:r>
          </a:p>
          <a:p>
            <a:r>
              <a:rPr lang="en-US" sz="3200" dirty="0"/>
              <a:t>Provides socioeconomic and environmental data</a:t>
            </a:r>
          </a:p>
          <a:p>
            <a:r>
              <a:rPr lang="en-US" sz="3200" dirty="0"/>
              <a:t>Risk maps highlight the impact on communities</a:t>
            </a:r>
          </a:p>
          <a:p>
            <a:r>
              <a:rPr lang="en-US" sz="3200" dirty="0"/>
              <a:t>Can guide recovery plans and resource allocation </a:t>
            </a:r>
          </a:p>
          <a:p>
            <a:pPr marL="0" indent="0">
              <a:buNone/>
            </a:pPr>
            <a:r>
              <a:rPr lang="en-US" sz="3200" dirty="0"/>
              <a:t>(Du et al., 2015)</a:t>
            </a:r>
          </a:p>
        </p:txBody>
      </p:sp>
    </p:spTree>
    <p:extLst>
      <p:ext uri="{BB962C8B-B14F-4D97-AF65-F5344CB8AC3E}">
        <p14:creationId xmlns:p14="http://schemas.microsoft.com/office/powerpoint/2010/main" val="868214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F7963-731D-4794-82BD-31FDF312F9FD}"/>
              </a:ext>
            </a:extLst>
          </p:cNvPr>
          <p:cNvSpPr>
            <a:spLocks noGrp="1"/>
          </p:cNvSpPr>
          <p:nvPr>
            <p:ph type="title"/>
          </p:nvPr>
        </p:nvSpPr>
        <p:spPr/>
        <p:txBody>
          <a:bodyPr>
            <a:normAutofit/>
          </a:bodyPr>
          <a:lstStyle/>
          <a:p>
            <a:r>
              <a:rPr lang="en-US" dirty="0"/>
              <a:t>GIS for Resilient Design</a:t>
            </a:r>
          </a:p>
        </p:txBody>
      </p:sp>
      <p:sp>
        <p:nvSpPr>
          <p:cNvPr id="3" name="Content Placeholder 2">
            <a:extLst>
              <a:ext uri="{FF2B5EF4-FFF2-40B4-BE49-F238E27FC236}">
                <a16:creationId xmlns:a16="http://schemas.microsoft.com/office/drawing/2014/main" id="{AF977985-A1AD-4882-915E-672AE7A1D3DE}"/>
              </a:ext>
            </a:extLst>
          </p:cNvPr>
          <p:cNvSpPr>
            <a:spLocks noGrp="1"/>
          </p:cNvSpPr>
          <p:nvPr>
            <p:ph idx="1"/>
          </p:nvPr>
        </p:nvSpPr>
        <p:spPr>
          <a:xfrm>
            <a:off x="1120000" y="1825625"/>
            <a:ext cx="10233800" cy="4351338"/>
          </a:xfrm>
        </p:spPr>
        <p:txBody>
          <a:bodyPr>
            <a:normAutofit/>
          </a:bodyPr>
          <a:lstStyle/>
          <a:p>
            <a:r>
              <a:rPr lang="en-US" sz="3200" dirty="0"/>
              <a:t>GIS: Geographic Information System</a:t>
            </a:r>
          </a:p>
          <a:p>
            <a:r>
              <a:rPr lang="en-US" sz="3200" dirty="0"/>
              <a:t>Provides historical patterns and demographic information</a:t>
            </a:r>
          </a:p>
          <a:p>
            <a:r>
              <a:rPr lang="en-US" sz="3200" dirty="0"/>
              <a:t>Encourages data-driven decision-making</a:t>
            </a:r>
          </a:p>
          <a:p>
            <a:r>
              <a:rPr lang="en-US" sz="3200" dirty="0"/>
              <a:t>Provides methods to spread messages to public and receive feedback</a:t>
            </a:r>
          </a:p>
          <a:p>
            <a:r>
              <a:rPr lang="en-US" sz="3200" dirty="0"/>
              <a:t>Designs various scenarios to simulate and analyze</a:t>
            </a:r>
          </a:p>
          <a:p>
            <a:pPr marL="0" indent="0">
              <a:buNone/>
            </a:pPr>
            <a:r>
              <a:rPr lang="en-US" sz="3200" dirty="0"/>
              <a:t>(</a:t>
            </a:r>
            <a:r>
              <a:rPr lang="en-US" sz="3200" dirty="0" err="1"/>
              <a:t>Esri</a:t>
            </a:r>
            <a:r>
              <a:rPr lang="en-US" sz="3200" dirty="0"/>
              <a:t>)</a:t>
            </a:r>
          </a:p>
        </p:txBody>
      </p:sp>
    </p:spTree>
    <p:extLst>
      <p:ext uri="{BB962C8B-B14F-4D97-AF65-F5344CB8AC3E}">
        <p14:creationId xmlns:p14="http://schemas.microsoft.com/office/powerpoint/2010/main" val="2437903568"/>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2112</TotalTime>
  <Words>2929</Words>
  <Application>Microsoft Macintosh PowerPoint</Application>
  <PresentationFormat>Widescreen</PresentationFormat>
  <Paragraphs>180</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Corbel</vt:lpstr>
      <vt:lpstr>Depth</vt:lpstr>
      <vt:lpstr>Vulnerability</vt:lpstr>
      <vt:lpstr>Defining Vulnerability</vt:lpstr>
      <vt:lpstr>Concept of Vulnerability</vt:lpstr>
      <vt:lpstr>Resilience</vt:lpstr>
      <vt:lpstr>Socioeconomic Trends</vt:lpstr>
      <vt:lpstr>Vulnerability is Dynamic</vt:lpstr>
      <vt:lpstr>Vulnerability is Dynamic</vt:lpstr>
      <vt:lpstr>PowerPoint Presentation</vt:lpstr>
      <vt:lpstr>Categorizing Vulnerability</vt:lpstr>
      <vt:lpstr>Pre-Disaster</vt:lpstr>
      <vt:lpstr>Post-Disaster</vt:lpstr>
      <vt:lpstr>Social Levels of Vulnerability</vt:lpstr>
      <vt:lpstr>Social Levels of Vulnerability, cont.</vt:lpstr>
      <vt:lpstr>Social Levels of Vulnerability, cont.</vt:lpstr>
      <vt:lpstr>Hazard Vulnerability Assessments (HVA)</vt:lpstr>
      <vt:lpstr>Making HVAs</vt:lpstr>
      <vt:lpstr>Purpose of HVAs</vt:lpstr>
      <vt:lpstr>HVA Example</vt:lpstr>
      <vt:lpstr>GIS for Emergency Management</vt:lpstr>
      <vt:lpstr>GIS for Resilient Design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Vulnerability</dc:title>
  <dc:creator>Rohan Nakra</dc:creator>
  <cp:lastModifiedBy>Nakra, Rohan</cp:lastModifiedBy>
  <cp:revision>97</cp:revision>
  <dcterms:created xsi:type="dcterms:W3CDTF">2019-06-21T20:53:33Z</dcterms:created>
  <dcterms:modified xsi:type="dcterms:W3CDTF">2020-05-22T18:32:43Z</dcterms:modified>
</cp:coreProperties>
</file>