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comment1.xml" ContentType="application/vnd.openxmlformats-officedocument.presentationml.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omments/comment2.xml" ContentType="application/vnd.openxmlformats-officedocument.presentationml.comment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257" r:id="rId3"/>
    <p:sldId id="258" r:id="rId4"/>
    <p:sldId id="262" r:id="rId5"/>
    <p:sldId id="263" r:id="rId6"/>
    <p:sldId id="259" r:id="rId7"/>
    <p:sldId id="260" r:id="rId8"/>
    <p:sldId id="261" r:id="rId9"/>
    <p:sldId id="265" r:id="rId10"/>
    <p:sldId id="264" r:id="rId11"/>
    <p:sldId id="269" r:id="rId12"/>
    <p:sldId id="270" r:id="rId13"/>
    <p:sldId id="271" r:id="rId14"/>
    <p:sldId id="266" r:id="rId15"/>
    <p:sldId id="267" r:id="rId16"/>
    <p:sldId id="268"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han Nakra" initials="RN" lastIdx="2" clrIdx="0">
    <p:extLst>
      <p:ext uri="{19B8F6BF-5375-455C-9EA6-DF929625EA0E}">
        <p15:presenceInfo xmlns:p15="http://schemas.microsoft.com/office/powerpoint/2012/main" userId="Rohan Nakr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0" autoAdjust="0"/>
    <p:restoredTop sz="63523" autoAdjust="0"/>
  </p:normalViewPr>
  <p:slideViewPr>
    <p:cSldViewPr snapToGrid="0">
      <p:cViewPr varScale="1">
        <p:scale>
          <a:sx n="58" d="100"/>
          <a:sy n="58" d="100"/>
        </p:scale>
        <p:origin x="2152"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9-07-01T16:59:56.901" idx="1">
    <p:pos x="6912" y="2676"/>
    <p:text>If a hazard occurs at a location/time at which nothing of value was present, it is not a disaster.</p:text>
    <p:extLst>
      <p:ext uri="{C676402C-5697-4E1C-873F-D02D1690AC5C}">
        <p15:threadingInfo xmlns:p15="http://schemas.microsoft.com/office/powerpoint/2012/main" timeZoneBias="30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9-07-01T17:17:00.030" idx="2">
    <p:pos x="6484" y="2294"/>
    <p:text>Analysis of the geographical features of an area to 	determine impacts of the hazard on physical features</p:text>
    <p:extLst>
      <p:ext uri="{C676402C-5697-4E1C-873F-D02D1690AC5C}">
        <p15:threadingInfo xmlns:p15="http://schemas.microsoft.com/office/powerpoint/2012/main" timeZoneBias="30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077FBB-1AB2-43BF-870A-243D506915B3}" type="datetimeFigureOut">
              <a:rPr lang="en-US" smtClean="0"/>
              <a:t>5/22/20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88102E-A042-4015-A549-92830B2CD2F2}" type="slidenum">
              <a:rPr lang="en-US" smtClean="0"/>
              <a:t>‹#›</a:t>
            </a:fld>
            <a:endParaRPr lang="en-US"/>
          </a:p>
        </p:txBody>
      </p:sp>
    </p:spTree>
    <p:extLst>
      <p:ext uri="{BB962C8B-B14F-4D97-AF65-F5344CB8AC3E}">
        <p14:creationId xmlns:p14="http://schemas.microsoft.com/office/powerpoint/2010/main" val="15021004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of this module is to gain a basic understanding of risk. We will start with basic definitions and examples of risk and other related terms, such as hazard, vulnerability, exposure, and disaster. Then, we will move on to ideas that relate to risk evaluation and analysis.</a:t>
            </a:r>
          </a:p>
        </p:txBody>
      </p:sp>
      <p:sp>
        <p:nvSpPr>
          <p:cNvPr id="4" name="Slide Number Placeholder 3"/>
          <p:cNvSpPr>
            <a:spLocks noGrp="1"/>
          </p:cNvSpPr>
          <p:nvPr>
            <p:ph type="sldNum" sz="quarter" idx="5"/>
          </p:nvPr>
        </p:nvSpPr>
        <p:spPr/>
        <p:txBody>
          <a:bodyPr/>
          <a:lstStyle/>
          <a:p>
            <a:fld id="{2088102E-A042-4015-A549-92830B2CD2F2}" type="slidenum">
              <a:rPr lang="en-US" smtClean="0"/>
              <a:t>1</a:t>
            </a:fld>
            <a:endParaRPr lang="en-US"/>
          </a:p>
        </p:txBody>
      </p:sp>
    </p:spTree>
    <p:extLst>
      <p:ext uri="{BB962C8B-B14F-4D97-AF65-F5344CB8AC3E}">
        <p14:creationId xmlns:p14="http://schemas.microsoft.com/office/powerpoint/2010/main" val="10024324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start by defining “risk” the way we use it in our everyday lives. The definitions presented on the slide describe how the term "risk" is used in conversational contexts and settings. </a:t>
            </a:r>
          </a:p>
          <a:p>
            <a:endParaRPr lang="en-US" dirty="0"/>
          </a:p>
          <a:p>
            <a:r>
              <a:rPr lang="en-US" dirty="0"/>
              <a:t>By comparing these two basic definitions, we can start understanding some key ideas behind risk: exposure, danger, and chance of loss. Other related themes will be discussed in later slides.</a:t>
            </a:r>
          </a:p>
        </p:txBody>
      </p:sp>
      <p:sp>
        <p:nvSpPr>
          <p:cNvPr id="4" name="Slide Number Placeholder 3"/>
          <p:cNvSpPr>
            <a:spLocks noGrp="1"/>
          </p:cNvSpPr>
          <p:nvPr>
            <p:ph type="sldNum" sz="quarter" idx="5"/>
          </p:nvPr>
        </p:nvSpPr>
        <p:spPr/>
        <p:txBody>
          <a:bodyPr/>
          <a:lstStyle/>
          <a:p>
            <a:fld id="{2088102E-A042-4015-A549-92830B2CD2F2}" type="slidenum">
              <a:rPr lang="en-US" smtClean="0"/>
              <a:t>2</a:t>
            </a:fld>
            <a:endParaRPr lang="en-US"/>
          </a:p>
        </p:txBody>
      </p:sp>
    </p:spTree>
    <p:extLst>
      <p:ext uri="{BB962C8B-B14F-4D97-AF65-F5344CB8AC3E}">
        <p14:creationId xmlns:p14="http://schemas.microsoft.com/office/powerpoint/2010/main" val="3783336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we see risk in our everyday lives? Absolutely.</a:t>
            </a:r>
          </a:p>
          <a:p>
            <a:endParaRPr lang="en-US" dirty="0"/>
          </a:p>
          <a:p>
            <a:r>
              <a:rPr lang="en-US" dirty="0"/>
              <a:t>Whenever we are faced with making a decision that could result in either a gain or a loss, we are inherently thinking about risk. Look at the three images that are on the slide (from left to right):</a:t>
            </a:r>
          </a:p>
          <a:p>
            <a:pPr marL="228600" indent="-228600">
              <a:buAutoNum type="arabicParenR"/>
            </a:pPr>
            <a:r>
              <a:rPr lang="en-US" dirty="0"/>
              <a:t>How do we decide whether we should cross the street? We wait for the traffic signal to turn, look in both directions, see that there are no cars moving towards us, and then walk along the path. In this decision-making process, we are trying to make sure that we don’t get hit by a car. This is an example of minimizing risk, since we are actively trying to reduce our exposure to a dangerous situation that could result in loss.</a:t>
            </a:r>
          </a:p>
          <a:p>
            <a:pPr marL="228600" indent="-228600">
              <a:buAutoNum type="arabicParenR"/>
            </a:pPr>
            <a:r>
              <a:rPr lang="en-US" dirty="0"/>
              <a:t>Many of your favorite athletes have probably been injured at some point in their careers. In fact, you have probably heard of many athletes who had to end their careers due to injury. Competing in sports can result in various kinds of injury. Athletes know that every time they play, they are putting themselves at risk. </a:t>
            </a:r>
          </a:p>
          <a:p>
            <a:pPr marL="228600" indent="-228600">
              <a:buAutoNum type="arabicParenR"/>
            </a:pPr>
            <a:r>
              <a:rPr lang="en-US" dirty="0"/>
              <a:t>Anytime money is loaned or borrowed, there is a risk involved because that money may not be returned on time or at all. If somebody asks to borrow your money, you may not give it to them if you do not trust them. Similarly, a bank only provides loans to people after doing a background check and verifying their payment history.</a:t>
            </a:r>
          </a:p>
          <a:p>
            <a:pPr marL="228600" indent="-228600">
              <a:buAutoNum type="arabicParenR"/>
            </a:pPr>
            <a:endParaRPr lang="en-US" dirty="0"/>
          </a:p>
          <a:p>
            <a:pPr marL="0" indent="0">
              <a:buNone/>
            </a:pPr>
            <a:r>
              <a:rPr lang="en-US" dirty="0"/>
              <a:t>In all three cases, a choice or decision is involved. With each choice, there is a potential for loss of injury. This implies risk. This is how risk can be seen in your everyday lives.</a:t>
            </a:r>
          </a:p>
        </p:txBody>
      </p:sp>
      <p:sp>
        <p:nvSpPr>
          <p:cNvPr id="4" name="Slide Number Placeholder 3"/>
          <p:cNvSpPr>
            <a:spLocks noGrp="1"/>
          </p:cNvSpPr>
          <p:nvPr>
            <p:ph type="sldNum" sz="quarter" idx="5"/>
          </p:nvPr>
        </p:nvSpPr>
        <p:spPr/>
        <p:txBody>
          <a:bodyPr/>
          <a:lstStyle/>
          <a:p>
            <a:fld id="{2088102E-A042-4015-A549-92830B2CD2F2}" type="slidenum">
              <a:rPr lang="en-US" smtClean="0"/>
              <a:t>3</a:t>
            </a:fld>
            <a:endParaRPr lang="en-US"/>
          </a:p>
        </p:txBody>
      </p:sp>
    </p:spTree>
    <p:extLst>
      <p:ext uri="{BB962C8B-B14F-4D97-AF65-F5344CB8AC3E}">
        <p14:creationId xmlns:p14="http://schemas.microsoft.com/office/powerpoint/2010/main" val="10835592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take another perspective of risk. Like the definitions on previous slides, this textbook definition uses words like “loss” and “hazardous” – furthermore, instead of ”chance,” it uses a synonym, “probability.” </a:t>
            </a:r>
          </a:p>
          <a:p>
            <a:endParaRPr lang="en-US" dirty="0"/>
          </a:p>
          <a:p>
            <a:r>
              <a:rPr lang="en-US" dirty="0"/>
              <a:t>But here, it defines risk as a ”function” which suggests that probability, hazardous events, and losses are all components that directly contribute to risk.</a:t>
            </a:r>
          </a:p>
          <a:p>
            <a:endParaRPr lang="en-US" dirty="0"/>
          </a:p>
          <a:p>
            <a:r>
              <a:rPr lang="en-US" dirty="0"/>
              <a:t>This is also shown in the Venn Diagram on the right, which is from a research paper posted in an academic journal. It shows that risk is composed of three main factors: hazard, exposure, and vulnerability. This brings us to the next slide.</a:t>
            </a:r>
          </a:p>
        </p:txBody>
      </p:sp>
      <p:sp>
        <p:nvSpPr>
          <p:cNvPr id="4" name="Slide Number Placeholder 3"/>
          <p:cNvSpPr>
            <a:spLocks noGrp="1"/>
          </p:cNvSpPr>
          <p:nvPr>
            <p:ph type="sldNum" sz="quarter" idx="5"/>
          </p:nvPr>
        </p:nvSpPr>
        <p:spPr/>
        <p:txBody>
          <a:bodyPr/>
          <a:lstStyle/>
          <a:p>
            <a:fld id="{2088102E-A042-4015-A549-92830B2CD2F2}" type="slidenum">
              <a:rPr lang="en-US" smtClean="0"/>
              <a:t>4</a:t>
            </a:fld>
            <a:endParaRPr lang="en-US"/>
          </a:p>
        </p:txBody>
      </p:sp>
    </p:spTree>
    <p:extLst>
      <p:ext uri="{BB962C8B-B14F-4D97-AF65-F5344CB8AC3E}">
        <p14:creationId xmlns:p14="http://schemas.microsoft.com/office/powerpoint/2010/main" val="3824250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definition of risk that directly highlights the three main factors of risk, which are also shown in the diagram and the equation. </a:t>
            </a:r>
          </a:p>
          <a:p>
            <a:endParaRPr lang="en-US" dirty="0"/>
          </a:p>
          <a:p>
            <a:r>
              <a:rPr lang="en-US" dirty="0"/>
              <a:t>This definition and the diagram show us that risk is mainly dependent on three things: hazard, vulnerability, and exposure. This means that when we consider risk, we should consider the hazard that is causing the risk, and the potential effect the hazard will have on the community (which includes people, animals, the environment and its resources, property, etc.)</a:t>
            </a:r>
          </a:p>
          <a:p>
            <a:endParaRPr lang="en-US" dirty="0"/>
          </a:p>
          <a:p>
            <a:r>
              <a:rPr lang="en-US" dirty="0"/>
              <a:t>The given equation is representing risk as a product of multiplying hazard, vulnerability, and risk. Although these are difficult to quantify, the purpose of this equation is to show that all three are needed to produce a risk. For example, if we have an extremely dangerous hazard, but nothing valuable is exposed to the hazard, then the ”exposure” element of the risk equation becomes 0, so the overall risk also becomes 0. </a:t>
            </a:r>
          </a:p>
        </p:txBody>
      </p:sp>
      <p:sp>
        <p:nvSpPr>
          <p:cNvPr id="4" name="Slide Number Placeholder 3"/>
          <p:cNvSpPr>
            <a:spLocks noGrp="1"/>
          </p:cNvSpPr>
          <p:nvPr>
            <p:ph type="sldNum" sz="quarter" idx="5"/>
          </p:nvPr>
        </p:nvSpPr>
        <p:spPr/>
        <p:txBody>
          <a:bodyPr/>
          <a:lstStyle/>
          <a:p>
            <a:fld id="{2088102E-A042-4015-A549-92830B2CD2F2}" type="slidenum">
              <a:rPr lang="en-US" smtClean="0"/>
              <a:t>5</a:t>
            </a:fld>
            <a:endParaRPr lang="en-US"/>
          </a:p>
        </p:txBody>
      </p:sp>
    </p:spTree>
    <p:extLst>
      <p:ext uri="{BB962C8B-B14F-4D97-AF65-F5344CB8AC3E}">
        <p14:creationId xmlns:p14="http://schemas.microsoft.com/office/powerpoint/2010/main" val="23703127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that we know that hazards are a key component to understanding risk, it is vital that we understand what a hazard is.</a:t>
            </a:r>
          </a:p>
          <a:p>
            <a:endParaRPr lang="en-US" dirty="0"/>
          </a:p>
          <a:p>
            <a:r>
              <a:rPr lang="en-US" dirty="0"/>
              <a:t>This is a textbook definition of hazard. Essentially, hazards are any event that presents a potential danger to life, property, or the environment.</a:t>
            </a:r>
          </a:p>
        </p:txBody>
      </p:sp>
      <p:sp>
        <p:nvSpPr>
          <p:cNvPr id="4" name="Slide Number Placeholder 3"/>
          <p:cNvSpPr>
            <a:spLocks noGrp="1"/>
          </p:cNvSpPr>
          <p:nvPr>
            <p:ph type="sldNum" sz="quarter" idx="5"/>
          </p:nvPr>
        </p:nvSpPr>
        <p:spPr/>
        <p:txBody>
          <a:bodyPr/>
          <a:lstStyle/>
          <a:p>
            <a:fld id="{2088102E-A042-4015-A549-92830B2CD2F2}" type="slidenum">
              <a:rPr lang="en-US" smtClean="0"/>
              <a:t>6</a:t>
            </a:fld>
            <a:endParaRPr lang="en-US"/>
          </a:p>
        </p:txBody>
      </p:sp>
    </p:spTree>
    <p:extLst>
      <p:ext uri="{BB962C8B-B14F-4D97-AF65-F5344CB8AC3E}">
        <p14:creationId xmlns:p14="http://schemas.microsoft.com/office/powerpoint/2010/main" val="17742711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Given the definition of hazard on the previous slide, it is easy to understand why many people associate “hazard” with events like earthquakes, floods, and hurricanes. These are events we hear a lot about on the news, and affect individuals, families, and communities in devastating ways all around the world. Such events are labeled as “natural hazards.” </a:t>
            </a:r>
          </a:p>
          <a:p>
            <a:endParaRPr lang="en-US" dirty="0"/>
          </a:p>
          <a:p>
            <a:r>
              <a:rPr lang="en-US" dirty="0"/>
              <a:t>These events are often unpredictable, like earthquakes, but other times we can see them coming and have a few days to prepare, like floods or hurricanes.</a:t>
            </a:r>
          </a:p>
        </p:txBody>
      </p:sp>
      <p:sp>
        <p:nvSpPr>
          <p:cNvPr id="4" name="Slide Number Placeholder 3"/>
          <p:cNvSpPr>
            <a:spLocks noGrp="1"/>
          </p:cNvSpPr>
          <p:nvPr>
            <p:ph type="sldNum" sz="quarter" idx="5"/>
          </p:nvPr>
        </p:nvSpPr>
        <p:spPr/>
        <p:txBody>
          <a:bodyPr/>
          <a:lstStyle/>
          <a:p>
            <a:fld id="{2088102E-A042-4015-A549-92830B2CD2F2}" type="slidenum">
              <a:rPr lang="en-US" smtClean="0"/>
              <a:t>7</a:t>
            </a:fld>
            <a:endParaRPr lang="en-US"/>
          </a:p>
        </p:txBody>
      </p:sp>
    </p:spTree>
    <p:extLst>
      <p:ext uri="{BB962C8B-B14F-4D97-AF65-F5344CB8AC3E}">
        <p14:creationId xmlns:p14="http://schemas.microsoft.com/office/powerpoint/2010/main" val="3828742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Natural hazards are not the only type of hazards. Anthropogenic hazards can be caused by human activity, as well – this is also known as man-made disasters. </a:t>
            </a:r>
          </a:p>
          <a:p>
            <a:endParaRPr lang="en-US" dirty="0"/>
          </a:p>
          <a:p>
            <a:r>
              <a:rPr lang="en-US" dirty="0"/>
              <a:t>Many events fit under this category. The key question that should be discussed when considering whether a man-made event is considered a hazard is: “does this event affect humans or the environment?” In cases like toxic spills or pollution, the environment is greatly affected since water or air is contaminated. In cases like wars, explosions, or engineering failures such as bridge collapses, human lives are usually lost – thus, it is also a hazard.</a:t>
            </a:r>
          </a:p>
        </p:txBody>
      </p:sp>
      <p:sp>
        <p:nvSpPr>
          <p:cNvPr id="4" name="Slide Number Placeholder 3"/>
          <p:cNvSpPr>
            <a:spLocks noGrp="1"/>
          </p:cNvSpPr>
          <p:nvPr>
            <p:ph type="sldNum" sz="quarter" idx="5"/>
          </p:nvPr>
        </p:nvSpPr>
        <p:spPr/>
        <p:txBody>
          <a:bodyPr/>
          <a:lstStyle/>
          <a:p>
            <a:fld id="{2088102E-A042-4015-A549-92830B2CD2F2}" type="slidenum">
              <a:rPr lang="en-US" smtClean="0"/>
              <a:t>8</a:t>
            </a:fld>
            <a:endParaRPr lang="en-US"/>
          </a:p>
        </p:txBody>
      </p:sp>
    </p:spTree>
    <p:extLst>
      <p:ext uri="{BB962C8B-B14F-4D97-AF65-F5344CB8AC3E}">
        <p14:creationId xmlns:p14="http://schemas.microsoft.com/office/powerpoint/2010/main" val="20978318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Often times, ”hazard” and “disaster” are used interchangeably. However, they are not the same.</a:t>
            </a:r>
          </a:p>
          <a:p>
            <a:endParaRPr lang="en-US" dirty="0"/>
          </a:p>
          <a:p>
            <a:r>
              <a:rPr lang="en-US" dirty="0"/>
              <a:t>The key idea that separates a disaster from a hazard is exposure. The definition of exposure given on the slide describes as elements, which are people, houses, pets, trees, etc. (essentially anything that is valuable), in an area where hazards may hit.</a:t>
            </a:r>
          </a:p>
          <a:p>
            <a:endParaRPr lang="en-US" dirty="0"/>
          </a:p>
          <a:p>
            <a:r>
              <a:rPr lang="en-US" dirty="0"/>
              <a:t>When discussing the risk equation, we noted that if a hazard occurs, it is possible that nothing is at risk. Perhaps, the hazard has occurred in a deserted area, or in an empty ocean, where nothing of value is under threat. In other words, nothing was exposed.</a:t>
            </a:r>
          </a:p>
          <a:p>
            <a:endParaRPr lang="en-US" dirty="0"/>
          </a:p>
          <a:p>
            <a:r>
              <a:rPr lang="en-US" dirty="0"/>
              <a:t>However, “disaster” is used to describe a scenario in which a hazard occurs in an area where something valuable is threatened and in danger. In other words, a disaster directly implies that something or someone was exposed to and threatened by a hazard.</a:t>
            </a:r>
          </a:p>
          <a:p>
            <a:endParaRPr lang="en-US" dirty="0"/>
          </a:p>
          <a:p>
            <a:r>
              <a:rPr lang="en-US" dirty="0"/>
              <a:t>Simply put, all disasters are hazards, but not all hazards are disasters. The important factor to separate the two is exposure.</a:t>
            </a:r>
          </a:p>
        </p:txBody>
      </p:sp>
      <p:sp>
        <p:nvSpPr>
          <p:cNvPr id="4" name="Slide Number Placeholder 3"/>
          <p:cNvSpPr>
            <a:spLocks noGrp="1"/>
          </p:cNvSpPr>
          <p:nvPr>
            <p:ph type="sldNum" sz="quarter" idx="5"/>
          </p:nvPr>
        </p:nvSpPr>
        <p:spPr/>
        <p:txBody>
          <a:bodyPr/>
          <a:lstStyle/>
          <a:p>
            <a:fld id="{2088102E-A042-4015-A549-92830B2CD2F2}" type="slidenum">
              <a:rPr lang="en-US" smtClean="0"/>
              <a:t>9</a:t>
            </a:fld>
            <a:endParaRPr lang="en-US"/>
          </a:p>
        </p:txBody>
      </p:sp>
    </p:spTree>
    <p:extLst>
      <p:ext uri="{BB962C8B-B14F-4D97-AF65-F5344CB8AC3E}">
        <p14:creationId xmlns:p14="http://schemas.microsoft.com/office/powerpoint/2010/main" val="21851231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We’ve discussed hazards and exposure. The third element of risk is vulnerability.</a:t>
            </a:r>
          </a:p>
          <a:p>
            <a:endParaRPr lang="en-US" dirty="0"/>
          </a:p>
          <a:p>
            <a:r>
              <a:rPr lang="en-US" dirty="0"/>
              <a:t>Whereas exposure is used to describe whether any valuable elements are in an area, vulnerability defines the degree to which those valuable elements are protected from the hazard. Again, this is tough to quantify. To evaluate the degree of protection, we use our knowledge of the potentially affected elements to consider whether they can “anticipate, cope with, resist and recover from” the hazard and its impacts.</a:t>
            </a:r>
          </a:p>
          <a:p>
            <a:endParaRPr lang="en-US" dirty="0"/>
          </a:p>
          <a:p>
            <a:r>
              <a:rPr lang="en-US" dirty="0"/>
              <a:t>For example, if we know a flood will soon hit Tennessee, we can see determine how vulnerable Tennessee’s population and environment are by looking at the government’s plans for floods, the effectiveness of the drainage systems, the insurance that people have, the percentage of people with physical barriers to protect their homes, etc. All of this can help us answer: “if this flood hits, how will people react? How safe will they be? How quickly will they recover?”</a:t>
            </a:r>
          </a:p>
          <a:p>
            <a:endParaRPr lang="en-US" dirty="0"/>
          </a:p>
          <a:p>
            <a:r>
              <a:rPr lang="en-US" dirty="0"/>
              <a:t>Similar to a previous discussion, it is possible, but extremely unlikely, that there is no risk even though there is a hazard and there are exposed elements. Perhaps there are extremely effective measures in place to handle a flood such that no property is damaged, and no lives are lost. This is ideal, but impractical and unachievable, since floods are destructive. Thus, we try to minimize the risk by using some of the measures discussed earlier to reduce vulnerability: detailed planning, effective drainage, insurance, barriers, etc.</a:t>
            </a:r>
          </a:p>
        </p:txBody>
      </p:sp>
      <p:sp>
        <p:nvSpPr>
          <p:cNvPr id="4" name="Slide Number Placeholder 3"/>
          <p:cNvSpPr>
            <a:spLocks noGrp="1"/>
          </p:cNvSpPr>
          <p:nvPr>
            <p:ph type="sldNum" sz="quarter" idx="5"/>
          </p:nvPr>
        </p:nvSpPr>
        <p:spPr/>
        <p:txBody>
          <a:bodyPr/>
          <a:lstStyle/>
          <a:p>
            <a:fld id="{2088102E-A042-4015-A549-92830B2CD2F2}" type="slidenum">
              <a:rPr lang="en-US" smtClean="0"/>
              <a:t>10</a:t>
            </a:fld>
            <a:endParaRPr lang="en-US"/>
          </a:p>
        </p:txBody>
      </p:sp>
    </p:spTree>
    <p:extLst>
      <p:ext uri="{BB962C8B-B14F-4D97-AF65-F5344CB8AC3E}">
        <p14:creationId xmlns:p14="http://schemas.microsoft.com/office/powerpoint/2010/main" val="11025526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now know what factors determine risk. But, the concept of risk can be broken down into three different components.</a:t>
            </a:r>
          </a:p>
          <a:p>
            <a:endParaRPr lang="en-US" dirty="0"/>
          </a:p>
          <a:p>
            <a:r>
              <a:rPr lang="en-US" dirty="0"/>
              <a:t>Risk analysis is the process of determining: “what can happen?” – what are possible scenarios could occur and how those would affect exposed elements</a:t>
            </a:r>
          </a:p>
          <a:p>
            <a:r>
              <a:rPr lang="en-US" dirty="0"/>
              <a:t>Risk evaluation is the process of determining: “what is the result?” – what are the consequences of the likely scenarios</a:t>
            </a:r>
          </a:p>
          <a:p>
            <a:r>
              <a:rPr lang="en-US" dirty="0"/>
              <a:t>Risk management is the process of determining: “what can be done?” – what steps must be taken to prepare</a:t>
            </a:r>
          </a:p>
        </p:txBody>
      </p:sp>
      <p:sp>
        <p:nvSpPr>
          <p:cNvPr id="4" name="Slide Number Placeholder 3"/>
          <p:cNvSpPr>
            <a:spLocks noGrp="1"/>
          </p:cNvSpPr>
          <p:nvPr>
            <p:ph type="sldNum" sz="quarter" idx="5"/>
          </p:nvPr>
        </p:nvSpPr>
        <p:spPr/>
        <p:txBody>
          <a:bodyPr/>
          <a:lstStyle/>
          <a:p>
            <a:fld id="{2088102E-A042-4015-A549-92830B2CD2F2}" type="slidenum">
              <a:rPr lang="en-US" smtClean="0"/>
              <a:t>11</a:t>
            </a:fld>
            <a:endParaRPr lang="en-US"/>
          </a:p>
        </p:txBody>
      </p:sp>
    </p:spTree>
    <p:extLst>
      <p:ext uri="{BB962C8B-B14F-4D97-AF65-F5344CB8AC3E}">
        <p14:creationId xmlns:p14="http://schemas.microsoft.com/office/powerpoint/2010/main" val="41752896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start with risk analysis. When considering “what can happen,” we should consider what could happen to the different types of exposed elements. Thus, risk analysis must be broken down further.</a:t>
            </a:r>
          </a:p>
          <a:p>
            <a:endParaRPr lang="en-US" dirty="0"/>
          </a:p>
          <a:p>
            <a:r>
              <a:rPr lang="en-US" dirty="0"/>
              <a:t>First is societal analysis, which focuses on people and objects in a specified area. Here, we consider the injuries and fatalities that are expected due to the hazard. We can numerically calculate this by quantifying the expected damage and the frequency/likelihood of the scenario and multiplying the two. </a:t>
            </a:r>
          </a:p>
          <a:p>
            <a:endParaRPr lang="en-US" dirty="0"/>
          </a:p>
          <a:p>
            <a:r>
              <a:rPr lang="en-US" dirty="0"/>
              <a:t>Next is hazard analysis, which focuses on geographical features. Here, we consider the damages to physical features. This can be done with terrain analysis, analyses of topographic and geological maps, aerial photographs, satellite images, and/or historical chronicles. The actual physical impacts once the hazard occurs can be anticipated by physical modeling, and the result of hazard analyses can be displayed in intensity maps for each hazard scenario. Intensity maps indicate at which location a certain physical impact is to be expected during a reference period.</a:t>
            </a:r>
          </a:p>
          <a:p>
            <a:endParaRPr lang="en-US" dirty="0"/>
          </a:p>
          <a:p>
            <a:r>
              <a:rPr lang="en-US" dirty="0"/>
              <a:t>Finally, there is exposure analysis, which focuses on all assets in general. Here, we identify people and assets of value and determine the level of their exposure. The level of exposure varies with types of objects. For example, permanent objects (ex: buildings) in areas are more exposed than mobile objects (ex: people, cars) which can be moved away from those areas.</a:t>
            </a:r>
          </a:p>
          <a:p>
            <a:endParaRPr lang="en-US" dirty="0"/>
          </a:p>
        </p:txBody>
      </p:sp>
      <p:sp>
        <p:nvSpPr>
          <p:cNvPr id="4" name="Slide Number Placeholder 3"/>
          <p:cNvSpPr>
            <a:spLocks noGrp="1"/>
          </p:cNvSpPr>
          <p:nvPr>
            <p:ph type="sldNum" sz="quarter" idx="5"/>
          </p:nvPr>
        </p:nvSpPr>
        <p:spPr/>
        <p:txBody>
          <a:bodyPr/>
          <a:lstStyle/>
          <a:p>
            <a:fld id="{2088102E-A042-4015-A549-92830B2CD2F2}" type="slidenum">
              <a:rPr lang="en-US" smtClean="0"/>
              <a:t>12</a:t>
            </a:fld>
            <a:endParaRPr lang="en-US"/>
          </a:p>
        </p:txBody>
      </p:sp>
    </p:spTree>
    <p:extLst>
      <p:ext uri="{BB962C8B-B14F-4D97-AF65-F5344CB8AC3E}">
        <p14:creationId xmlns:p14="http://schemas.microsoft.com/office/powerpoint/2010/main" val="3618761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component of the risk concept is risk evaluation. Here, we can analyze the consequences of each hazard scenario to determine what is likely to happen as a result and what to prepare for. This combines hazard and exposure analyses from risk analysis. By doing so, we can determine </a:t>
            </a:r>
            <a:r>
              <a:rPr lang="en-US" sz="1200" kern="1200" dirty="0">
                <a:solidFill>
                  <a:schemeClr val="tx1"/>
                </a:solidFill>
                <a:effectLst/>
                <a:latin typeface="+mn-lt"/>
                <a:ea typeface="+mn-ea"/>
                <a:cs typeface="+mn-cs"/>
              </a:rPr>
              <a:t>the expected damage or loss for all considered scenarios.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 determine this mathematically, we must quantify the expected for every individual at-risk object in each scenario. The total expected loss for a given scenario is then determined by summing all individual losses.</a:t>
            </a:r>
            <a:endParaRPr lang="en-US" dirty="0"/>
          </a:p>
        </p:txBody>
      </p:sp>
      <p:sp>
        <p:nvSpPr>
          <p:cNvPr id="4" name="Slide Number Placeholder 3"/>
          <p:cNvSpPr>
            <a:spLocks noGrp="1"/>
          </p:cNvSpPr>
          <p:nvPr>
            <p:ph type="sldNum" sz="quarter" idx="5"/>
          </p:nvPr>
        </p:nvSpPr>
        <p:spPr/>
        <p:txBody>
          <a:bodyPr/>
          <a:lstStyle/>
          <a:p>
            <a:fld id="{2088102E-A042-4015-A549-92830B2CD2F2}" type="slidenum">
              <a:rPr lang="en-US" smtClean="0"/>
              <a:t>13</a:t>
            </a:fld>
            <a:endParaRPr lang="en-US"/>
          </a:p>
        </p:txBody>
      </p:sp>
    </p:spTree>
    <p:extLst>
      <p:ext uri="{BB962C8B-B14F-4D97-AF65-F5344CB8AC3E}">
        <p14:creationId xmlns:p14="http://schemas.microsoft.com/office/powerpoint/2010/main" val="14607815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final component is risk mitigation. The purpose of this is to reduce the level of risk for exposed elements.</a:t>
            </a:r>
          </a:p>
          <a:p>
            <a:endParaRPr lang="en-US" dirty="0"/>
          </a:p>
          <a:p>
            <a:r>
              <a:rPr lang="en-US" dirty="0"/>
              <a:t>Although we often cannot control the strength and severity of hazards, we can reduce the level of damage it does to us. We do this by lowering our exposure and/or lowering our vulnerability. More on this on the next slide.</a:t>
            </a:r>
          </a:p>
        </p:txBody>
      </p:sp>
      <p:sp>
        <p:nvSpPr>
          <p:cNvPr id="4" name="Slide Number Placeholder 3"/>
          <p:cNvSpPr>
            <a:spLocks noGrp="1"/>
          </p:cNvSpPr>
          <p:nvPr>
            <p:ph type="sldNum" sz="quarter" idx="5"/>
          </p:nvPr>
        </p:nvSpPr>
        <p:spPr/>
        <p:txBody>
          <a:bodyPr/>
          <a:lstStyle/>
          <a:p>
            <a:fld id="{2088102E-A042-4015-A549-92830B2CD2F2}" type="slidenum">
              <a:rPr lang="en-US" smtClean="0"/>
              <a:t>14</a:t>
            </a:fld>
            <a:endParaRPr lang="en-US"/>
          </a:p>
        </p:txBody>
      </p:sp>
    </p:spTree>
    <p:extLst>
      <p:ext uri="{BB962C8B-B14F-4D97-AF65-F5344CB8AC3E}">
        <p14:creationId xmlns:p14="http://schemas.microsoft.com/office/powerpoint/2010/main" val="42688008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Reducing exposure can happen by moving out of potentially affected areas. Reducing vulnerability can happen by adding more measures that protect lives, property, or the environment. This could be by making buildings safer, making people more aware, and preparing emergency plans.</a:t>
            </a:r>
          </a:p>
        </p:txBody>
      </p:sp>
      <p:sp>
        <p:nvSpPr>
          <p:cNvPr id="4" name="Slide Number Placeholder 3"/>
          <p:cNvSpPr>
            <a:spLocks noGrp="1"/>
          </p:cNvSpPr>
          <p:nvPr>
            <p:ph type="sldNum" sz="quarter" idx="5"/>
          </p:nvPr>
        </p:nvSpPr>
        <p:spPr/>
        <p:txBody>
          <a:bodyPr/>
          <a:lstStyle/>
          <a:p>
            <a:fld id="{2088102E-A042-4015-A549-92830B2CD2F2}" type="slidenum">
              <a:rPr lang="en-US" smtClean="0"/>
              <a:t>15</a:t>
            </a:fld>
            <a:endParaRPr lang="en-US"/>
          </a:p>
        </p:txBody>
      </p:sp>
    </p:spTree>
    <p:extLst>
      <p:ext uri="{BB962C8B-B14F-4D97-AF65-F5344CB8AC3E}">
        <p14:creationId xmlns:p14="http://schemas.microsoft.com/office/powerpoint/2010/main" val="41976768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This diagram sums up the entire hazard and risk process.</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 left side explains activities (raising awareness, investing in mitigation, increasing preparedness) that are done pre-disaster and used to reduce risk to a population. The top of the cycle is when the hazard occurs, during which, emergency protocols are used to respond. The bottom right represents post-disaster activities, such as reconstruction, that can restore the community.</a:t>
            </a:r>
          </a:p>
        </p:txBody>
      </p:sp>
      <p:sp>
        <p:nvSpPr>
          <p:cNvPr id="4" name="Slide Number Placeholder 3"/>
          <p:cNvSpPr>
            <a:spLocks noGrp="1"/>
          </p:cNvSpPr>
          <p:nvPr>
            <p:ph type="sldNum" sz="quarter" idx="5"/>
          </p:nvPr>
        </p:nvSpPr>
        <p:spPr/>
        <p:txBody>
          <a:bodyPr/>
          <a:lstStyle/>
          <a:p>
            <a:fld id="{2088102E-A042-4015-A549-92830B2CD2F2}" type="slidenum">
              <a:rPr lang="en-US" smtClean="0"/>
              <a:t>16</a:t>
            </a:fld>
            <a:endParaRPr lang="en-US"/>
          </a:p>
        </p:txBody>
      </p:sp>
    </p:spTree>
    <p:extLst>
      <p:ext uri="{BB962C8B-B14F-4D97-AF65-F5344CB8AC3E}">
        <p14:creationId xmlns:p14="http://schemas.microsoft.com/office/powerpoint/2010/main" val="18640432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80722D96-DB63-4345-A6DD-4342841045D6}" type="datetimeFigureOut">
              <a:rPr lang="en-US" smtClean="0"/>
              <a:t>5/22/20</a:t>
            </a:fld>
            <a:endParaRPr lang="en-US"/>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025865E5-35EF-46C9-81A1-A7FB06414BF1}" type="slidenum">
              <a:rPr lang="en-US" smtClean="0"/>
              <a:t>‹#›</a:t>
            </a:fld>
            <a:endParaRPr lang="en-US"/>
          </a:p>
        </p:txBody>
      </p:sp>
    </p:spTree>
    <p:extLst>
      <p:ext uri="{BB962C8B-B14F-4D97-AF65-F5344CB8AC3E}">
        <p14:creationId xmlns:p14="http://schemas.microsoft.com/office/powerpoint/2010/main" val="40762587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722D96-DB63-4345-A6DD-4342841045D6}" type="datetimeFigureOut">
              <a:rPr lang="en-US" smtClean="0"/>
              <a:t>5/22/20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5865E5-35EF-46C9-81A1-A7FB06414BF1}" type="slidenum">
              <a:rPr lang="en-US" smtClean="0"/>
              <a:t>‹#›</a:t>
            </a:fld>
            <a:endParaRPr lang="en-US"/>
          </a:p>
        </p:txBody>
      </p:sp>
    </p:spTree>
    <p:extLst>
      <p:ext uri="{BB962C8B-B14F-4D97-AF65-F5344CB8AC3E}">
        <p14:creationId xmlns:p14="http://schemas.microsoft.com/office/powerpoint/2010/main" val="22174026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722D96-DB63-4345-A6DD-4342841045D6}" type="datetimeFigureOut">
              <a:rPr lang="en-US" smtClean="0"/>
              <a:t>5/22/20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5865E5-35EF-46C9-81A1-A7FB06414BF1}" type="slidenum">
              <a:rPr lang="en-US" smtClean="0"/>
              <a:t>‹#›</a:t>
            </a:fld>
            <a:endParaRPr lang="en-US"/>
          </a:p>
        </p:txBody>
      </p:sp>
    </p:spTree>
    <p:extLst>
      <p:ext uri="{BB962C8B-B14F-4D97-AF65-F5344CB8AC3E}">
        <p14:creationId xmlns:p14="http://schemas.microsoft.com/office/powerpoint/2010/main" val="27377870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0722D96-DB63-4345-A6DD-4342841045D6}" type="datetimeFigureOut">
              <a:rPr lang="en-US" smtClean="0"/>
              <a:t>5/22/20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5865E5-35EF-46C9-81A1-A7FB06414BF1}" type="slidenum">
              <a:rPr lang="en-US" smtClean="0"/>
              <a:t>‹#›</a:t>
            </a:fld>
            <a:endParaRPr lang="en-US"/>
          </a:p>
        </p:txBody>
      </p:sp>
    </p:spTree>
    <p:extLst>
      <p:ext uri="{BB962C8B-B14F-4D97-AF65-F5344CB8AC3E}">
        <p14:creationId xmlns:p14="http://schemas.microsoft.com/office/powerpoint/2010/main" val="2092485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0722D96-DB63-4345-A6DD-4342841045D6}" type="datetimeFigureOut">
              <a:rPr lang="en-US" smtClean="0"/>
              <a:t>5/22/20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5865E5-35EF-46C9-81A1-A7FB06414BF1}" type="slidenum">
              <a:rPr lang="en-US" smtClean="0"/>
              <a:t>‹#›</a:t>
            </a:fld>
            <a:endParaRPr lang="en-US"/>
          </a:p>
        </p:txBody>
      </p:sp>
    </p:spTree>
    <p:extLst>
      <p:ext uri="{BB962C8B-B14F-4D97-AF65-F5344CB8AC3E}">
        <p14:creationId xmlns:p14="http://schemas.microsoft.com/office/powerpoint/2010/main" val="2184048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0722D96-DB63-4345-A6DD-4342841045D6}" type="datetimeFigureOut">
              <a:rPr lang="en-US" smtClean="0"/>
              <a:t>5/22/20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5865E5-35EF-46C9-81A1-A7FB06414BF1}" type="slidenum">
              <a:rPr lang="en-US" smtClean="0"/>
              <a:t>‹#›</a:t>
            </a:fld>
            <a:endParaRPr lang="en-US"/>
          </a:p>
        </p:txBody>
      </p:sp>
    </p:spTree>
    <p:extLst>
      <p:ext uri="{BB962C8B-B14F-4D97-AF65-F5344CB8AC3E}">
        <p14:creationId xmlns:p14="http://schemas.microsoft.com/office/powerpoint/2010/main" val="24113970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722D96-DB63-4345-A6DD-4342841045D6}" type="datetimeFigureOut">
              <a:rPr lang="en-US" smtClean="0"/>
              <a:t>5/22/20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5865E5-35EF-46C9-81A1-A7FB06414BF1}" type="slidenum">
              <a:rPr lang="en-US" smtClean="0"/>
              <a:t>‹#›</a:t>
            </a:fld>
            <a:endParaRPr lang="en-US"/>
          </a:p>
        </p:txBody>
      </p:sp>
    </p:spTree>
    <p:extLst>
      <p:ext uri="{BB962C8B-B14F-4D97-AF65-F5344CB8AC3E}">
        <p14:creationId xmlns:p14="http://schemas.microsoft.com/office/powerpoint/2010/main" val="2299959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80722D96-DB63-4345-A6DD-4342841045D6}" type="datetimeFigureOut">
              <a:rPr lang="en-US" smtClean="0"/>
              <a:t>5/22/20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025865E5-35EF-46C9-81A1-A7FB06414BF1}" type="slidenum">
              <a:rPr lang="en-US" smtClean="0"/>
              <a:t>‹#›</a:t>
            </a:fld>
            <a:endParaRPr lang="en-US"/>
          </a:p>
        </p:txBody>
      </p:sp>
    </p:spTree>
    <p:extLst>
      <p:ext uri="{BB962C8B-B14F-4D97-AF65-F5344CB8AC3E}">
        <p14:creationId xmlns:p14="http://schemas.microsoft.com/office/powerpoint/2010/main" val="40051452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40000"/>
              <a:lumOff val="6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80722D96-DB63-4345-A6DD-4342841045D6}" type="datetimeFigureOut">
              <a:rPr lang="en-US" smtClean="0"/>
              <a:t>5/22/20</a:t>
            </a:fld>
            <a:endParaRPr lang="en-US"/>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025865E5-35EF-46C9-81A1-A7FB06414BF1}" type="slidenum">
              <a:rPr lang="en-US" smtClean="0"/>
              <a:t>‹#›</a:t>
            </a:fld>
            <a:endParaRPr lang="en-US"/>
          </a:p>
        </p:txBody>
      </p:sp>
    </p:spTree>
    <p:extLst>
      <p:ext uri="{BB962C8B-B14F-4D97-AF65-F5344CB8AC3E}">
        <p14:creationId xmlns:p14="http://schemas.microsoft.com/office/powerpoint/2010/main" val="1844272373"/>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722D96-DB63-4345-A6DD-4342841045D6}" type="datetimeFigureOut">
              <a:rPr lang="en-US" smtClean="0"/>
              <a:t>5/22/20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5865E5-35EF-46C9-81A1-A7FB06414BF1}" type="slidenum">
              <a:rPr lang="en-US" smtClean="0"/>
              <a:t>‹#›</a:t>
            </a:fld>
            <a:endParaRPr lang="en-US"/>
          </a:p>
        </p:txBody>
      </p:sp>
    </p:spTree>
    <p:extLst>
      <p:ext uri="{BB962C8B-B14F-4D97-AF65-F5344CB8AC3E}">
        <p14:creationId xmlns:p14="http://schemas.microsoft.com/office/powerpoint/2010/main" val="3094254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722D96-DB63-4345-A6DD-4342841045D6}" type="datetimeFigureOut">
              <a:rPr lang="en-US" smtClean="0"/>
              <a:t>5/22/20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5865E5-35EF-46C9-81A1-A7FB06414BF1}" type="slidenum">
              <a:rPr lang="en-US" smtClean="0"/>
              <a:t>‹#›</a:t>
            </a:fld>
            <a:endParaRPr lang="en-US"/>
          </a:p>
        </p:txBody>
      </p:sp>
    </p:spTree>
    <p:extLst>
      <p:ext uri="{BB962C8B-B14F-4D97-AF65-F5344CB8AC3E}">
        <p14:creationId xmlns:p14="http://schemas.microsoft.com/office/powerpoint/2010/main" val="2571045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80722D96-DB63-4345-A6DD-4342841045D6}" type="datetimeFigureOut">
              <a:rPr lang="en-US" smtClean="0"/>
              <a:t>5/22/20</a:t>
            </a:fld>
            <a:endParaRPr lang="en-US"/>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US"/>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025865E5-35EF-46C9-81A1-A7FB06414BF1}" type="slidenum">
              <a:rPr lang="en-US" smtClean="0"/>
              <a:t>‹#›</a:t>
            </a:fld>
            <a:endParaRPr lang="en-US"/>
          </a:p>
        </p:txBody>
      </p:sp>
    </p:spTree>
    <p:extLst>
      <p:ext uri="{BB962C8B-B14F-4D97-AF65-F5344CB8AC3E}">
        <p14:creationId xmlns:p14="http://schemas.microsoft.com/office/powerpoint/2010/main" val="18985902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688BE-9B0A-46F9-AAD7-6FEA05592866}"/>
              </a:ext>
            </a:extLst>
          </p:cNvPr>
          <p:cNvSpPr>
            <a:spLocks noGrp="1"/>
          </p:cNvSpPr>
          <p:nvPr>
            <p:ph type="ctrTitle"/>
          </p:nvPr>
        </p:nvSpPr>
        <p:spPr/>
        <p:txBody>
          <a:bodyPr/>
          <a:lstStyle/>
          <a:p>
            <a:r>
              <a:rPr lang="en-US" dirty="0"/>
              <a:t>What is Risk?</a:t>
            </a:r>
          </a:p>
        </p:txBody>
      </p:sp>
      <p:sp>
        <p:nvSpPr>
          <p:cNvPr id="3" name="Subtitle 2">
            <a:extLst>
              <a:ext uri="{FF2B5EF4-FFF2-40B4-BE49-F238E27FC236}">
                <a16:creationId xmlns:a16="http://schemas.microsoft.com/office/drawing/2014/main" id="{5073FDE2-3B80-4F56-B155-1734FB2A1C6F}"/>
              </a:ext>
            </a:extLst>
          </p:cNvPr>
          <p:cNvSpPr>
            <a:spLocks noGrp="1"/>
          </p:cNvSpPr>
          <p:nvPr>
            <p:ph type="subTitle" idx="1"/>
          </p:nvPr>
        </p:nvSpPr>
        <p:spPr>
          <a:xfrm>
            <a:off x="667512" y="4206876"/>
            <a:ext cx="9228201" cy="1645920"/>
          </a:xfrm>
        </p:spPr>
        <p:txBody>
          <a:bodyPr/>
          <a:lstStyle/>
          <a:p>
            <a:r>
              <a:rPr lang="en-US" dirty="0"/>
              <a:t>Introduction to terms and concepts related to risk and natural hazards.</a:t>
            </a:r>
          </a:p>
        </p:txBody>
      </p:sp>
    </p:spTree>
    <p:extLst>
      <p:ext uri="{BB962C8B-B14F-4D97-AF65-F5344CB8AC3E}">
        <p14:creationId xmlns:p14="http://schemas.microsoft.com/office/powerpoint/2010/main" val="2532436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E0A86-E075-4FDE-A334-E42C6BE4041F}"/>
              </a:ext>
            </a:extLst>
          </p:cNvPr>
          <p:cNvSpPr>
            <a:spLocks noGrp="1"/>
          </p:cNvSpPr>
          <p:nvPr>
            <p:ph type="title"/>
          </p:nvPr>
        </p:nvSpPr>
        <p:spPr/>
        <p:txBody>
          <a:bodyPr/>
          <a:lstStyle/>
          <a:p>
            <a:r>
              <a:rPr lang="en-US" dirty="0"/>
              <a:t>Basic Definition of Risk</a:t>
            </a:r>
          </a:p>
        </p:txBody>
      </p:sp>
      <p:sp>
        <p:nvSpPr>
          <p:cNvPr id="3" name="Content Placeholder 2">
            <a:extLst>
              <a:ext uri="{FF2B5EF4-FFF2-40B4-BE49-F238E27FC236}">
                <a16:creationId xmlns:a16="http://schemas.microsoft.com/office/drawing/2014/main" id="{B61C21AC-F580-4220-A0BB-7200A002796B}"/>
              </a:ext>
            </a:extLst>
          </p:cNvPr>
          <p:cNvSpPr>
            <a:spLocks noGrp="1"/>
          </p:cNvSpPr>
          <p:nvPr>
            <p:ph idx="1"/>
          </p:nvPr>
        </p:nvSpPr>
        <p:spPr/>
        <p:txBody>
          <a:bodyPr>
            <a:normAutofit/>
          </a:bodyPr>
          <a:lstStyle/>
          <a:p>
            <a:pPr marL="0" indent="0">
              <a:buNone/>
            </a:pPr>
            <a:r>
              <a:rPr lang="en-US" sz="3600" dirty="0"/>
              <a:t>“Exposure to the chance of injury or loss; a hazard or dangerous chance” (dictionary.com)</a:t>
            </a:r>
          </a:p>
          <a:p>
            <a:pPr marL="0" indent="0">
              <a:buNone/>
            </a:pPr>
            <a:endParaRPr lang="en-US" sz="3600" dirty="0"/>
          </a:p>
          <a:p>
            <a:pPr marL="0" indent="0">
              <a:buNone/>
            </a:pPr>
            <a:r>
              <a:rPr lang="en-US" sz="3600" dirty="0"/>
              <a:t>“Possibility or chance of loss, danger or injury” (yourdictionary.com)</a:t>
            </a:r>
          </a:p>
        </p:txBody>
      </p:sp>
    </p:spTree>
    <p:extLst>
      <p:ext uri="{BB962C8B-B14F-4D97-AF65-F5344CB8AC3E}">
        <p14:creationId xmlns:p14="http://schemas.microsoft.com/office/powerpoint/2010/main" val="36388840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BC008-9D05-4DE1-8163-1EA2D86F2242}"/>
              </a:ext>
            </a:extLst>
          </p:cNvPr>
          <p:cNvSpPr>
            <a:spLocks noGrp="1"/>
          </p:cNvSpPr>
          <p:nvPr>
            <p:ph type="title"/>
          </p:nvPr>
        </p:nvSpPr>
        <p:spPr/>
        <p:txBody>
          <a:bodyPr/>
          <a:lstStyle/>
          <a:p>
            <a:r>
              <a:rPr lang="en-US" dirty="0"/>
              <a:t>Everyday Examples of Risk</a:t>
            </a:r>
          </a:p>
        </p:txBody>
      </p:sp>
      <p:sp>
        <p:nvSpPr>
          <p:cNvPr id="3" name="Content Placeholder 2">
            <a:extLst>
              <a:ext uri="{FF2B5EF4-FFF2-40B4-BE49-F238E27FC236}">
                <a16:creationId xmlns:a16="http://schemas.microsoft.com/office/drawing/2014/main" id="{C262F985-AB46-49CD-B2EB-039E61D068F6}"/>
              </a:ext>
            </a:extLst>
          </p:cNvPr>
          <p:cNvSpPr>
            <a:spLocks noGrp="1"/>
          </p:cNvSpPr>
          <p:nvPr>
            <p:ph idx="1"/>
          </p:nvPr>
        </p:nvSpPr>
        <p:spPr>
          <a:xfrm>
            <a:off x="676656" y="2011680"/>
            <a:ext cx="10753725" cy="3766185"/>
          </a:xfrm>
        </p:spPr>
        <p:txBody>
          <a:bodyPr>
            <a:normAutofit/>
          </a:bodyPr>
          <a:lstStyle/>
          <a:p>
            <a:pPr marL="0" indent="0">
              <a:buNone/>
            </a:pPr>
            <a:r>
              <a:rPr lang="en-US" sz="3600" dirty="0"/>
              <a:t>Situations that involve a choice and can result in a loss (emotional, financial, physical, etc.)</a:t>
            </a:r>
          </a:p>
          <a:p>
            <a:endParaRPr lang="en-US" sz="3600" dirty="0"/>
          </a:p>
        </p:txBody>
      </p:sp>
      <p:pic>
        <p:nvPicPr>
          <p:cNvPr id="1026" name="Picture 2" descr="Image result for crossing the street">
            <a:extLst>
              <a:ext uri="{FF2B5EF4-FFF2-40B4-BE49-F238E27FC236}">
                <a16:creationId xmlns:a16="http://schemas.microsoft.com/office/drawing/2014/main" id="{897250D3-72A5-40E3-8264-EE7F1A5AE8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79" y="3810405"/>
            <a:ext cx="3977374" cy="265287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playing football">
            <a:extLst>
              <a:ext uri="{FF2B5EF4-FFF2-40B4-BE49-F238E27FC236}">
                <a16:creationId xmlns:a16="http://schemas.microsoft.com/office/drawing/2014/main" id="{6F030FE3-8675-4F1C-8F47-2CFA2CFC17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1223" y="3789223"/>
            <a:ext cx="4017680" cy="267358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investment">
            <a:extLst>
              <a:ext uri="{FF2B5EF4-FFF2-40B4-BE49-F238E27FC236}">
                <a16:creationId xmlns:a16="http://schemas.microsoft.com/office/drawing/2014/main" id="{D9BFCE03-C062-4780-9071-F07BC23825C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68576" y="3789223"/>
            <a:ext cx="4212014" cy="26735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32064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B9EC3-646A-4132-B591-6BB4F70BBC65}"/>
              </a:ext>
            </a:extLst>
          </p:cNvPr>
          <p:cNvSpPr>
            <a:spLocks noGrp="1"/>
          </p:cNvSpPr>
          <p:nvPr>
            <p:ph type="title"/>
          </p:nvPr>
        </p:nvSpPr>
        <p:spPr/>
        <p:txBody>
          <a:bodyPr/>
          <a:lstStyle/>
          <a:p>
            <a:r>
              <a:rPr lang="en-US" dirty="0"/>
              <a:t>Risk Definition Relating to Hazards</a:t>
            </a:r>
          </a:p>
        </p:txBody>
      </p:sp>
      <p:sp>
        <p:nvSpPr>
          <p:cNvPr id="3" name="Content Placeholder 2">
            <a:extLst>
              <a:ext uri="{FF2B5EF4-FFF2-40B4-BE49-F238E27FC236}">
                <a16:creationId xmlns:a16="http://schemas.microsoft.com/office/drawing/2014/main" id="{9B122A3A-15CF-4435-B914-AEC85D64D8BA}"/>
              </a:ext>
            </a:extLst>
          </p:cNvPr>
          <p:cNvSpPr>
            <a:spLocks noGrp="1"/>
          </p:cNvSpPr>
          <p:nvPr>
            <p:ph idx="1"/>
          </p:nvPr>
        </p:nvSpPr>
        <p:spPr>
          <a:xfrm>
            <a:off x="676656" y="2011680"/>
            <a:ext cx="6790129" cy="4346787"/>
          </a:xfrm>
        </p:spPr>
        <p:txBody>
          <a:bodyPr>
            <a:noAutofit/>
          </a:bodyPr>
          <a:lstStyle/>
          <a:p>
            <a:pPr marL="0" indent="0">
              <a:buNone/>
            </a:pPr>
            <a:r>
              <a:rPr lang="en-US" sz="3600" dirty="0"/>
              <a:t>“Risk is a function of the </a:t>
            </a:r>
            <a:r>
              <a:rPr lang="en-US" sz="3600" u="sng" dirty="0"/>
              <a:t>probability</a:t>
            </a:r>
            <a:r>
              <a:rPr lang="en-US" sz="3600" dirty="0"/>
              <a:t> of particular </a:t>
            </a:r>
            <a:r>
              <a:rPr lang="en-US" sz="3600" u="sng" dirty="0"/>
              <a:t>hazardous event</a:t>
            </a:r>
            <a:r>
              <a:rPr lang="en-US" sz="3600" dirty="0"/>
              <a:t> and the </a:t>
            </a:r>
            <a:r>
              <a:rPr lang="en-US" sz="3600" u="sng" dirty="0"/>
              <a:t>losses</a:t>
            </a:r>
            <a:r>
              <a:rPr lang="en-US" sz="3600" dirty="0"/>
              <a:t> each would cause.” </a:t>
            </a:r>
          </a:p>
          <a:p>
            <a:pPr marL="0" indent="0">
              <a:buNone/>
            </a:pPr>
            <a:r>
              <a:rPr lang="en-US" sz="3600" dirty="0"/>
              <a:t>(Dey and Singh, 2006)</a:t>
            </a:r>
          </a:p>
        </p:txBody>
      </p:sp>
      <p:pic>
        <p:nvPicPr>
          <p:cNvPr id="5" name="Picture 4">
            <a:extLst>
              <a:ext uri="{FF2B5EF4-FFF2-40B4-BE49-F238E27FC236}">
                <a16:creationId xmlns:a16="http://schemas.microsoft.com/office/drawing/2014/main" id="{A6F77DE8-CCA3-4407-8E9C-47FFE67618D8}"/>
              </a:ext>
            </a:extLst>
          </p:cNvPr>
          <p:cNvPicPr>
            <a:picLocks noChangeAspect="1"/>
          </p:cNvPicPr>
          <p:nvPr/>
        </p:nvPicPr>
        <p:blipFill rotWithShape="1">
          <a:blip r:embed="rId3"/>
          <a:srcRect b="15903"/>
          <a:stretch/>
        </p:blipFill>
        <p:spPr>
          <a:xfrm>
            <a:off x="7486216" y="1691883"/>
            <a:ext cx="4327635" cy="3707431"/>
          </a:xfrm>
          <a:prstGeom prst="rect">
            <a:avLst/>
          </a:prstGeom>
        </p:spPr>
      </p:pic>
    </p:spTree>
    <p:extLst>
      <p:ext uri="{BB962C8B-B14F-4D97-AF65-F5344CB8AC3E}">
        <p14:creationId xmlns:p14="http://schemas.microsoft.com/office/powerpoint/2010/main" val="35485767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206C8-45D7-4900-BF04-6A65D2D08A4E}"/>
              </a:ext>
            </a:extLst>
          </p:cNvPr>
          <p:cNvSpPr>
            <a:spLocks noGrp="1"/>
          </p:cNvSpPr>
          <p:nvPr>
            <p:ph type="title"/>
          </p:nvPr>
        </p:nvSpPr>
        <p:spPr/>
        <p:txBody>
          <a:bodyPr/>
          <a:lstStyle/>
          <a:p>
            <a:r>
              <a:rPr lang="en-US" dirty="0"/>
              <a:t>Factors of Risk</a:t>
            </a:r>
          </a:p>
        </p:txBody>
      </p:sp>
      <p:sp>
        <p:nvSpPr>
          <p:cNvPr id="3" name="Content Placeholder 2">
            <a:extLst>
              <a:ext uri="{FF2B5EF4-FFF2-40B4-BE49-F238E27FC236}">
                <a16:creationId xmlns:a16="http://schemas.microsoft.com/office/drawing/2014/main" id="{CC23B1C7-97F8-4D49-AFCC-F9EE6DCE0360}"/>
              </a:ext>
            </a:extLst>
          </p:cNvPr>
          <p:cNvSpPr>
            <a:spLocks noGrp="1"/>
          </p:cNvSpPr>
          <p:nvPr>
            <p:ph idx="1"/>
          </p:nvPr>
        </p:nvSpPr>
        <p:spPr>
          <a:xfrm>
            <a:off x="719138" y="1826184"/>
            <a:ext cx="10815638" cy="4750650"/>
          </a:xfrm>
        </p:spPr>
        <p:txBody>
          <a:bodyPr>
            <a:normAutofit/>
          </a:bodyPr>
          <a:lstStyle/>
          <a:p>
            <a:pPr marL="0" indent="0">
              <a:buNone/>
            </a:pPr>
            <a:r>
              <a:rPr lang="en-US" sz="3600" dirty="0"/>
              <a:t>“The </a:t>
            </a:r>
            <a:r>
              <a:rPr lang="en-US" sz="3600" u="sng" dirty="0"/>
              <a:t>probability of harmful consequences or expected losses </a:t>
            </a:r>
            <a:r>
              <a:rPr lang="en-US" sz="3600" dirty="0"/>
              <a:t>resulting from a given </a:t>
            </a:r>
            <a:r>
              <a:rPr lang="en-US" sz="3600" u="sng" dirty="0"/>
              <a:t>hazard</a:t>
            </a:r>
            <a:r>
              <a:rPr lang="en-US" sz="3600" dirty="0"/>
              <a:t> to a given </a:t>
            </a:r>
            <a:r>
              <a:rPr lang="en-US" sz="3600" u="sng" dirty="0"/>
              <a:t>element at danger</a:t>
            </a:r>
            <a:r>
              <a:rPr lang="en-US" sz="3600" dirty="0"/>
              <a:t> or peril, over a specified time period.” </a:t>
            </a:r>
          </a:p>
          <a:p>
            <a:pPr marL="0" indent="0">
              <a:buNone/>
            </a:pPr>
            <a:r>
              <a:rPr lang="en-US" sz="3600" dirty="0"/>
              <a:t>(</a:t>
            </a:r>
            <a:r>
              <a:rPr lang="en-US" sz="3600" dirty="0" err="1"/>
              <a:t>Schneiderbauer</a:t>
            </a:r>
            <a:r>
              <a:rPr lang="en-US" sz="3600" dirty="0"/>
              <a:t> and Ehrlich, 2004)</a:t>
            </a:r>
          </a:p>
          <a:p>
            <a:endParaRPr lang="en-US" sz="3600" dirty="0"/>
          </a:p>
        </p:txBody>
      </p:sp>
      <p:pic>
        <p:nvPicPr>
          <p:cNvPr id="4" name="Picture 3">
            <a:extLst>
              <a:ext uri="{FF2B5EF4-FFF2-40B4-BE49-F238E27FC236}">
                <a16:creationId xmlns:a16="http://schemas.microsoft.com/office/drawing/2014/main" id="{B02B6FB2-87DA-48F8-9CDC-AA4202D0B571}"/>
              </a:ext>
            </a:extLst>
          </p:cNvPr>
          <p:cNvPicPr>
            <a:picLocks noChangeAspect="1"/>
          </p:cNvPicPr>
          <p:nvPr/>
        </p:nvPicPr>
        <p:blipFill rotWithShape="1">
          <a:blip r:embed="rId3"/>
          <a:srcRect b="2465"/>
          <a:stretch/>
        </p:blipFill>
        <p:spPr>
          <a:xfrm>
            <a:off x="657223" y="4016729"/>
            <a:ext cx="4790057" cy="2781818"/>
          </a:xfrm>
          <a:prstGeom prst="rect">
            <a:avLst/>
          </a:prstGeom>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06EF784B-DE6A-4CDA-A82F-F86A597159E8}"/>
                  </a:ext>
                </a:extLst>
              </p:cNvPr>
              <p:cNvSpPr txBox="1"/>
              <p:nvPr/>
            </p:nvSpPr>
            <p:spPr>
              <a:xfrm>
                <a:off x="4980608" y="4700270"/>
                <a:ext cx="7690010" cy="4770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500" b="0" i="1" smtClean="0">
                          <a:latin typeface="Cambria Math" panose="02040503050406030204" pitchFamily="18" charset="0"/>
                        </a:rPr>
                        <m:t>𝑅𝑖𝑠𝑘</m:t>
                      </m:r>
                      <m:r>
                        <a:rPr lang="en-US" sz="2500" b="0" i="1" smtClean="0">
                          <a:latin typeface="Cambria Math" panose="02040503050406030204" pitchFamily="18" charset="0"/>
                        </a:rPr>
                        <m:t>=</m:t>
                      </m:r>
                      <m:r>
                        <a:rPr lang="en-US" sz="2500" b="0" i="1" smtClean="0">
                          <a:latin typeface="Cambria Math" panose="02040503050406030204" pitchFamily="18" charset="0"/>
                        </a:rPr>
                        <m:t>𝐻𝑎𝑧𝑎𝑟𝑑</m:t>
                      </m:r>
                      <m:r>
                        <a:rPr lang="en-US" sz="2500" b="0" i="1" smtClean="0">
                          <a:latin typeface="Cambria Math" panose="02040503050406030204" pitchFamily="18" charset="0"/>
                          <a:ea typeface="Cambria Math" panose="02040503050406030204" pitchFamily="18" charset="0"/>
                        </a:rPr>
                        <m:t>×</m:t>
                      </m:r>
                      <m:r>
                        <a:rPr lang="en-US" sz="2500" b="0" i="1" smtClean="0">
                          <a:latin typeface="Cambria Math" panose="02040503050406030204" pitchFamily="18" charset="0"/>
                          <a:ea typeface="Cambria Math" panose="02040503050406030204" pitchFamily="18" charset="0"/>
                        </a:rPr>
                        <m:t>𝑉𝑢𝑙𝑛𝑒𝑟𝑎𝑏𝑖𝑙𝑖𝑡𝑦</m:t>
                      </m:r>
                      <m:r>
                        <a:rPr lang="en-US" sz="2500" b="0" i="1" smtClean="0">
                          <a:latin typeface="Cambria Math" panose="02040503050406030204" pitchFamily="18" charset="0"/>
                          <a:ea typeface="Cambria Math" panose="02040503050406030204" pitchFamily="18" charset="0"/>
                        </a:rPr>
                        <m:t>×</m:t>
                      </m:r>
                      <m:r>
                        <a:rPr lang="en-US" sz="2500" b="0" i="1" smtClean="0">
                          <a:latin typeface="Cambria Math" panose="02040503050406030204" pitchFamily="18" charset="0"/>
                          <a:ea typeface="Cambria Math" panose="02040503050406030204" pitchFamily="18" charset="0"/>
                        </a:rPr>
                        <m:t>𝐸𝑥𝑝𝑜𝑠𝑢𝑟𝑒</m:t>
                      </m:r>
                    </m:oMath>
                  </m:oMathPara>
                </a14:m>
                <a:endParaRPr lang="en-US" sz="2500" dirty="0"/>
              </a:p>
            </p:txBody>
          </p:sp>
        </mc:Choice>
        <mc:Fallback xmlns="">
          <p:sp>
            <p:nvSpPr>
              <p:cNvPr id="5" name="TextBox 4">
                <a:extLst>
                  <a:ext uri="{FF2B5EF4-FFF2-40B4-BE49-F238E27FC236}">
                    <a16:creationId xmlns:a16="http://schemas.microsoft.com/office/drawing/2014/main" id="{06EF784B-DE6A-4CDA-A82F-F86A597159E8}"/>
                  </a:ext>
                </a:extLst>
              </p:cNvPr>
              <p:cNvSpPr txBox="1">
                <a:spLocks noRot="1" noChangeAspect="1" noMove="1" noResize="1" noEditPoints="1" noAdjustHandles="1" noChangeArrowheads="1" noChangeShapeType="1" noTextEdit="1"/>
              </p:cNvSpPr>
              <p:nvPr/>
            </p:nvSpPr>
            <p:spPr>
              <a:xfrm>
                <a:off x="4980608" y="4700270"/>
                <a:ext cx="7690010" cy="477054"/>
              </a:xfrm>
              <a:prstGeom prst="rect">
                <a:avLst/>
              </a:prstGeom>
              <a:blipFill>
                <a:blip r:embed="rId4"/>
                <a:stretch>
                  <a:fillRect b="-17949"/>
                </a:stretch>
              </a:blipFill>
            </p:spPr>
            <p:txBody>
              <a:bodyPr/>
              <a:lstStyle/>
              <a:p>
                <a:r>
                  <a:rPr lang="en-US">
                    <a:noFill/>
                  </a:rPr>
                  <a:t> </a:t>
                </a:r>
              </a:p>
            </p:txBody>
          </p:sp>
        </mc:Fallback>
      </mc:AlternateContent>
    </p:spTree>
    <p:extLst>
      <p:ext uri="{BB962C8B-B14F-4D97-AF65-F5344CB8AC3E}">
        <p14:creationId xmlns:p14="http://schemas.microsoft.com/office/powerpoint/2010/main" val="19895653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2B695-0877-4CDD-81D9-D8BCEA35AE7B}"/>
              </a:ext>
            </a:extLst>
          </p:cNvPr>
          <p:cNvSpPr>
            <a:spLocks noGrp="1"/>
          </p:cNvSpPr>
          <p:nvPr>
            <p:ph type="title"/>
          </p:nvPr>
        </p:nvSpPr>
        <p:spPr>
          <a:xfrm>
            <a:off x="657224" y="499533"/>
            <a:ext cx="10772775" cy="1658198"/>
          </a:xfrm>
        </p:spPr>
        <p:txBody>
          <a:bodyPr>
            <a:normAutofit/>
          </a:bodyPr>
          <a:lstStyle/>
          <a:p>
            <a:r>
              <a:rPr lang="en-US" dirty="0"/>
              <a:t>What is a Hazard?</a:t>
            </a:r>
          </a:p>
        </p:txBody>
      </p:sp>
      <p:sp>
        <p:nvSpPr>
          <p:cNvPr id="3" name="Content Placeholder 2">
            <a:extLst>
              <a:ext uri="{FF2B5EF4-FFF2-40B4-BE49-F238E27FC236}">
                <a16:creationId xmlns:a16="http://schemas.microsoft.com/office/drawing/2014/main" id="{938BCC7C-D2E4-4CD6-9A00-4C25D86C500F}"/>
              </a:ext>
            </a:extLst>
          </p:cNvPr>
          <p:cNvSpPr>
            <a:spLocks noGrp="1"/>
          </p:cNvSpPr>
          <p:nvPr>
            <p:ph idx="1"/>
          </p:nvPr>
        </p:nvSpPr>
        <p:spPr>
          <a:xfrm>
            <a:off x="676656" y="2011680"/>
            <a:ext cx="6875611" cy="3766185"/>
          </a:xfrm>
        </p:spPr>
        <p:txBody>
          <a:bodyPr>
            <a:normAutofit/>
          </a:bodyPr>
          <a:lstStyle/>
          <a:p>
            <a:pPr marL="0" indent="0">
              <a:buNone/>
            </a:pPr>
            <a:r>
              <a:rPr lang="en-US" sz="3600" dirty="0"/>
              <a:t>“A dangerous condition or event, that threat or have the potential for causing injury to life or damage to property or the environment”</a:t>
            </a:r>
          </a:p>
          <a:p>
            <a:pPr marL="0" indent="0">
              <a:buNone/>
            </a:pPr>
            <a:r>
              <a:rPr lang="en-US" sz="3600" dirty="0"/>
              <a:t>(Dey and Singh, 2006)</a:t>
            </a:r>
          </a:p>
        </p:txBody>
      </p:sp>
      <p:pic>
        <p:nvPicPr>
          <p:cNvPr id="8" name="Picture 7">
            <a:extLst>
              <a:ext uri="{FF2B5EF4-FFF2-40B4-BE49-F238E27FC236}">
                <a16:creationId xmlns:a16="http://schemas.microsoft.com/office/drawing/2014/main" id="{02BE791B-633F-484E-A362-189F6AC678B0}"/>
              </a:ext>
            </a:extLst>
          </p:cNvPr>
          <p:cNvPicPr>
            <a:picLocks noChangeAspect="1"/>
          </p:cNvPicPr>
          <p:nvPr/>
        </p:nvPicPr>
        <p:blipFill>
          <a:blip r:embed="rId3"/>
          <a:stretch>
            <a:fillRect/>
          </a:stretch>
        </p:blipFill>
        <p:spPr>
          <a:xfrm>
            <a:off x="7552267" y="1545907"/>
            <a:ext cx="4175373" cy="3766186"/>
          </a:xfrm>
          <a:prstGeom prst="rect">
            <a:avLst/>
          </a:prstGeom>
        </p:spPr>
      </p:pic>
    </p:spTree>
    <p:extLst>
      <p:ext uri="{BB962C8B-B14F-4D97-AF65-F5344CB8AC3E}">
        <p14:creationId xmlns:p14="http://schemas.microsoft.com/office/powerpoint/2010/main" val="2908210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1FA79-3018-4FF6-9902-5DCA851A81F4}"/>
              </a:ext>
            </a:extLst>
          </p:cNvPr>
          <p:cNvSpPr>
            <a:spLocks noGrp="1"/>
          </p:cNvSpPr>
          <p:nvPr>
            <p:ph type="title"/>
          </p:nvPr>
        </p:nvSpPr>
        <p:spPr/>
        <p:txBody>
          <a:bodyPr/>
          <a:lstStyle/>
          <a:p>
            <a:r>
              <a:rPr lang="en-US" dirty="0"/>
              <a:t>Natural Hazards Examples</a:t>
            </a:r>
          </a:p>
        </p:txBody>
      </p:sp>
      <p:sp>
        <p:nvSpPr>
          <p:cNvPr id="3" name="Content Placeholder 2">
            <a:extLst>
              <a:ext uri="{FF2B5EF4-FFF2-40B4-BE49-F238E27FC236}">
                <a16:creationId xmlns:a16="http://schemas.microsoft.com/office/drawing/2014/main" id="{563C4B24-BBF4-48EA-B8AA-C6F2801AC6A8}"/>
              </a:ext>
            </a:extLst>
          </p:cNvPr>
          <p:cNvSpPr>
            <a:spLocks noGrp="1"/>
          </p:cNvSpPr>
          <p:nvPr>
            <p:ph idx="1"/>
          </p:nvPr>
        </p:nvSpPr>
        <p:spPr/>
        <p:txBody>
          <a:bodyPr>
            <a:normAutofit/>
          </a:bodyPr>
          <a:lstStyle/>
          <a:p>
            <a:pPr marL="0" indent="0">
              <a:buNone/>
            </a:pPr>
            <a:r>
              <a:rPr lang="en-US" sz="3600" dirty="0"/>
              <a:t>Earthquake, tsunami, flood, drought, hurricane, etc.</a:t>
            </a:r>
          </a:p>
          <a:p>
            <a:pPr marL="0" indent="0">
              <a:buNone/>
            </a:pPr>
            <a:r>
              <a:rPr lang="en-US" sz="3600" dirty="0"/>
              <a:t>(Dey and Singh, 2006)</a:t>
            </a:r>
          </a:p>
        </p:txBody>
      </p:sp>
      <p:pic>
        <p:nvPicPr>
          <p:cNvPr id="2050" name="Picture 2" descr="Image result for earthquake">
            <a:extLst>
              <a:ext uri="{FF2B5EF4-FFF2-40B4-BE49-F238E27FC236}">
                <a16:creationId xmlns:a16="http://schemas.microsoft.com/office/drawing/2014/main" id="{C753CAD2-020D-47A5-8D3B-D02FF96E12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34" y="3734292"/>
            <a:ext cx="3931431" cy="294857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flood houston">
            <a:extLst>
              <a:ext uri="{FF2B5EF4-FFF2-40B4-BE49-F238E27FC236}">
                <a16:creationId xmlns:a16="http://schemas.microsoft.com/office/drawing/2014/main" id="{53B4807C-82F2-4798-A069-1CD6F0389C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93835" y="3730947"/>
            <a:ext cx="4423781" cy="2951919"/>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natural hazard">
            <a:extLst>
              <a:ext uri="{FF2B5EF4-FFF2-40B4-BE49-F238E27FC236}">
                <a16:creationId xmlns:a16="http://schemas.microsoft.com/office/drawing/2014/main" id="{79AD9C10-B224-4A08-ADAF-72F13F9E648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67086" y="3730946"/>
            <a:ext cx="3931431" cy="29749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12126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672DB-083C-485E-AA36-B35BA1EA47A9}"/>
              </a:ext>
            </a:extLst>
          </p:cNvPr>
          <p:cNvSpPr>
            <a:spLocks noGrp="1"/>
          </p:cNvSpPr>
          <p:nvPr>
            <p:ph type="title"/>
          </p:nvPr>
        </p:nvSpPr>
        <p:spPr/>
        <p:txBody>
          <a:bodyPr/>
          <a:lstStyle/>
          <a:p>
            <a:r>
              <a:rPr lang="en-US" dirty="0"/>
              <a:t>Anthropogenic Hazards Examples</a:t>
            </a:r>
          </a:p>
        </p:txBody>
      </p:sp>
      <p:sp>
        <p:nvSpPr>
          <p:cNvPr id="3" name="Content Placeholder 2">
            <a:extLst>
              <a:ext uri="{FF2B5EF4-FFF2-40B4-BE49-F238E27FC236}">
                <a16:creationId xmlns:a16="http://schemas.microsoft.com/office/drawing/2014/main" id="{1761B798-D0B3-46DD-99F2-D2946CA67E32}"/>
              </a:ext>
            </a:extLst>
          </p:cNvPr>
          <p:cNvSpPr>
            <a:spLocks noGrp="1"/>
          </p:cNvSpPr>
          <p:nvPr>
            <p:ph idx="1"/>
          </p:nvPr>
        </p:nvSpPr>
        <p:spPr>
          <a:xfrm>
            <a:off x="657224" y="2011680"/>
            <a:ext cx="11074333" cy="3766185"/>
          </a:xfrm>
        </p:spPr>
        <p:txBody>
          <a:bodyPr>
            <a:normAutofit/>
          </a:bodyPr>
          <a:lstStyle/>
          <a:p>
            <a:pPr marL="0" indent="0">
              <a:buNone/>
            </a:pPr>
            <a:r>
              <a:rPr lang="en-US" sz="3600" dirty="0"/>
              <a:t>Explosions, toxic waste leaks, pollution, collapses, wars, etc.</a:t>
            </a:r>
          </a:p>
          <a:p>
            <a:pPr marL="0" indent="0">
              <a:buNone/>
            </a:pPr>
            <a:r>
              <a:rPr lang="en-US" sz="3600" dirty="0"/>
              <a:t>(Dey and Singh, 2006)</a:t>
            </a:r>
          </a:p>
        </p:txBody>
      </p:sp>
      <p:pic>
        <p:nvPicPr>
          <p:cNvPr id="3076" name="Picture 4" descr="Image result for toxic waste">
            <a:extLst>
              <a:ext uri="{FF2B5EF4-FFF2-40B4-BE49-F238E27FC236}">
                <a16:creationId xmlns:a16="http://schemas.microsoft.com/office/drawing/2014/main" id="{8EAF7A33-0DF5-4995-9C03-7B5C4E6D00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62788"/>
            <a:ext cx="4162883" cy="2770919"/>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Image result for pollution">
            <a:extLst>
              <a:ext uri="{FF2B5EF4-FFF2-40B4-BE49-F238E27FC236}">
                <a16:creationId xmlns:a16="http://schemas.microsoft.com/office/drawing/2014/main" id="{1BC51F9B-1D6D-490A-8525-77582AC2293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24160"/>
          <a:stretch/>
        </p:blipFill>
        <p:spPr bwMode="auto">
          <a:xfrm>
            <a:off x="8341973" y="3762786"/>
            <a:ext cx="3850027" cy="2770918"/>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Image result for explosion">
            <a:extLst>
              <a:ext uri="{FF2B5EF4-FFF2-40B4-BE49-F238E27FC236}">
                <a16:creationId xmlns:a16="http://schemas.microsoft.com/office/drawing/2014/main" id="{B4CEEC08-A7C3-4F37-8118-67F01A0A54E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62883" y="3762785"/>
            <a:ext cx="4179090" cy="27809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03695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8342E-A02A-4CF4-A916-EDB8F77871B2}"/>
              </a:ext>
            </a:extLst>
          </p:cNvPr>
          <p:cNvSpPr>
            <a:spLocks noGrp="1"/>
          </p:cNvSpPr>
          <p:nvPr>
            <p:ph type="title"/>
          </p:nvPr>
        </p:nvSpPr>
        <p:spPr/>
        <p:txBody>
          <a:bodyPr/>
          <a:lstStyle/>
          <a:p>
            <a:r>
              <a:rPr lang="en-US" dirty="0"/>
              <a:t>Exposure and Disaster</a:t>
            </a:r>
          </a:p>
        </p:txBody>
      </p:sp>
      <p:sp>
        <p:nvSpPr>
          <p:cNvPr id="3" name="Content Placeholder 2">
            <a:extLst>
              <a:ext uri="{FF2B5EF4-FFF2-40B4-BE49-F238E27FC236}">
                <a16:creationId xmlns:a16="http://schemas.microsoft.com/office/drawing/2014/main" id="{2C9BA79A-3FDA-4142-94CD-51DE50A87617}"/>
              </a:ext>
            </a:extLst>
          </p:cNvPr>
          <p:cNvSpPr>
            <a:spLocks noGrp="1"/>
          </p:cNvSpPr>
          <p:nvPr>
            <p:ph idx="1"/>
          </p:nvPr>
        </p:nvSpPr>
        <p:spPr/>
        <p:txBody>
          <a:bodyPr>
            <a:noAutofit/>
          </a:bodyPr>
          <a:lstStyle/>
          <a:p>
            <a:pPr marL="0" indent="0">
              <a:buNone/>
            </a:pPr>
            <a:r>
              <a:rPr lang="en-US" sz="3600" dirty="0"/>
              <a:t>Exposure: “Inventory of elements in an area in which hazard events may occur” </a:t>
            </a:r>
          </a:p>
          <a:p>
            <a:pPr marL="0" indent="0">
              <a:buNone/>
            </a:pPr>
            <a:r>
              <a:rPr lang="en-US" sz="3600" dirty="0"/>
              <a:t>(Cardona et al., 2012)</a:t>
            </a:r>
          </a:p>
          <a:p>
            <a:pPr marL="0" indent="0">
              <a:buNone/>
            </a:pPr>
            <a:endParaRPr lang="en-US" sz="3600" dirty="0"/>
          </a:p>
          <a:p>
            <a:pPr marL="0" indent="0">
              <a:buNone/>
            </a:pPr>
            <a:r>
              <a:rPr lang="en-US" sz="3600" dirty="0"/>
              <a:t>Disaster: hazards in which something of value has been exposed and is at risk</a:t>
            </a:r>
          </a:p>
          <a:p>
            <a:pPr marL="0" indent="0">
              <a:buNone/>
            </a:pPr>
            <a:r>
              <a:rPr lang="en-US" sz="3600" dirty="0"/>
              <a:t>(Dey and Singh, 2006)</a:t>
            </a:r>
          </a:p>
        </p:txBody>
      </p:sp>
    </p:spTree>
    <p:extLst>
      <p:ext uri="{BB962C8B-B14F-4D97-AF65-F5344CB8AC3E}">
        <p14:creationId xmlns:p14="http://schemas.microsoft.com/office/powerpoint/2010/main" val="18940795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4E2CF-4AA5-4A68-B614-0ECA2C06B12E}"/>
              </a:ext>
            </a:extLst>
          </p:cNvPr>
          <p:cNvSpPr>
            <a:spLocks noGrp="1"/>
          </p:cNvSpPr>
          <p:nvPr>
            <p:ph type="title"/>
          </p:nvPr>
        </p:nvSpPr>
        <p:spPr/>
        <p:txBody>
          <a:bodyPr/>
          <a:lstStyle/>
          <a:p>
            <a:r>
              <a:rPr lang="en-US" dirty="0"/>
              <a:t>Vulnerability</a:t>
            </a:r>
          </a:p>
        </p:txBody>
      </p:sp>
      <p:sp>
        <p:nvSpPr>
          <p:cNvPr id="3" name="Content Placeholder 2">
            <a:extLst>
              <a:ext uri="{FF2B5EF4-FFF2-40B4-BE49-F238E27FC236}">
                <a16:creationId xmlns:a16="http://schemas.microsoft.com/office/drawing/2014/main" id="{37CCA351-0CAE-4121-85D6-DB6D6107183C}"/>
              </a:ext>
            </a:extLst>
          </p:cNvPr>
          <p:cNvSpPr>
            <a:spLocks noGrp="1"/>
          </p:cNvSpPr>
          <p:nvPr>
            <p:ph idx="1"/>
          </p:nvPr>
        </p:nvSpPr>
        <p:spPr>
          <a:xfrm>
            <a:off x="676656" y="2011680"/>
            <a:ext cx="10753725" cy="4667841"/>
          </a:xfrm>
        </p:spPr>
        <p:txBody>
          <a:bodyPr>
            <a:normAutofit/>
          </a:bodyPr>
          <a:lstStyle/>
          <a:p>
            <a:pPr marL="0" indent="0">
              <a:buNone/>
            </a:pPr>
            <a:r>
              <a:rPr lang="en-US" sz="3600" dirty="0"/>
              <a:t>“Capacity to anticipate, cope with, resist and recover from the impact of a natural or man-made disaster” (</a:t>
            </a:r>
            <a:r>
              <a:rPr lang="en-US" sz="3600" dirty="0" err="1"/>
              <a:t>Schneiderbauer</a:t>
            </a:r>
            <a:r>
              <a:rPr lang="en-US" sz="3600" dirty="0"/>
              <a:t> and Ehrlich, 2004)</a:t>
            </a:r>
          </a:p>
        </p:txBody>
      </p:sp>
      <p:pic>
        <p:nvPicPr>
          <p:cNvPr id="4" name="Picture 3">
            <a:extLst>
              <a:ext uri="{FF2B5EF4-FFF2-40B4-BE49-F238E27FC236}">
                <a16:creationId xmlns:a16="http://schemas.microsoft.com/office/drawing/2014/main" id="{078CADBB-A740-473C-9820-CE4AB498DFD7}"/>
              </a:ext>
            </a:extLst>
          </p:cNvPr>
          <p:cNvPicPr>
            <a:picLocks noChangeAspect="1"/>
          </p:cNvPicPr>
          <p:nvPr/>
        </p:nvPicPr>
        <p:blipFill rotWithShape="1">
          <a:blip r:embed="rId3"/>
          <a:srcRect b="2465"/>
          <a:stretch/>
        </p:blipFill>
        <p:spPr>
          <a:xfrm>
            <a:off x="3512572" y="3669878"/>
            <a:ext cx="5062078" cy="2939793"/>
          </a:xfrm>
          <a:prstGeom prst="rect">
            <a:avLst/>
          </a:prstGeom>
        </p:spPr>
      </p:pic>
    </p:spTree>
    <p:extLst>
      <p:ext uri="{BB962C8B-B14F-4D97-AF65-F5344CB8AC3E}">
        <p14:creationId xmlns:p14="http://schemas.microsoft.com/office/powerpoint/2010/main" val="2351488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70523-B4F4-4C48-8963-2C4A67C8397C}"/>
              </a:ext>
            </a:extLst>
          </p:cNvPr>
          <p:cNvSpPr>
            <a:spLocks noGrp="1"/>
          </p:cNvSpPr>
          <p:nvPr>
            <p:ph type="title"/>
          </p:nvPr>
        </p:nvSpPr>
        <p:spPr/>
        <p:txBody>
          <a:bodyPr/>
          <a:lstStyle/>
          <a:p>
            <a:r>
              <a:rPr lang="en-US" dirty="0"/>
              <a:t>Risk Concept</a:t>
            </a:r>
          </a:p>
        </p:txBody>
      </p:sp>
      <p:sp>
        <p:nvSpPr>
          <p:cNvPr id="3" name="Content Placeholder 2">
            <a:extLst>
              <a:ext uri="{FF2B5EF4-FFF2-40B4-BE49-F238E27FC236}">
                <a16:creationId xmlns:a16="http://schemas.microsoft.com/office/drawing/2014/main" id="{F0623D35-B15D-45B0-A34F-6C8AB77A3742}"/>
              </a:ext>
            </a:extLst>
          </p:cNvPr>
          <p:cNvSpPr>
            <a:spLocks noGrp="1"/>
          </p:cNvSpPr>
          <p:nvPr>
            <p:ph idx="1"/>
          </p:nvPr>
        </p:nvSpPr>
        <p:spPr/>
        <p:txBody>
          <a:bodyPr>
            <a:normAutofit/>
          </a:bodyPr>
          <a:lstStyle/>
          <a:p>
            <a:pPr marL="0" indent="0">
              <a:buNone/>
            </a:pPr>
            <a:r>
              <a:rPr lang="en-US" sz="3600" dirty="0"/>
              <a:t>Risk can be handled as three components</a:t>
            </a:r>
          </a:p>
          <a:p>
            <a:pPr marL="742950" indent="-742950">
              <a:buFont typeface="+mj-lt"/>
              <a:buAutoNum type="arabicPeriod"/>
            </a:pPr>
            <a:r>
              <a:rPr lang="en-US" sz="3600" dirty="0"/>
              <a:t>Risk analysis</a:t>
            </a:r>
          </a:p>
          <a:p>
            <a:pPr marL="742950" indent="-742950">
              <a:buFont typeface="+mj-lt"/>
              <a:buAutoNum type="arabicPeriod"/>
            </a:pPr>
            <a:r>
              <a:rPr lang="en-US" sz="3600" dirty="0"/>
              <a:t>Risk evaluation</a:t>
            </a:r>
          </a:p>
          <a:p>
            <a:pPr marL="742950" indent="-742950">
              <a:buFont typeface="+mj-lt"/>
              <a:buAutoNum type="arabicPeriod"/>
            </a:pPr>
            <a:r>
              <a:rPr lang="en-US" sz="3600" dirty="0"/>
              <a:t>Risk management (mitigation strategies)</a:t>
            </a:r>
          </a:p>
          <a:p>
            <a:pPr marL="0" indent="0">
              <a:buNone/>
            </a:pPr>
            <a:r>
              <a:rPr lang="en-US" sz="3600" dirty="0"/>
              <a:t>(</a:t>
            </a:r>
            <a:r>
              <a:rPr lang="en-US" sz="3600" dirty="0" err="1"/>
              <a:t>Bründl</a:t>
            </a:r>
            <a:r>
              <a:rPr lang="en-US" sz="3600" dirty="0"/>
              <a:t> et al., 2009)</a:t>
            </a:r>
          </a:p>
        </p:txBody>
      </p:sp>
    </p:spTree>
    <p:extLst>
      <p:ext uri="{BB962C8B-B14F-4D97-AF65-F5344CB8AC3E}">
        <p14:creationId xmlns:p14="http://schemas.microsoft.com/office/powerpoint/2010/main" val="35898548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5FB85-7C62-4154-BD55-EC4476FAAB2A}"/>
              </a:ext>
            </a:extLst>
          </p:cNvPr>
          <p:cNvSpPr>
            <a:spLocks noGrp="1"/>
          </p:cNvSpPr>
          <p:nvPr>
            <p:ph type="title"/>
          </p:nvPr>
        </p:nvSpPr>
        <p:spPr/>
        <p:txBody>
          <a:bodyPr/>
          <a:lstStyle/>
          <a:p>
            <a:r>
              <a:rPr lang="en-US" dirty="0"/>
              <a:t>Risk Analysis</a:t>
            </a:r>
          </a:p>
        </p:txBody>
      </p:sp>
      <p:sp>
        <p:nvSpPr>
          <p:cNvPr id="3" name="Content Placeholder 2">
            <a:extLst>
              <a:ext uri="{FF2B5EF4-FFF2-40B4-BE49-F238E27FC236}">
                <a16:creationId xmlns:a16="http://schemas.microsoft.com/office/drawing/2014/main" id="{F6E345C3-4B7A-4ABF-A17A-75A6058A96A3}"/>
              </a:ext>
            </a:extLst>
          </p:cNvPr>
          <p:cNvSpPr>
            <a:spLocks noGrp="1"/>
          </p:cNvSpPr>
          <p:nvPr>
            <p:ph idx="1"/>
          </p:nvPr>
        </p:nvSpPr>
        <p:spPr/>
        <p:txBody>
          <a:bodyPr>
            <a:noAutofit/>
          </a:bodyPr>
          <a:lstStyle/>
          <a:p>
            <a:pPr marL="0" indent="0">
              <a:buNone/>
            </a:pPr>
            <a:r>
              <a:rPr lang="en-US" sz="3600" dirty="0"/>
              <a:t>Societal risk analysis</a:t>
            </a:r>
          </a:p>
          <a:p>
            <a:pPr marL="0" lvl="2" indent="0">
              <a:buNone/>
            </a:pPr>
            <a:r>
              <a:rPr lang="en-US" sz="3200" dirty="0"/>
              <a:t>	- Risk to a group of people in a specified area</a:t>
            </a:r>
          </a:p>
          <a:p>
            <a:pPr marL="0" indent="0">
              <a:buNone/>
            </a:pPr>
            <a:r>
              <a:rPr lang="en-US" sz="3600" dirty="0"/>
              <a:t>Hazard analysis</a:t>
            </a:r>
          </a:p>
          <a:p>
            <a:pPr marL="0" lvl="2" indent="0">
              <a:buNone/>
            </a:pPr>
            <a:r>
              <a:rPr lang="en-US" sz="3200" dirty="0"/>
              <a:t>	- Consider geographical features,	determine impacts</a:t>
            </a:r>
          </a:p>
          <a:p>
            <a:pPr marL="0" lvl="2" indent="0">
              <a:buNone/>
            </a:pPr>
            <a:r>
              <a:rPr lang="en-US" sz="3600" i="0" dirty="0"/>
              <a:t>Exposure analysis</a:t>
            </a:r>
          </a:p>
          <a:p>
            <a:pPr marL="0" lvl="2" indent="0">
              <a:buNone/>
            </a:pPr>
            <a:r>
              <a:rPr lang="en-US" sz="3200" i="0" dirty="0"/>
              <a:t>	- </a:t>
            </a:r>
            <a:r>
              <a:rPr lang="en-US" sz="3200" dirty="0"/>
              <a:t>Identify people/assets of value and their level of exposure</a:t>
            </a:r>
          </a:p>
          <a:p>
            <a:pPr marL="0" indent="0">
              <a:buNone/>
            </a:pPr>
            <a:r>
              <a:rPr lang="en-US" sz="3600" dirty="0"/>
              <a:t>(</a:t>
            </a:r>
            <a:r>
              <a:rPr lang="en-US" sz="3600" dirty="0" err="1"/>
              <a:t>Bründl</a:t>
            </a:r>
            <a:r>
              <a:rPr lang="en-US" sz="3600" dirty="0"/>
              <a:t> et al., 2009)</a:t>
            </a:r>
          </a:p>
          <a:p>
            <a:pPr marL="0" lvl="2" indent="0">
              <a:buNone/>
            </a:pPr>
            <a:endParaRPr lang="en-US" sz="3200" dirty="0"/>
          </a:p>
        </p:txBody>
      </p:sp>
    </p:spTree>
    <p:extLst>
      <p:ext uri="{BB962C8B-B14F-4D97-AF65-F5344CB8AC3E}">
        <p14:creationId xmlns:p14="http://schemas.microsoft.com/office/powerpoint/2010/main" val="27888803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5FB85-7C62-4154-BD55-EC4476FAAB2A}"/>
              </a:ext>
            </a:extLst>
          </p:cNvPr>
          <p:cNvSpPr>
            <a:spLocks noGrp="1"/>
          </p:cNvSpPr>
          <p:nvPr>
            <p:ph type="title"/>
          </p:nvPr>
        </p:nvSpPr>
        <p:spPr/>
        <p:txBody>
          <a:bodyPr/>
          <a:lstStyle/>
          <a:p>
            <a:r>
              <a:rPr lang="en-US" dirty="0"/>
              <a:t>Risk Evaluation</a:t>
            </a:r>
          </a:p>
        </p:txBody>
      </p:sp>
      <p:sp>
        <p:nvSpPr>
          <p:cNvPr id="3" name="Content Placeholder 2">
            <a:extLst>
              <a:ext uri="{FF2B5EF4-FFF2-40B4-BE49-F238E27FC236}">
                <a16:creationId xmlns:a16="http://schemas.microsoft.com/office/drawing/2014/main" id="{F6E345C3-4B7A-4ABF-A17A-75A6058A96A3}"/>
              </a:ext>
            </a:extLst>
          </p:cNvPr>
          <p:cNvSpPr>
            <a:spLocks noGrp="1"/>
          </p:cNvSpPr>
          <p:nvPr>
            <p:ph idx="1"/>
          </p:nvPr>
        </p:nvSpPr>
        <p:spPr>
          <a:xfrm>
            <a:off x="676656" y="2011680"/>
            <a:ext cx="10753725" cy="3766185"/>
          </a:xfrm>
        </p:spPr>
        <p:txBody>
          <a:bodyPr>
            <a:noAutofit/>
          </a:bodyPr>
          <a:lstStyle/>
          <a:p>
            <a:pPr marL="0" indent="0">
              <a:buNone/>
            </a:pPr>
            <a:r>
              <a:rPr lang="en-US" sz="3600" dirty="0"/>
              <a:t>Consequence analysis</a:t>
            </a:r>
          </a:p>
          <a:p>
            <a:pPr marL="0" indent="0">
              <a:buNone/>
            </a:pPr>
            <a:r>
              <a:rPr lang="en-US" sz="3600" i="1" dirty="0"/>
              <a:t>	</a:t>
            </a:r>
            <a:r>
              <a:rPr lang="en-US" sz="3200" i="1" dirty="0"/>
              <a:t>- Combine hazard and exposure analyses</a:t>
            </a:r>
          </a:p>
          <a:p>
            <a:pPr marL="0" indent="0">
              <a:buNone/>
            </a:pPr>
            <a:r>
              <a:rPr lang="en-US" sz="3200" i="1" dirty="0"/>
              <a:t>	- Determine expected damage/loss of all scenarios</a:t>
            </a:r>
          </a:p>
          <a:p>
            <a:pPr marL="0" indent="0">
              <a:buNone/>
            </a:pPr>
            <a:r>
              <a:rPr lang="en-US" sz="3600" dirty="0"/>
              <a:t>(</a:t>
            </a:r>
            <a:r>
              <a:rPr lang="en-US" sz="3600" dirty="0" err="1"/>
              <a:t>Bründl</a:t>
            </a:r>
            <a:r>
              <a:rPr lang="en-US" sz="3600" dirty="0"/>
              <a:t> et al., 2009)</a:t>
            </a:r>
          </a:p>
          <a:p>
            <a:pPr marL="0" indent="0">
              <a:buNone/>
            </a:pPr>
            <a:endParaRPr lang="en-US" sz="3200" i="1" dirty="0"/>
          </a:p>
        </p:txBody>
      </p:sp>
      <p:pic>
        <p:nvPicPr>
          <p:cNvPr id="2050" name="Picture 2" descr="Image result for damages">
            <a:extLst>
              <a:ext uri="{FF2B5EF4-FFF2-40B4-BE49-F238E27FC236}">
                <a16:creationId xmlns:a16="http://schemas.microsoft.com/office/drawing/2014/main" id="{01927628-940A-4B04-9EC0-950D038455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5497" y="3846813"/>
            <a:ext cx="3868540" cy="30111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99556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9042E-EF8A-4E45-9F19-59AB1DEB4EA7}"/>
              </a:ext>
            </a:extLst>
          </p:cNvPr>
          <p:cNvSpPr>
            <a:spLocks noGrp="1"/>
          </p:cNvSpPr>
          <p:nvPr>
            <p:ph type="title"/>
          </p:nvPr>
        </p:nvSpPr>
        <p:spPr/>
        <p:txBody>
          <a:bodyPr/>
          <a:lstStyle/>
          <a:p>
            <a:r>
              <a:rPr lang="en-US" dirty="0"/>
              <a:t>Risk Mitigation</a:t>
            </a:r>
          </a:p>
        </p:txBody>
      </p:sp>
      <p:sp>
        <p:nvSpPr>
          <p:cNvPr id="3" name="Content Placeholder 2">
            <a:extLst>
              <a:ext uri="{FF2B5EF4-FFF2-40B4-BE49-F238E27FC236}">
                <a16:creationId xmlns:a16="http://schemas.microsoft.com/office/drawing/2014/main" id="{CE974168-8431-4929-AE56-D53554A59E3F}"/>
              </a:ext>
            </a:extLst>
          </p:cNvPr>
          <p:cNvSpPr>
            <a:spLocks noGrp="1"/>
          </p:cNvSpPr>
          <p:nvPr>
            <p:ph idx="1"/>
          </p:nvPr>
        </p:nvSpPr>
        <p:spPr>
          <a:xfrm>
            <a:off x="676656" y="2011680"/>
            <a:ext cx="6831874" cy="3766185"/>
          </a:xfrm>
        </p:spPr>
        <p:txBody>
          <a:bodyPr>
            <a:normAutofit/>
          </a:bodyPr>
          <a:lstStyle/>
          <a:p>
            <a:pPr marL="0" indent="0">
              <a:buNone/>
            </a:pPr>
            <a:r>
              <a:rPr lang="en-US" sz="3600" dirty="0"/>
              <a:t>Mitigation: process of reducing risk.</a:t>
            </a:r>
          </a:p>
          <a:p>
            <a:pPr>
              <a:buFontTx/>
              <a:buChar char="-"/>
            </a:pPr>
            <a:r>
              <a:rPr lang="en-US" sz="3200" i="1" dirty="0"/>
              <a:t> Hazards cannot be controlled, but risk can be reduced</a:t>
            </a:r>
          </a:p>
          <a:p>
            <a:pPr>
              <a:buFontTx/>
              <a:buChar char="-"/>
            </a:pPr>
            <a:r>
              <a:rPr lang="en-US" sz="3200" i="1" dirty="0"/>
              <a:t> Lower vulnerability and/or exposure to reduce total risk</a:t>
            </a:r>
          </a:p>
          <a:p>
            <a:pPr marL="0" indent="0">
              <a:buNone/>
            </a:pPr>
            <a:r>
              <a:rPr lang="en-US" sz="3600" dirty="0"/>
              <a:t>(</a:t>
            </a:r>
            <a:r>
              <a:rPr lang="en-US" sz="3600" dirty="0" err="1"/>
              <a:t>Bründl</a:t>
            </a:r>
            <a:r>
              <a:rPr lang="en-US" sz="3600" dirty="0"/>
              <a:t> et al., 2009)</a:t>
            </a:r>
          </a:p>
          <a:p>
            <a:pPr marL="0" indent="0">
              <a:buNone/>
            </a:pPr>
            <a:endParaRPr lang="en-US" sz="3600" dirty="0"/>
          </a:p>
        </p:txBody>
      </p:sp>
      <p:pic>
        <p:nvPicPr>
          <p:cNvPr id="1026" name="Picture 2" descr="Image result for evacuation">
            <a:extLst>
              <a:ext uri="{FF2B5EF4-FFF2-40B4-BE49-F238E27FC236}">
                <a16:creationId xmlns:a16="http://schemas.microsoft.com/office/drawing/2014/main" id="{699BF25D-0B82-449E-8A8D-B73504D596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08102" y="499533"/>
            <a:ext cx="3926954" cy="5896574"/>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62869205-0A79-4D54-80F0-66A7620E2564}"/>
                  </a:ext>
                </a:extLst>
              </p:cNvPr>
              <p:cNvSpPr/>
              <p:nvPr/>
            </p:nvSpPr>
            <p:spPr>
              <a:xfrm>
                <a:off x="859272" y="5539338"/>
                <a:ext cx="6466642" cy="4770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500" i="1">
                          <a:latin typeface="Cambria Math" panose="02040503050406030204" pitchFamily="18" charset="0"/>
                        </a:rPr>
                        <m:t>𝑅𝑖𝑠𝑘</m:t>
                      </m:r>
                      <m:r>
                        <a:rPr lang="en-US" sz="2500" i="1">
                          <a:latin typeface="Cambria Math" panose="02040503050406030204" pitchFamily="18" charset="0"/>
                        </a:rPr>
                        <m:t>=</m:t>
                      </m:r>
                      <m:r>
                        <a:rPr lang="en-US" sz="2500" i="1">
                          <a:latin typeface="Cambria Math" panose="02040503050406030204" pitchFamily="18" charset="0"/>
                        </a:rPr>
                        <m:t>𝐻𝑎𝑧𝑎𝑟𝑑</m:t>
                      </m:r>
                      <m:r>
                        <a:rPr lang="en-US" sz="2500" i="1">
                          <a:latin typeface="Cambria Math" panose="02040503050406030204" pitchFamily="18" charset="0"/>
                          <a:ea typeface="Cambria Math" panose="02040503050406030204" pitchFamily="18" charset="0"/>
                        </a:rPr>
                        <m:t>×</m:t>
                      </m:r>
                      <m:r>
                        <a:rPr lang="en-US" sz="2500" i="1">
                          <a:latin typeface="Cambria Math" panose="02040503050406030204" pitchFamily="18" charset="0"/>
                          <a:ea typeface="Cambria Math" panose="02040503050406030204" pitchFamily="18" charset="0"/>
                        </a:rPr>
                        <m:t>𝑉𝑢𝑙𝑛𝑒𝑟𝑎𝑏𝑖𝑙𝑖𝑡𝑦</m:t>
                      </m:r>
                      <m:r>
                        <a:rPr lang="en-US" sz="2500" i="1">
                          <a:latin typeface="Cambria Math" panose="02040503050406030204" pitchFamily="18" charset="0"/>
                          <a:ea typeface="Cambria Math" panose="02040503050406030204" pitchFamily="18" charset="0"/>
                        </a:rPr>
                        <m:t>×</m:t>
                      </m:r>
                      <m:r>
                        <a:rPr lang="en-US" sz="2500" i="1">
                          <a:latin typeface="Cambria Math" panose="02040503050406030204" pitchFamily="18" charset="0"/>
                          <a:ea typeface="Cambria Math" panose="02040503050406030204" pitchFamily="18" charset="0"/>
                        </a:rPr>
                        <m:t>𝐸𝑥𝑝𝑜𝑠𝑢𝑟𝑒</m:t>
                      </m:r>
                    </m:oMath>
                  </m:oMathPara>
                </a14:m>
                <a:endParaRPr lang="en-US" sz="2500" dirty="0"/>
              </a:p>
            </p:txBody>
          </p:sp>
        </mc:Choice>
        <mc:Fallback xmlns="">
          <p:sp>
            <p:nvSpPr>
              <p:cNvPr id="5" name="Rectangle 4">
                <a:extLst>
                  <a:ext uri="{FF2B5EF4-FFF2-40B4-BE49-F238E27FC236}">
                    <a16:creationId xmlns:a16="http://schemas.microsoft.com/office/drawing/2014/main" id="{62869205-0A79-4D54-80F0-66A7620E2564}"/>
                  </a:ext>
                </a:extLst>
              </p:cNvPr>
              <p:cNvSpPr>
                <a:spLocks noRot="1" noChangeAspect="1" noMove="1" noResize="1" noEditPoints="1" noAdjustHandles="1" noChangeArrowheads="1" noChangeShapeType="1" noTextEdit="1"/>
              </p:cNvSpPr>
              <p:nvPr/>
            </p:nvSpPr>
            <p:spPr>
              <a:xfrm>
                <a:off x="859272" y="5539338"/>
                <a:ext cx="6466642" cy="477054"/>
              </a:xfrm>
              <a:prstGeom prst="rect">
                <a:avLst/>
              </a:prstGeom>
              <a:blipFill>
                <a:blip r:embed="rId4"/>
                <a:stretch>
                  <a:fillRect b="-16667"/>
                </a:stretch>
              </a:blipFill>
            </p:spPr>
            <p:txBody>
              <a:bodyPr/>
              <a:lstStyle/>
              <a:p>
                <a:r>
                  <a:rPr lang="en-US">
                    <a:noFill/>
                  </a:rPr>
                  <a:t> </a:t>
                </a:r>
              </a:p>
            </p:txBody>
          </p:sp>
        </mc:Fallback>
      </mc:AlternateContent>
    </p:spTree>
    <p:extLst>
      <p:ext uri="{BB962C8B-B14F-4D97-AF65-F5344CB8AC3E}">
        <p14:creationId xmlns:p14="http://schemas.microsoft.com/office/powerpoint/2010/main" val="37250909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DA0D3-E0DF-4399-A267-D6C002D13E59}"/>
              </a:ext>
            </a:extLst>
          </p:cNvPr>
          <p:cNvSpPr>
            <a:spLocks noGrp="1"/>
          </p:cNvSpPr>
          <p:nvPr>
            <p:ph type="title"/>
          </p:nvPr>
        </p:nvSpPr>
        <p:spPr/>
        <p:txBody>
          <a:bodyPr/>
          <a:lstStyle/>
          <a:p>
            <a:r>
              <a:rPr lang="en-US" dirty="0"/>
              <a:t>Reducing Exposure or Vulnerability</a:t>
            </a:r>
          </a:p>
        </p:txBody>
      </p:sp>
      <p:sp>
        <p:nvSpPr>
          <p:cNvPr id="3" name="Content Placeholder 2">
            <a:extLst>
              <a:ext uri="{FF2B5EF4-FFF2-40B4-BE49-F238E27FC236}">
                <a16:creationId xmlns:a16="http://schemas.microsoft.com/office/drawing/2014/main" id="{F1FB9BE3-0542-4B05-898C-3954F7F473C8}"/>
              </a:ext>
            </a:extLst>
          </p:cNvPr>
          <p:cNvSpPr>
            <a:spLocks noGrp="1"/>
          </p:cNvSpPr>
          <p:nvPr>
            <p:ph idx="1"/>
          </p:nvPr>
        </p:nvSpPr>
        <p:spPr>
          <a:xfrm>
            <a:off x="676657" y="2011680"/>
            <a:ext cx="5419344" cy="3766185"/>
          </a:xfrm>
        </p:spPr>
        <p:txBody>
          <a:bodyPr>
            <a:normAutofit/>
          </a:bodyPr>
          <a:lstStyle/>
          <a:p>
            <a:pPr>
              <a:buFontTx/>
              <a:buChar char="-"/>
            </a:pPr>
            <a:r>
              <a:rPr lang="en-US" sz="3600" dirty="0"/>
              <a:t> Evacuating danger areas</a:t>
            </a:r>
          </a:p>
          <a:p>
            <a:pPr>
              <a:buFontTx/>
              <a:buChar char="-"/>
            </a:pPr>
            <a:r>
              <a:rPr lang="en-US" sz="3600" dirty="0"/>
              <a:t> Reinforcing buildings</a:t>
            </a:r>
          </a:p>
          <a:p>
            <a:pPr>
              <a:buFontTx/>
              <a:buChar char="-"/>
            </a:pPr>
            <a:r>
              <a:rPr lang="en-US" sz="3600" dirty="0"/>
              <a:t> Spreading awareness about common hazards</a:t>
            </a:r>
          </a:p>
          <a:p>
            <a:pPr>
              <a:buFontTx/>
              <a:buChar char="-"/>
            </a:pPr>
            <a:r>
              <a:rPr lang="en-US" sz="3600" dirty="0"/>
              <a:t> Preparing emergency plans</a:t>
            </a:r>
          </a:p>
          <a:p>
            <a:pPr marL="0" indent="0">
              <a:buNone/>
            </a:pPr>
            <a:r>
              <a:rPr lang="en-US" sz="3600" dirty="0"/>
              <a:t>(</a:t>
            </a:r>
            <a:r>
              <a:rPr lang="en-US" sz="3600" dirty="0" err="1"/>
              <a:t>Bründl</a:t>
            </a:r>
            <a:r>
              <a:rPr lang="en-US" sz="3600" dirty="0"/>
              <a:t> et al., 2009)</a:t>
            </a:r>
          </a:p>
        </p:txBody>
      </p:sp>
      <p:pic>
        <p:nvPicPr>
          <p:cNvPr id="4100" name="Picture 4" descr="Image result for reinforced construction">
            <a:extLst>
              <a:ext uri="{FF2B5EF4-FFF2-40B4-BE49-F238E27FC236}">
                <a16:creationId xmlns:a16="http://schemas.microsoft.com/office/drawing/2014/main" id="{BB2AAB4B-E2A2-4808-9954-E0B2AD4D85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61757" y="1731002"/>
            <a:ext cx="4402486" cy="46890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85246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CD132-7934-482D-A979-10407440DC96}"/>
              </a:ext>
            </a:extLst>
          </p:cNvPr>
          <p:cNvSpPr>
            <a:spLocks noGrp="1"/>
          </p:cNvSpPr>
          <p:nvPr>
            <p:ph type="title"/>
          </p:nvPr>
        </p:nvSpPr>
        <p:spPr/>
        <p:txBody>
          <a:bodyPr/>
          <a:lstStyle/>
          <a:p>
            <a:r>
              <a:rPr lang="en-US" dirty="0"/>
              <a:t>Risk Management Cycle</a:t>
            </a:r>
          </a:p>
        </p:txBody>
      </p:sp>
      <p:pic>
        <p:nvPicPr>
          <p:cNvPr id="4" name="Content Placeholder 3">
            <a:extLst>
              <a:ext uri="{FF2B5EF4-FFF2-40B4-BE49-F238E27FC236}">
                <a16:creationId xmlns:a16="http://schemas.microsoft.com/office/drawing/2014/main" id="{4775DBED-C66E-4757-818C-AFC46FF72D4F}"/>
              </a:ext>
            </a:extLst>
          </p:cNvPr>
          <p:cNvPicPr>
            <a:picLocks noGrp="1" noChangeAspect="1"/>
          </p:cNvPicPr>
          <p:nvPr>
            <p:ph idx="1"/>
          </p:nvPr>
        </p:nvPicPr>
        <p:blipFill>
          <a:blip r:embed="rId3"/>
          <a:stretch>
            <a:fillRect/>
          </a:stretch>
        </p:blipFill>
        <p:spPr>
          <a:xfrm>
            <a:off x="2473011" y="1679420"/>
            <a:ext cx="7141200" cy="4679047"/>
          </a:xfrm>
          <a:prstGeom prst="rect">
            <a:avLst/>
          </a:prstGeom>
        </p:spPr>
      </p:pic>
      <p:sp>
        <p:nvSpPr>
          <p:cNvPr id="5" name="TextBox 4">
            <a:extLst>
              <a:ext uri="{FF2B5EF4-FFF2-40B4-BE49-F238E27FC236}">
                <a16:creationId xmlns:a16="http://schemas.microsoft.com/office/drawing/2014/main" id="{9AA76B73-D427-4258-AB8C-F7B592C71B5A}"/>
              </a:ext>
            </a:extLst>
          </p:cNvPr>
          <p:cNvSpPr txBox="1"/>
          <p:nvPr/>
        </p:nvSpPr>
        <p:spPr>
          <a:xfrm>
            <a:off x="6695975" y="6358467"/>
            <a:ext cx="5600508" cy="461665"/>
          </a:xfrm>
          <a:prstGeom prst="rect">
            <a:avLst/>
          </a:prstGeom>
          <a:noFill/>
        </p:spPr>
        <p:txBody>
          <a:bodyPr wrap="none" rtlCol="0">
            <a:spAutoFit/>
          </a:bodyPr>
          <a:lstStyle/>
          <a:p>
            <a:r>
              <a:rPr lang="en-US" sz="2400" dirty="0"/>
              <a:t>(Thailand Disaster Management Flow Chart)</a:t>
            </a:r>
          </a:p>
        </p:txBody>
      </p:sp>
    </p:spTree>
    <p:extLst>
      <p:ext uri="{BB962C8B-B14F-4D97-AF65-F5344CB8AC3E}">
        <p14:creationId xmlns:p14="http://schemas.microsoft.com/office/powerpoint/2010/main" val="2165939882"/>
      </p:ext>
    </p:extLst>
  </p:cSld>
  <p:clrMapOvr>
    <a:masterClrMapping/>
  </p:clrMapOvr>
</p:sld>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TotalTime>
  <Words>2681</Words>
  <Application>Microsoft Macintosh PowerPoint</Application>
  <PresentationFormat>Widescreen</PresentationFormat>
  <Paragraphs>150</Paragraphs>
  <Slides>16</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Cambria Math</vt:lpstr>
      <vt:lpstr>Metropolitan</vt:lpstr>
      <vt:lpstr>What is Risk?</vt:lpstr>
      <vt:lpstr>Basic Definition of Risk</vt:lpstr>
      <vt:lpstr>Everyday Examples of Risk</vt:lpstr>
      <vt:lpstr>Risk Definition Relating to Hazards</vt:lpstr>
      <vt:lpstr>Factors of Risk</vt:lpstr>
      <vt:lpstr>What is a Hazard?</vt:lpstr>
      <vt:lpstr>Natural Hazards Examples</vt:lpstr>
      <vt:lpstr>Anthropogenic Hazards Examples</vt:lpstr>
      <vt:lpstr>Exposure and Disaster</vt:lpstr>
      <vt:lpstr>Vulnerability</vt:lpstr>
      <vt:lpstr>Risk Concept</vt:lpstr>
      <vt:lpstr>Risk Analysis</vt:lpstr>
      <vt:lpstr>Risk Evaluation</vt:lpstr>
      <vt:lpstr>Risk Mitigation</vt:lpstr>
      <vt:lpstr>Reducing Exposure or Vulnerability</vt:lpstr>
      <vt:lpstr>Risk Management Cycle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Risk?</dc:title>
  <dc:creator>Nakra, Rohan</dc:creator>
  <cp:lastModifiedBy>Nakra, Rohan</cp:lastModifiedBy>
  <cp:revision>6</cp:revision>
  <dcterms:created xsi:type="dcterms:W3CDTF">2020-05-20T18:11:22Z</dcterms:created>
  <dcterms:modified xsi:type="dcterms:W3CDTF">2020-05-22T16:26:06Z</dcterms:modified>
</cp:coreProperties>
</file>