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9"/>
  </p:notesMasterIdLst>
  <p:sldIdLst>
    <p:sldId id="256" r:id="rId2"/>
    <p:sldId id="258" r:id="rId3"/>
    <p:sldId id="259" r:id="rId4"/>
    <p:sldId id="257" r:id="rId5"/>
    <p:sldId id="260" r:id="rId6"/>
    <p:sldId id="261" r:id="rId7"/>
    <p:sldId id="272" r:id="rId8"/>
    <p:sldId id="262" r:id="rId9"/>
    <p:sldId id="263" r:id="rId10"/>
    <p:sldId id="265" r:id="rId11"/>
    <p:sldId id="266" r:id="rId12"/>
    <p:sldId id="267" r:id="rId13"/>
    <p:sldId id="269" r:id="rId14"/>
    <p:sldId id="274" r:id="rId15"/>
    <p:sldId id="273"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an Nakra" initials="RN" lastIdx="3" clrIdx="0">
    <p:extLst>
      <p:ext uri="{19B8F6BF-5375-455C-9EA6-DF929625EA0E}">
        <p15:presenceInfo xmlns:p15="http://schemas.microsoft.com/office/powerpoint/2012/main" userId="Rohan Nak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70641"/>
  </p:normalViewPr>
  <p:slideViewPr>
    <p:cSldViewPr snapToGrid="0">
      <p:cViewPr varScale="1">
        <p:scale>
          <a:sx n="66" d="100"/>
          <a:sy n="66" d="100"/>
        </p:scale>
        <p:origin x="18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7580DC-0DE7-9F43-BD21-5C0F9A4CE5AE}"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041C0-03B9-0F49-8063-1812086FF798}" type="slidenum">
              <a:rPr lang="en-US" smtClean="0"/>
              <a:t>‹#›</a:t>
            </a:fld>
            <a:endParaRPr lang="en-US"/>
          </a:p>
        </p:txBody>
      </p:sp>
    </p:spTree>
    <p:extLst>
      <p:ext uri="{BB962C8B-B14F-4D97-AF65-F5344CB8AC3E}">
        <p14:creationId xmlns:p14="http://schemas.microsoft.com/office/powerpoint/2010/main" val="3051048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module is to gain an understanding of risk mitigation, how certain measures can reduce risk, and why some people choose not to invest in mitigation. We will start with basic definitions of mitigation and other related concepts (such as tolerance and appetite) and provide everyday examples of mitigation measures. We will then explain the role of insurance because it is a common form of risk mitigation. Finally, will we conclude with a discussion on another effective means of mitigation: education.</a:t>
            </a:r>
          </a:p>
        </p:txBody>
      </p:sp>
      <p:sp>
        <p:nvSpPr>
          <p:cNvPr id="4" name="Slide Number Placeholder 3"/>
          <p:cNvSpPr>
            <a:spLocks noGrp="1"/>
          </p:cNvSpPr>
          <p:nvPr>
            <p:ph type="sldNum" sz="quarter" idx="5"/>
          </p:nvPr>
        </p:nvSpPr>
        <p:spPr/>
        <p:txBody>
          <a:bodyPr/>
          <a:lstStyle/>
          <a:p>
            <a:fld id="{CE8041C0-03B9-0F49-8063-1812086FF798}" type="slidenum">
              <a:rPr lang="en-US" smtClean="0"/>
              <a:t>1</a:t>
            </a:fld>
            <a:endParaRPr lang="en-US"/>
          </a:p>
        </p:txBody>
      </p:sp>
    </p:spTree>
    <p:extLst>
      <p:ext uri="{BB962C8B-B14F-4D97-AF65-F5344CB8AC3E}">
        <p14:creationId xmlns:p14="http://schemas.microsoft.com/office/powerpoint/2010/main" val="277461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defining “mitigation” the way we use it in our everyday lives. The definitions presented on the slide describe how the term is used in conversational contexts and settings. </a:t>
            </a:r>
          </a:p>
          <a:p>
            <a:endParaRPr lang="en-US" dirty="0"/>
          </a:p>
          <a:p>
            <a:r>
              <a:rPr lang="en-US" dirty="0"/>
              <a:t>By comparing these two basic definitions, we can understand the key idea behind mitigation: lessening the intensity of something. Other related themes will be discussed in later slides.</a:t>
            </a:r>
          </a:p>
          <a:p>
            <a:endParaRPr lang="en-US" dirty="0"/>
          </a:p>
        </p:txBody>
      </p:sp>
      <p:sp>
        <p:nvSpPr>
          <p:cNvPr id="4" name="Slide Number Placeholder 3"/>
          <p:cNvSpPr>
            <a:spLocks noGrp="1"/>
          </p:cNvSpPr>
          <p:nvPr>
            <p:ph type="sldNum" sz="quarter" idx="5"/>
          </p:nvPr>
        </p:nvSpPr>
        <p:spPr/>
        <p:txBody>
          <a:bodyPr/>
          <a:lstStyle/>
          <a:p>
            <a:fld id="{CE8041C0-03B9-0F49-8063-1812086FF798}" type="slidenum">
              <a:rPr lang="en-US" smtClean="0"/>
              <a:t>2</a:t>
            </a:fld>
            <a:endParaRPr lang="en-US"/>
          </a:p>
        </p:txBody>
      </p:sp>
    </p:spTree>
    <p:extLst>
      <p:ext uri="{BB962C8B-B14F-4D97-AF65-F5344CB8AC3E}">
        <p14:creationId xmlns:p14="http://schemas.microsoft.com/office/powerpoint/2010/main" val="349516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define “adaptation” the way we use it in our everyday lives. The definitions presented on the slide describe how the term is used in conversational contexts and settings. </a:t>
            </a:r>
          </a:p>
          <a:p>
            <a:endParaRPr lang="en-US" dirty="0"/>
          </a:p>
          <a:p>
            <a:r>
              <a:rPr lang="en-US" dirty="0"/>
              <a:t>By comparing these two basic definitions, we can understand the key idea behind adaptation: adjustment to a situation.</a:t>
            </a:r>
          </a:p>
        </p:txBody>
      </p:sp>
      <p:sp>
        <p:nvSpPr>
          <p:cNvPr id="4" name="Slide Number Placeholder 3"/>
          <p:cNvSpPr>
            <a:spLocks noGrp="1"/>
          </p:cNvSpPr>
          <p:nvPr>
            <p:ph type="sldNum" sz="quarter" idx="5"/>
          </p:nvPr>
        </p:nvSpPr>
        <p:spPr/>
        <p:txBody>
          <a:bodyPr/>
          <a:lstStyle/>
          <a:p>
            <a:fld id="{CE8041C0-03B9-0F49-8063-1812086FF798}" type="slidenum">
              <a:rPr lang="en-US" smtClean="0"/>
              <a:t>3</a:t>
            </a:fld>
            <a:endParaRPr lang="en-US"/>
          </a:p>
        </p:txBody>
      </p:sp>
    </p:spTree>
    <p:extLst>
      <p:ext uri="{BB962C8B-B14F-4D97-AF65-F5344CB8AC3E}">
        <p14:creationId xmlns:p14="http://schemas.microsoft.com/office/powerpoint/2010/main" val="3635102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other basic terms that are helpful when considering risk mitigation. </a:t>
            </a:r>
          </a:p>
          <a:p>
            <a:endParaRPr lang="en-US" dirty="0"/>
          </a:p>
          <a:p>
            <a:r>
              <a:rPr lang="en-US" dirty="0"/>
              <a:t>Risk appetite refers to the willingness to absorb risk in order to meet certain goals. You may have heard the phrase “high risk, high reward” – how high a person is willing to go is their risk appetite. This depends on many things, including the level of current financial resources, the commitment to the goals (ex: is it worth it?), and size of the reward.</a:t>
            </a:r>
          </a:p>
          <a:p>
            <a:endParaRPr lang="en-US" dirty="0"/>
          </a:p>
          <a:p>
            <a:r>
              <a:rPr lang="en-US" dirty="0"/>
              <a:t>Risk avoidance refers to the process of taking action to reduce risk. This could be as simple as leaving a risky situation/activity and pursuing something else.</a:t>
            </a:r>
          </a:p>
          <a:p>
            <a:endParaRPr lang="en-US" dirty="0"/>
          </a:p>
          <a:p>
            <a:r>
              <a:rPr lang="en-US" dirty="0"/>
              <a:t>Risk tolerance defines how much risk someone can handle. This is similar, but not the same, to risk appetite. The difference here is that risk tolerance defines the absolute threshold of risk that cannot be crossed, whereas risk appetite is about how much someone is willing to take in. Think about this as the difference between want and need. We want to stay under our maximum level of risk appetite, whereas we need to stay under the maximum level of risk tolerance.</a:t>
            </a:r>
          </a:p>
        </p:txBody>
      </p:sp>
      <p:sp>
        <p:nvSpPr>
          <p:cNvPr id="4" name="Slide Number Placeholder 3"/>
          <p:cNvSpPr>
            <a:spLocks noGrp="1"/>
          </p:cNvSpPr>
          <p:nvPr>
            <p:ph type="sldNum" sz="quarter" idx="5"/>
          </p:nvPr>
        </p:nvSpPr>
        <p:spPr/>
        <p:txBody>
          <a:bodyPr/>
          <a:lstStyle/>
          <a:p>
            <a:fld id="{CE8041C0-03B9-0F49-8063-1812086FF798}" type="slidenum">
              <a:rPr lang="en-US" smtClean="0"/>
              <a:t>4</a:t>
            </a:fld>
            <a:endParaRPr lang="en-US"/>
          </a:p>
        </p:txBody>
      </p:sp>
    </p:spTree>
    <p:extLst>
      <p:ext uri="{BB962C8B-B14F-4D97-AF65-F5344CB8AC3E}">
        <p14:creationId xmlns:p14="http://schemas.microsoft.com/office/powerpoint/2010/main" val="3131746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appetite, avoidance, and tolerance are three concepts that can be used in decision-making. The terms are usually used for an internal reference: “How far am I willing to go? How can I make sure that I avoid too much? How much can I handle?”</a:t>
            </a:r>
          </a:p>
          <a:p>
            <a:endParaRPr lang="en-US" dirty="0"/>
          </a:p>
          <a:p>
            <a:r>
              <a:rPr lang="en-US" dirty="0"/>
              <a:t>These questions help us gain a basis for further decisions by giving us a better understanding of the amount of risk that we are exposed to.</a:t>
            </a:r>
          </a:p>
          <a:p>
            <a:endParaRPr lang="en-US" dirty="0"/>
          </a:p>
          <a:p>
            <a:r>
              <a:rPr lang="en-US" dirty="0"/>
              <a:t>These questions can also be used to guide risk management. In consideration of the questions, we understand and explain our own situation, decide the most effective plans, and allocate our resources accordingly.</a:t>
            </a:r>
          </a:p>
        </p:txBody>
      </p:sp>
      <p:sp>
        <p:nvSpPr>
          <p:cNvPr id="4" name="Slide Number Placeholder 3"/>
          <p:cNvSpPr>
            <a:spLocks noGrp="1"/>
          </p:cNvSpPr>
          <p:nvPr>
            <p:ph type="sldNum" sz="quarter" idx="5"/>
          </p:nvPr>
        </p:nvSpPr>
        <p:spPr/>
        <p:txBody>
          <a:bodyPr/>
          <a:lstStyle/>
          <a:p>
            <a:fld id="{CE8041C0-03B9-0F49-8063-1812086FF798}" type="slidenum">
              <a:rPr lang="en-US" smtClean="0"/>
              <a:t>5</a:t>
            </a:fld>
            <a:endParaRPr lang="en-US"/>
          </a:p>
        </p:txBody>
      </p:sp>
    </p:spTree>
    <p:extLst>
      <p:ext uri="{BB962C8B-B14F-4D97-AF65-F5344CB8AC3E}">
        <p14:creationId xmlns:p14="http://schemas.microsoft.com/office/powerpoint/2010/main" val="1775074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actions can we take to reduce the severity of hazards? Or more simply: how can we mitigate the risk?</a:t>
            </a:r>
          </a:p>
          <a:p>
            <a:endParaRPr lang="en-US" dirty="0"/>
          </a:p>
          <a:p>
            <a:r>
              <a:rPr lang="en-US" dirty="0"/>
              <a:t>Recall that risk is determined by three main factors: hazard, exposure, and vulnerability.</a:t>
            </a:r>
          </a:p>
          <a:p>
            <a:endParaRPr lang="en-US" dirty="0"/>
          </a:p>
          <a:p>
            <a:r>
              <a:rPr lang="en-US" dirty="0"/>
              <a:t>Most natural hazards affect infrastructure or property, such as houses, buildings, and communities. Therefore, a common way to reduce risk is to improve the protection of these properties by reinforcing walls, improving the strength of the foundation, or placing protective barriers such as levies. Such protection lowers the vulnerability to the hazard, thus the overall risk is reduced.</a:t>
            </a:r>
          </a:p>
          <a:p>
            <a:endParaRPr lang="en-US" dirty="0"/>
          </a:p>
          <a:p>
            <a:r>
              <a:rPr lang="en-US" dirty="0"/>
              <a:t>In general, all forms of mitigation require large, upfront costs. Reinforcing walls requires the purchasing of new/better material, construction equipment, and/or workers. Such investment doesn’t pay off until an actual disaster strikes – and even then, sometimes it isn’t enough. </a:t>
            </a:r>
          </a:p>
        </p:txBody>
      </p:sp>
      <p:sp>
        <p:nvSpPr>
          <p:cNvPr id="4" name="Slide Number Placeholder 3"/>
          <p:cNvSpPr>
            <a:spLocks noGrp="1"/>
          </p:cNvSpPr>
          <p:nvPr>
            <p:ph type="sldNum" sz="quarter" idx="5"/>
          </p:nvPr>
        </p:nvSpPr>
        <p:spPr/>
        <p:txBody>
          <a:bodyPr/>
          <a:lstStyle/>
          <a:p>
            <a:fld id="{CE8041C0-03B9-0F49-8063-1812086FF798}" type="slidenum">
              <a:rPr lang="en-US" smtClean="0"/>
              <a:t>6</a:t>
            </a:fld>
            <a:endParaRPr lang="en-US"/>
          </a:p>
        </p:txBody>
      </p:sp>
    </p:spTree>
    <p:extLst>
      <p:ext uri="{BB962C8B-B14F-4D97-AF65-F5344CB8AC3E}">
        <p14:creationId xmlns:p14="http://schemas.microsoft.com/office/powerpoint/2010/main" val="2865643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common, every-day example of how we reduce our vulnerability towards certain risks. Can you explain how each of these measures protects someone and/or something?</a:t>
            </a:r>
          </a:p>
        </p:txBody>
      </p:sp>
      <p:sp>
        <p:nvSpPr>
          <p:cNvPr id="4" name="Slide Number Placeholder 3"/>
          <p:cNvSpPr>
            <a:spLocks noGrp="1"/>
          </p:cNvSpPr>
          <p:nvPr>
            <p:ph type="sldNum" sz="quarter" idx="5"/>
          </p:nvPr>
        </p:nvSpPr>
        <p:spPr/>
        <p:txBody>
          <a:bodyPr/>
          <a:lstStyle/>
          <a:p>
            <a:fld id="{CE8041C0-03B9-0F49-8063-1812086FF798}" type="slidenum">
              <a:rPr lang="en-US" smtClean="0"/>
              <a:t>7</a:t>
            </a:fld>
            <a:endParaRPr lang="en-US"/>
          </a:p>
        </p:txBody>
      </p:sp>
    </p:spTree>
    <p:extLst>
      <p:ext uri="{BB962C8B-B14F-4D97-AF65-F5344CB8AC3E}">
        <p14:creationId xmlns:p14="http://schemas.microsoft.com/office/powerpoint/2010/main" val="3131033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in mitigation can be significant and may not be realized immediately or in the near future.</a:t>
            </a:r>
          </a:p>
          <a:p>
            <a:endParaRPr lang="en-US" dirty="0"/>
          </a:p>
          <a:p>
            <a:r>
              <a:rPr lang="en-US" dirty="0"/>
              <a:t>Many people believe that those large costs are not worth it. They believe that the cost of investment is too high, and any costs of damages that they will pay in the future will amount to less than consistent payments to insurance companies. Specifically for short-term purchases, like renting a car or home for a couple of months, those mitigation costs seem impractical. </a:t>
            </a:r>
          </a:p>
          <a:p>
            <a:endParaRPr lang="en-US" dirty="0"/>
          </a:p>
          <a:p>
            <a:r>
              <a:rPr lang="en-US" dirty="0"/>
              <a:t>Often people do not invest in mitigation because they believe the chance of disaster is too low. This belief can be risky and expensive. Effective mitigation can ensure that even with a remote possibility, mitigation can reduce the impact of a disaster.</a:t>
            </a:r>
          </a:p>
        </p:txBody>
      </p:sp>
      <p:sp>
        <p:nvSpPr>
          <p:cNvPr id="4" name="Slide Number Placeholder 3"/>
          <p:cNvSpPr>
            <a:spLocks noGrp="1"/>
          </p:cNvSpPr>
          <p:nvPr>
            <p:ph type="sldNum" sz="quarter" idx="5"/>
          </p:nvPr>
        </p:nvSpPr>
        <p:spPr/>
        <p:txBody>
          <a:bodyPr/>
          <a:lstStyle/>
          <a:p>
            <a:fld id="{CE8041C0-03B9-0F49-8063-1812086FF798}" type="slidenum">
              <a:rPr lang="en-US" smtClean="0"/>
              <a:t>8</a:t>
            </a:fld>
            <a:endParaRPr lang="en-US"/>
          </a:p>
        </p:txBody>
      </p:sp>
    </p:spTree>
    <p:extLst>
      <p:ext uri="{BB962C8B-B14F-4D97-AF65-F5344CB8AC3E}">
        <p14:creationId xmlns:p14="http://schemas.microsoft.com/office/powerpoint/2010/main" val="2636015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Insurance is an extremely common form of mitigation.</a:t>
            </a:r>
          </a:p>
          <a:p>
            <a:endParaRPr lang="en-US" dirty="0"/>
          </a:p>
          <a:p>
            <a:r>
              <a:rPr lang="en-US" dirty="0"/>
              <a:t>This list is a small sample of some types of insurance – there are many more. But what exactly does insurance do?</a:t>
            </a:r>
          </a:p>
        </p:txBody>
      </p:sp>
      <p:sp>
        <p:nvSpPr>
          <p:cNvPr id="4" name="Slide Number Placeholder 3"/>
          <p:cNvSpPr>
            <a:spLocks noGrp="1"/>
          </p:cNvSpPr>
          <p:nvPr>
            <p:ph type="sldNum" sz="quarter" idx="5"/>
          </p:nvPr>
        </p:nvSpPr>
        <p:spPr/>
        <p:txBody>
          <a:bodyPr/>
          <a:lstStyle/>
          <a:p>
            <a:fld id="{CE8041C0-03B9-0F49-8063-1812086FF798}" type="slidenum">
              <a:rPr lang="en-US" smtClean="0"/>
              <a:t>9</a:t>
            </a:fld>
            <a:endParaRPr lang="en-US"/>
          </a:p>
        </p:txBody>
      </p:sp>
    </p:spTree>
    <p:extLst>
      <p:ext uri="{BB962C8B-B14F-4D97-AF65-F5344CB8AC3E}">
        <p14:creationId xmlns:p14="http://schemas.microsoft.com/office/powerpoint/2010/main" val="338082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Companies that provide the insurance set prices by considering two factors: the probability of a disaster occurring, and the level of damages expected.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Given these two factors, it follows that insurance is cheaper for those who are less at risk. This is because either it is less likely for the disaster to strike or there is adequate protection already in place. Since the likelihood and/or the amount of assistance is lower, the cost of the assistance is also lower. This pricing encourages households to do some level of risk mitigation on their own. By investing in more protective measures, the cost of insurance is lowered. By then buying insurance, the household then covers itself from any damages that the protective measures cannot handle.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Insurance companies provide financial assistance if hazard strikes. In the case of a disaster for which you are insured, the insurance provider takes the responsibility of your risk onto itself – this means that it will pay for most damages and costs. In return, by buying insurance, you agree to some sort of payment towards the company for accepting the burden of the risk. This payment must occur, even though the disaster may not. </a:t>
            </a:r>
          </a:p>
        </p:txBody>
      </p:sp>
      <p:sp>
        <p:nvSpPr>
          <p:cNvPr id="4" name="Slide Number Placeholder 3"/>
          <p:cNvSpPr>
            <a:spLocks noGrp="1"/>
          </p:cNvSpPr>
          <p:nvPr>
            <p:ph type="sldNum" sz="quarter" idx="5"/>
          </p:nvPr>
        </p:nvSpPr>
        <p:spPr/>
        <p:txBody>
          <a:bodyPr/>
          <a:lstStyle/>
          <a:p>
            <a:fld id="{CE8041C0-03B9-0F49-8063-1812086FF798}" type="slidenum">
              <a:rPr lang="en-US" smtClean="0"/>
              <a:t>10</a:t>
            </a:fld>
            <a:endParaRPr lang="en-US"/>
          </a:p>
        </p:txBody>
      </p:sp>
    </p:spTree>
    <p:extLst>
      <p:ext uri="{BB962C8B-B14F-4D97-AF65-F5344CB8AC3E}">
        <p14:creationId xmlns:p14="http://schemas.microsoft.com/office/powerpoint/2010/main" val="2205151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return for insurance protection, you pay a premium. Premiums can be high, especially in areas with high risk tendencies.</a:t>
            </a:r>
          </a:p>
          <a:p>
            <a:endParaRPr lang="en-US" dirty="0"/>
          </a:p>
          <a:p>
            <a:r>
              <a:rPr lang="en-US" dirty="0"/>
              <a:t>Insurance policies are often for a limited amount of time and require a renewal. Therefore you must continually invest and keep up with your policy. This means that you may not be committed to the same policy for too long. Compared to insurance, other mitigation measures are more long-term. For example, if you add more protective measures to your house, such as reinforced walls or stronger windows, those will likely protect you for longer than one year and still reduce your level of risk. </a:t>
            </a:r>
          </a:p>
          <a:p>
            <a:endParaRPr lang="en-US" dirty="0"/>
          </a:p>
          <a:p>
            <a:r>
              <a:rPr lang="en-US" dirty="0"/>
              <a:t>Insurance only covers accidents or hazards that occur during the policy period. If you purchase car insurance for one year but do not get into an accident in that time period, you don't gain any benefit from your premium payments. The benefit comes only if you get into an accident and need coverage from your insurance provider. </a:t>
            </a:r>
          </a:p>
          <a:p>
            <a:endParaRPr lang="en-US" dirty="0"/>
          </a:p>
          <a:p>
            <a:r>
              <a:rPr lang="en-US" dirty="0"/>
              <a:t>The cons discussed above arise when considering a financial perspective. However, insurance can also be considered through the lens of risk. When an insurance policy is purchased, the provider is assuming the risk. The insured receives the reassurance that they are covered in case of an accident and will not be financially burdened. Therefore, even if you don’t need financial support from your provider to cover an accident, you do receive the security and reassurance of coverage.</a:t>
            </a:r>
          </a:p>
        </p:txBody>
      </p:sp>
      <p:sp>
        <p:nvSpPr>
          <p:cNvPr id="4" name="Slide Number Placeholder 3"/>
          <p:cNvSpPr>
            <a:spLocks noGrp="1"/>
          </p:cNvSpPr>
          <p:nvPr>
            <p:ph type="sldNum" sz="quarter" idx="5"/>
          </p:nvPr>
        </p:nvSpPr>
        <p:spPr/>
        <p:txBody>
          <a:bodyPr/>
          <a:lstStyle/>
          <a:p>
            <a:fld id="{CE8041C0-03B9-0F49-8063-1812086FF798}" type="slidenum">
              <a:rPr lang="en-US" smtClean="0"/>
              <a:t>11</a:t>
            </a:fld>
            <a:endParaRPr lang="en-US"/>
          </a:p>
        </p:txBody>
      </p:sp>
    </p:spTree>
    <p:extLst>
      <p:ext uri="{BB962C8B-B14F-4D97-AF65-F5344CB8AC3E}">
        <p14:creationId xmlns:p14="http://schemas.microsoft.com/office/powerpoint/2010/main" val="362369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reasons people do not purchase insurance?</a:t>
            </a:r>
          </a:p>
          <a:p>
            <a:endParaRPr lang="en-US" dirty="0"/>
          </a:p>
          <a:p>
            <a:r>
              <a:rPr lang="en-US" dirty="0"/>
              <a:t>Let’s assume that you buy car insurance for six months and no accident occurs. You renew your insurance, but still, no accident occurs for the next six months. This process continues for years and years. Eventually, you may get frustrated thinking that you pay a big premium every six months and never get any monetary payback. So, you finally cancel your insurance. This is a common case – when people buy insurance but then do not face any harm, they cancel instead of renewing.</a:t>
            </a:r>
          </a:p>
          <a:p>
            <a:endParaRPr lang="en-US" dirty="0"/>
          </a:p>
          <a:p>
            <a:r>
              <a:rPr lang="en-US" dirty="0"/>
              <a:t>People may also choose not to buy insurance if the perceived risk is low and/or the consequences don’t seem too bad. For example, if a flood is approaching, a homeowner may be confident that the protective measures can handle the strength of this flood. This means that the homeowner believes that they are not vulnerable because they are well protected or that the hazard’s impacts are not severe; in either case, the risk is perceived as low. Thus, the homeowner may choose not to purchase insurance for the house.</a:t>
            </a:r>
          </a:p>
          <a:p>
            <a:endParaRPr lang="en-US" dirty="0"/>
          </a:p>
          <a:p>
            <a:r>
              <a:rPr lang="en-US" dirty="0"/>
              <a:t>It is a common perception that in the case of a disaster, the government will step in to help everybody. However, this is often not the case. Although some people are eligible for government aid, the reality is that most people rely on their own personal financing or take on some form of debt to recover from a disaster.</a:t>
            </a:r>
          </a:p>
        </p:txBody>
      </p:sp>
      <p:sp>
        <p:nvSpPr>
          <p:cNvPr id="4" name="Slide Number Placeholder 3"/>
          <p:cNvSpPr>
            <a:spLocks noGrp="1"/>
          </p:cNvSpPr>
          <p:nvPr>
            <p:ph type="sldNum" sz="quarter" idx="5"/>
          </p:nvPr>
        </p:nvSpPr>
        <p:spPr/>
        <p:txBody>
          <a:bodyPr/>
          <a:lstStyle/>
          <a:p>
            <a:fld id="{CE8041C0-03B9-0F49-8063-1812086FF798}" type="slidenum">
              <a:rPr lang="en-US" smtClean="0"/>
              <a:t>12</a:t>
            </a:fld>
            <a:endParaRPr lang="en-US"/>
          </a:p>
        </p:txBody>
      </p:sp>
    </p:spTree>
    <p:extLst>
      <p:ext uri="{BB962C8B-B14F-4D97-AF65-F5344CB8AC3E}">
        <p14:creationId xmlns:p14="http://schemas.microsoft.com/office/powerpoint/2010/main" val="290460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risks that are highly uncommon, unpredictable, and/or uncertain, the premiums tend to be much higher. This is because the burden of risk taken on by the insurance provider is difficult to estimate. Think about it this way: given the unpredictable nature of the risk, it is possible that the impacts of the disaster are quite extreme. This means that if an extreme disaster strikes, the recovery from the disaster would be very expensive. Therefore, the insurance provider will require a larger premium upfront to finance the recovery in the future.</a:t>
            </a:r>
          </a:p>
          <a:p>
            <a:endParaRPr lang="en-US" dirty="0"/>
          </a:p>
          <a:p>
            <a:r>
              <a:rPr lang="en-US" dirty="0"/>
              <a:t>Lastly, not all insurance providers advertise or promote themselves in the public eye. The job of an insurance provider is to step in when a disaster strikes. But what happens if too many people rely on the same provider? If a disaster strikes that affects too many people and/or heavily affects one specific area, then the insurance provider could go bankrupt trying to financially help everyone. Thus, having too many clients can be dangerous for an insurance provider. So, some providers choose to stay out of the spotlight, and as a result, fewer people buy insurance.</a:t>
            </a:r>
          </a:p>
        </p:txBody>
      </p:sp>
      <p:sp>
        <p:nvSpPr>
          <p:cNvPr id="4" name="Slide Number Placeholder 3"/>
          <p:cNvSpPr>
            <a:spLocks noGrp="1"/>
          </p:cNvSpPr>
          <p:nvPr>
            <p:ph type="sldNum" sz="quarter" idx="5"/>
          </p:nvPr>
        </p:nvSpPr>
        <p:spPr/>
        <p:txBody>
          <a:bodyPr/>
          <a:lstStyle/>
          <a:p>
            <a:fld id="{CE8041C0-03B9-0F49-8063-1812086FF798}" type="slidenum">
              <a:rPr lang="en-US" smtClean="0"/>
              <a:t>13</a:t>
            </a:fld>
            <a:endParaRPr lang="en-US"/>
          </a:p>
        </p:txBody>
      </p:sp>
    </p:spTree>
    <p:extLst>
      <p:ext uri="{BB962C8B-B14F-4D97-AF65-F5344CB8AC3E}">
        <p14:creationId xmlns:p14="http://schemas.microsoft.com/office/powerpoint/2010/main" val="2370407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insurance worth it? To answer this, let’s look at floods. The data and information on this slide are taken from the Federal Emergency Management Agency (FEMA). Floods are a special form of disaster because, according to historical data, they are the most common, most destructive, and most costly disaster. </a:t>
            </a:r>
          </a:p>
          <a:p>
            <a:endParaRPr lang="en-US" dirty="0"/>
          </a:p>
          <a:p>
            <a:r>
              <a:rPr lang="en-US" dirty="0"/>
              <a:t>Financing personal recovery from a weak flood can cost an average of $27,000. By contrast, the average cost of flood insurance is $700 per year. This cost of insurance varies greatly depending on the region (since the likelihood of flood also varies by region) and must be renewed for long-term coverage.</a:t>
            </a:r>
          </a:p>
          <a:p>
            <a:endParaRPr lang="en-US" dirty="0"/>
          </a:p>
          <a:p>
            <a:r>
              <a:rPr lang="en-US" dirty="0"/>
              <a:t>Let’s run through an example. Assume I live in an area where the averages for both numbers are met; flood insurance costs me $700 a year and without insurance, recovery from damages would cost me $27,000 per disaster. With these numbers, one uninsured damage is more expensive than paying for 38 years of insurance. In those 38 years, let’s assume that there were only three floods. Having an insurance plan would save me a lot of money and effort because a total of about $27,000 is paid over 39 years for coverage of multiple floods, instead of paying around $27,000 each time a flood occurs.</a:t>
            </a:r>
          </a:p>
          <a:p>
            <a:endParaRPr lang="en-US" dirty="0"/>
          </a:p>
          <a:p>
            <a:r>
              <a:rPr lang="en-US" dirty="0"/>
              <a:t>This example had three floods in 38 years. In areas where floods are common, they would occur at least once a year – here, flood insurance would cost slightly more, but will likely stay below the cost of uninsured damages. And of course, where there are more floods, there is a greater chance for damages. Thus, whenever disasters are more common, insurance seems more and more worth it. But even in the example above, where floods are uncommon (only once a decade), the insurance was still a good option because it covered three floods over 38 years at the same price for one uninsured damage. Thus, insurance is only not worth it if other forms of mitigation (like protective barriers) can be placed that would be sturdy and more long-term and/or disasters are very, very unlikely.</a:t>
            </a:r>
          </a:p>
        </p:txBody>
      </p:sp>
      <p:sp>
        <p:nvSpPr>
          <p:cNvPr id="4" name="Slide Number Placeholder 3"/>
          <p:cNvSpPr>
            <a:spLocks noGrp="1"/>
          </p:cNvSpPr>
          <p:nvPr>
            <p:ph type="sldNum" sz="quarter" idx="5"/>
          </p:nvPr>
        </p:nvSpPr>
        <p:spPr/>
        <p:txBody>
          <a:bodyPr/>
          <a:lstStyle/>
          <a:p>
            <a:fld id="{CE8041C0-03B9-0F49-8063-1812086FF798}" type="slidenum">
              <a:rPr lang="en-US" smtClean="0"/>
              <a:t>14</a:t>
            </a:fld>
            <a:endParaRPr lang="en-US"/>
          </a:p>
        </p:txBody>
      </p:sp>
    </p:spTree>
    <p:extLst>
      <p:ext uri="{BB962C8B-B14F-4D97-AF65-F5344CB8AC3E}">
        <p14:creationId xmlns:p14="http://schemas.microsoft.com/office/powerpoint/2010/main" val="2240926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it was discussed how the prices of insurance policies reflect the level of mitigation. When a disaster occurs, insurance providers cover for the damages done. When more protective measures are in place, there are fewer damages and less paid by insurance providers. This lowers the cost of insurance for those that are already more protected. Thus, insurance encourages mitigation.</a:t>
            </a:r>
          </a:p>
          <a:p>
            <a:endParaRPr lang="en-US" dirty="0"/>
          </a:p>
          <a:p>
            <a:r>
              <a:rPr lang="en-US" dirty="0"/>
              <a:t>FEMA has a rating system that identifies communities with more protective measures. In those areas, flood insurance is much cheaper. In fact, flood insurance rates can go down by as much as 45% for well-mitigated areas.</a:t>
            </a:r>
          </a:p>
        </p:txBody>
      </p:sp>
      <p:sp>
        <p:nvSpPr>
          <p:cNvPr id="4" name="Slide Number Placeholder 3"/>
          <p:cNvSpPr>
            <a:spLocks noGrp="1"/>
          </p:cNvSpPr>
          <p:nvPr>
            <p:ph type="sldNum" sz="quarter" idx="5"/>
          </p:nvPr>
        </p:nvSpPr>
        <p:spPr/>
        <p:txBody>
          <a:bodyPr/>
          <a:lstStyle/>
          <a:p>
            <a:fld id="{CE8041C0-03B9-0F49-8063-1812086FF798}" type="slidenum">
              <a:rPr lang="en-US" smtClean="0"/>
              <a:t>15</a:t>
            </a:fld>
            <a:endParaRPr lang="en-US"/>
          </a:p>
        </p:txBody>
      </p:sp>
    </p:spTree>
    <p:extLst>
      <p:ext uri="{BB962C8B-B14F-4D97-AF65-F5344CB8AC3E}">
        <p14:creationId xmlns:p14="http://schemas.microsoft.com/office/powerpoint/2010/main" val="2030200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common form of risk mitigation is education. By making people aware about potential risks, or even the concepts behind risk, they can make decisions about how to reduce the risks that they face.</a:t>
            </a:r>
          </a:p>
          <a:p>
            <a:endParaRPr lang="en-US" dirty="0"/>
          </a:p>
          <a:p>
            <a:r>
              <a:rPr lang="en-US" dirty="0"/>
              <a:t>Risk and hazards can be taught in various ways. Public advertisements, campaigns, and workshops can all be used to educate. Schools can adopt curriculums that focus on hazard safety to the younger generation. Regardless of the way risk is taught, it is extremely important because people must understand risk in order to effectively mitigate it. Education can be the first step towards lowering exposure, improving protection, and reducing future damages.</a:t>
            </a:r>
          </a:p>
          <a:p>
            <a:endParaRPr lang="en-US" dirty="0"/>
          </a:p>
          <a:p>
            <a:r>
              <a:rPr lang="en-US" dirty="0"/>
              <a:t>Additionally, if enough people believe they are threatened by a hazard, they can encourage local governments to adopt new policies. Such action can be used to make the entire local population safer.</a:t>
            </a:r>
          </a:p>
        </p:txBody>
      </p:sp>
      <p:sp>
        <p:nvSpPr>
          <p:cNvPr id="4" name="Slide Number Placeholder 3"/>
          <p:cNvSpPr>
            <a:spLocks noGrp="1"/>
          </p:cNvSpPr>
          <p:nvPr>
            <p:ph type="sldNum" sz="quarter" idx="5"/>
          </p:nvPr>
        </p:nvSpPr>
        <p:spPr/>
        <p:txBody>
          <a:bodyPr/>
          <a:lstStyle/>
          <a:p>
            <a:fld id="{CE8041C0-03B9-0F49-8063-1812086FF798}" type="slidenum">
              <a:rPr lang="en-US" smtClean="0"/>
              <a:t>16</a:t>
            </a:fld>
            <a:endParaRPr lang="en-US"/>
          </a:p>
        </p:txBody>
      </p:sp>
    </p:spTree>
    <p:extLst>
      <p:ext uri="{BB962C8B-B14F-4D97-AF65-F5344CB8AC3E}">
        <p14:creationId xmlns:p14="http://schemas.microsoft.com/office/powerpoint/2010/main" val="2314743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educate?</a:t>
            </a:r>
          </a:p>
          <a:p>
            <a:endParaRPr lang="en-US" dirty="0"/>
          </a:p>
          <a:p>
            <a:r>
              <a:rPr lang="en-US" dirty="0"/>
              <a:t>There are two basic approaches to education: direct and indirect. Direct education is used when referring to classrooms; so this method involves a syllabus, lectures, teachers, etc. Indirect education refers to all other forms of education: extracurricular activities, games, competitions, discussion groups, etc. The two methods are often used together to make educating a more well-rounded, information, and fun experience.</a:t>
            </a:r>
          </a:p>
          <a:p>
            <a:endParaRPr lang="en-US" dirty="0"/>
          </a:p>
          <a:p>
            <a:r>
              <a:rPr lang="en-US" dirty="0"/>
              <a:t>Why is education important?</a:t>
            </a:r>
          </a:p>
          <a:p>
            <a:endParaRPr lang="en-US" dirty="0"/>
          </a:p>
          <a:p>
            <a:r>
              <a:rPr lang="en-US" dirty="0"/>
              <a:t>Education instills values in the next generation. By starting early with risk education, the information is better remembered and can have a long-term impact. Members of the younger generation grow to become leaders in their community; for example, they may become the decision-maker of a household, run a business, and/or work in government. At that time, they can utilize their childhood education to help make a safer population.</a:t>
            </a:r>
          </a:p>
        </p:txBody>
      </p:sp>
      <p:sp>
        <p:nvSpPr>
          <p:cNvPr id="4" name="Slide Number Placeholder 3"/>
          <p:cNvSpPr>
            <a:spLocks noGrp="1"/>
          </p:cNvSpPr>
          <p:nvPr>
            <p:ph type="sldNum" sz="quarter" idx="5"/>
          </p:nvPr>
        </p:nvSpPr>
        <p:spPr/>
        <p:txBody>
          <a:bodyPr/>
          <a:lstStyle/>
          <a:p>
            <a:fld id="{CE8041C0-03B9-0F49-8063-1812086FF798}" type="slidenum">
              <a:rPr lang="en-US" smtClean="0"/>
              <a:t>17</a:t>
            </a:fld>
            <a:endParaRPr lang="en-US"/>
          </a:p>
        </p:txBody>
      </p:sp>
    </p:spTree>
    <p:extLst>
      <p:ext uri="{BB962C8B-B14F-4D97-AF65-F5344CB8AC3E}">
        <p14:creationId xmlns:p14="http://schemas.microsoft.com/office/powerpoint/2010/main" val="337841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F64B8E4D-138B-4F01-995A-24EBFCAE6431}" type="datetimeFigureOut">
              <a:rPr lang="en-US" smtClean="0"/>
              <a:t>5/22/20</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1B785909-6845-494E-AA9E-1CB221D56807}"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01961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B8E4D-138B-4F01-995A-24EBFCAE6431}"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124225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B8E4D-138B-4F01-995A-24EBFCAE6431}"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785909-6845-494E-AA9E-1CB221D56807}"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0977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4B8E4D-138B-4F01-995A-24EBFCAE6431}"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735779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4B8E4D-138B-4F01-995A-24EBFCAE6431}"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1049524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4B8E4D-138B-4F01-995A-24EBFCAE6431}"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2982435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4B8E4D-138B-4F01-995A-24EBFCAE6431}"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1061749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4B8E4D-138B-4F01-995A-24EBFCAE6431}"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288030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4B8E4D-138B-4F01-995A-24EBFCAE6431}"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3222825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B8E4D-138B-4F01-995A-24EBFCAE6431}"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301583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B8E4D-138B-4F01-995A-24EBFCAE6431}"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785909-6845-494E-AA9E-1CB221D56807}" type="slidenum">
              <a:rPr lang="en-US" smtClean="0"/>
              <a:t>‹#›</a:t>
            </a:fld>
            <a:endParaRPr lang="en-US"/>
          </a:p>
        </p:txBody>
      </p:sp>
    </p:spTree>
    <p:extLst>
      <p:ext uri="{BB962C8B-B14F-4D97-AF65-F5344CB8AC3E}">
        <p14:creationId xmlns:p14="http://schemas.microsoft.com/office/powerpoint/2010/main" val="291530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F64B8E4D-138B-4F01-995A-24EBFCAE6431}" type="datetimeFigureOut">
              <a:rPr lang="en-US" smtClean="0"/>
              <a:t>5/22/20</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1B785909-6845-494E-AA9E-1CB221D56807}" type="slidenum">
              <a:rPr lang="en-US" smtClean="0"/>
              <a:t>‹#›</a:t>
            </a:fld>
            <a:endParaRPr lang="en-US"/>
          </a:p>
        </p:txBody>
      </p:sp>
    </p:spTree>
    <p:extLst>
      <p:ext uri="{BB962C8B-B14F-4D97-AF65-F5344CB8AC3E}">
        <p14:creationId xmlns:p14="http://schemas.microsoft.com/office/powerpoint/2010/main" val="326654103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EB04A-FF68-40F6-86C6-815F38D4926C}"/>
              </a:ext>
            </a:extLst>
          </p:cNvPr>
          <p:cNvSpPr>
            <a:spLocks noGrp="1"/>
          </p:cNvSpPr>
          <p:nvPr>
            <p:ph type="ctrTitle"/>
          </p:nvPr>
        </p:nvSpPr>
        <p:spPr>
          <a:xfrm>
            <a:off x="1050190" y="2133600"/>
            <a:ext cx="10091619" cy="2590800"/>
          </a:xfrm>
        </p:spPr>
        <p:txBody>
          <a:bodyPr>
            <a:normAutofit/>
          </a:bodyPr>
          <a:lstStyle/>
          <a:p>
            <a:endParaRPr lang="en-US" sz="6300" dirty="0"/>
          </a:p>
          <a:p>
            <a:r>
              <a:rPr lang="en-US" sz="6300" dirty="0"/>
              <a:t>Mitigation and Adaptation</a:t>
            </a:r>
          </a:p>
        </p:txBody>
      </p:sp>
      <p:sp>
        <p:nvSpPr>
          <p:cNvPr id="3" name="Subtitle 2">
            <a:extLst>
              <a:ext uri="{FF2B5EF4-FFF2-40B4-BE49-F238E27FC236}">
                <a16:creationId xmlns:a16="http://schemas.microsoft.com/office/drawing/2014/main" id="{6DB7BCE5-DE07-4450-9734-C38C1C028E3F}"/>
              </a:ext>
            </a:extLst>
          </p:cNvPr>
          <p:cNvSpPr>
            <a:spLocks noGrp="1"/>
          </p:cNvSpPr>
          <p:nvPr>
            <p:ph type="subTitle" idx="1"/>
          </p:nvPr>
        </p:nvSpPr>
        <p:spPr>
          <a:xfrm>
            <a:off x="1771130" y="4682062"/>
            <a:ext cx="8652788" cy="457201"/>
          </a:xfrm>
        </p:spPr>
        <p:txBody>
          <a:bodyPr>
            <a:normAutofit fontScale="25000" lnSpcReduction="20000"/>
          </a:bodyPr>
          <a:lstStyle/>
          <a:p>
            <a:pPr algn="ctr">
              <a:lnSpc>
                <a:spcPct val="90000"/>
              </a:lnSpc>
              <a:spcAft>
                <a:spcPts val="600"/>
              </a:spcAft>
            </a:pPr>
            <a:endParaRPr lang="en-US" sz="1000" dirty="0"/>
          </a:p>
          <a:p>
            <a:pPr algn="ctr">
              <a:lnSpc>
                <a:spcPct val="90000"/>
              </a:lnSpc>
              <a:spcAft>
                <a:spcPts val="600"/>
              </a:spcAft>
            </a:pPr>
            <a:r>
              <a:rPr lang="en-US" sz="14400" dirty="0"/>
              <a:t>Methods to reduce risk.</a:t>
            </a:r>
          </a:p>
        </p:txBody>
      </p:sp>
    </p:spTree>
    <p:extLst>
      <p:ext uri="{BB962C8B-B14F-4D97-AF65-F5344CB8AC3E}">
        <p14:creationId xmlns:p14="http://schemas.microsoft.com/office/powerpoint/2010/main" val="3779395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5F4E3-BFB9-4B44-8568-303C7D77150C}"/>
              </a:ext>
            </a:extLst>
          </p:cNvPr>
          <p:cNvSpPr>
            <a:spLocks noGrp="1"/>
          </p:cNvSpPr>
          <p:nvPr>
            <p:ph type="title"/>
          </p:nvPr>
        </p:nvSpPr>
        <p:spPr/>
        <p:txBody>
          <a:bodyPr/>
          <a:lstStyle/>
          <a:p>
            <a:r>
              <a:rPr lang="en-US" dirty="0"/>
              <a:t>Defining Mitigation</a:t>
            </a:r>
          </a:p>
        </p:txBody>
      </p:sp>
      <p:sp>
        <p:nvSpPr>
          <p:cNvPr id="3" name="Content Placeholder 2">
            <a:extLst>
              <a:ext uri="{FF2B5EF4-FFF2-40B4-BE49-F238E27FC236}">
                <a16:creationId xmlns:a16="http://schemas.microsoft.com/office/drawing/2014/main" id="{8ED84F23-388C-4F06-B884-4C1A2BA36C18}"/>
              </a:ext>
            </a:extLst>
          </p:cNvPr>
          <p:cNvSpPr>
            <a:spLocks noGrp="1"/>
          </p:cNvSpPr>
          <p:nvPr>
            <p:ph idx="1"/>
          </p:nvPr>
        </p:nvSpPr>
        <p:spPr/>
        <p:txBody>
          <a:bodyPr>
            <a:normAutofit/>
          </a:bodyPr>
          <a:lstStyle/>
          <a:p>
            <a:pPr marL="0" indent="0">
              <a:buNone/>
            </a:pPr>
            <a:r>
              <a:rPr lang="en-US" sz="2200" dirty="0"/>
              <a:t>“The process of making something less severe or less intense” (yourdictionary.com)</a:t>
            </a:r>
          </a:p>
          <a:p>
            <a:pPr marL="0" indent="0">
              <a:buNone/>
            </a:pPr>
            <a:endParaRPr lang="en-US" sz="2200" dirty="0"/>
          </a:p>
          <a:p>
            <a:pPr marL="0" indent="0">
              <a:buNone/>
            </a:pPr>
            <a:r>
              <a:rPr lang="en-US" sz="2200" dirty="0"/>
              <a:t>“Lessening the force or intensity of something unpleasant, as wrath, pain, grief, or extreme circumstances” (dictionary.com)</a:t>
            </a:r>
          </a:p>
        </p:txBody>
      </p:sp>
    </p:spTree>
    <p:extLst>
      <p:ext uri="{BB962C8B-B14F-4D97-AF65-F5344CB8AC3E}">
        <p14:creationId xmlns:p14="http://schemas.microsoft.com/office/powerpoint/2010/main" val="1473939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5F4E3-BFB9-4B44-8568-303C7D77150C}"/>
              </a:ext>
            </a:extLst>
          </p:cNvPr>
          <p:cNvSpPr>
            <a:spLocks noGrp="1"/>
          </p:cNvSpPr>
          <p:nvPr>
            <p:ph type="title"/>
          </p:nvPr>
        </p:nvSpPr>
        <p:spPr/>
        <p:txBody>
          <a:bodyPr/>
          <a:lstStyle/>
          <a:p>
            <a:r>
              <a:rPr lang="en-US" dirty="0"/>
              <a:t>Defining Adaptation</a:t>
            </a:r>
          </a:p>
        </p:txBody>
      </p:sp>
      <p:sp>
        <p:nvSpPr>
          <p:cNvPr id="3" name="Content Placeholder 2">
            <a:extLst>
              <a:ext uri="{FF2B5EF4-FFF2-40B4-BE49-F238E27FC236}">
                <a16:creationId xmlns:a16="http://schemas.microsoft.com/office/drawing/2014/main" id="{8ED84F23-388C-4F06-B884-4C1A2BA36C18}"/>
              </a:ext>
            </a:extLst>
          </p:cNvPr>
          <p:cNvSpPr>
            <a:spLocks noGrp="1"/>
          </p:cNvSpPr>
          <p:nvPr>
            <p:ph idx="1"/>
          </p:nvPr>
        </p:nvSpPr>
        <p:spPr/>
        <p:txBody>
          <a:bodyPr>
            <a:normAutofit/>
          </a:bodyPr>
          <a:lstStyle/>
          <a:p>
            <a:pPr marL="0" indent="0">
              <a:buNone/>
            </a:pPr>
            <a:r>
              <a:rPr lang="en-US" sz="2200" dirty="0"/>
              <a:t>“A change or adjustment to improve something, or to make it suitable to a different situation” (yourdictionary.com)</a:t>
            </a:r>
          </a:p>
          <a:p>
            <a:pPr marL="0" indent="0">
              <a:buNone/>
            </a:pPr>
            <a:endParaRPr lang="en-US" sz="2200" dirty="0"/>
          </a:p>
          <a:p>
            <a:pPr marL="0" indent="0">
              <a:buNone/>
            </a:pPr>
            <a:r>
              <a:rPr lang="en-US" sz="2200" dirty="0"/>
              <a:t>“Adjustment” (dictionary.com)</a:t>
            </a:r>
          </a:p>
        </p:txBody>
      </p:sp>
      <p:pic>
        <p:nvPicPr>
          <p:cNvPr id="3074" name="Picture 2" descr="Image result for adapt">
            <a:extLst>
              <a:ext uri="{FF2B5EF4-FFF2-40B4-BE49-F238E27FC236}">
                <a16:creationId xmlns:a16="http://schemas.microsoft.com/office/drawing/2014/main" id="{684C7C9E-E753-4ED7-9F11-7DDFC4BA7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486" y="3677101"/>
            <a:ext cx="5281027" cy="264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884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A8B4-A6E7-48E0-9DF0-A01738252B71}"/>
              </a:ext>
            </a:extLst>
          </p:cNvPr>
          <p:cNvSpPr>
            <a:spLocks noGrp="1"/>
          </p:cNvSpPr>
          <p:nvPr>
            <p:ph type="title"/>
          </p:nvPr>
        </p:nvSpPr>
        <p:spPr/>
        <p:txBody>
          <a:bodyPr/>
          <a:lstStyle/>
          <a:p>
            <a:r>
              <a:rPr lang="en-US" dirty="0"/>
              <a:t>Other Basic Terms</a:t>
            </a:r>
          </a:p>
        </p:txBody>
      </p:sp>
      <p:sp>
        <p:nvSpPr>
          <p:cNvPr id="3" name="Content Placeholder 2">
            <a:extLst>
              <a:ext uri="{FF2B5EF4-FFF2-40B4-BE49-F238E27FC236}">
                <a16:creationId xmlns:a16="http://schemas.microsoft.com/office/drawing/2014/main" id="{754FA886-493B-40AE-83F4-01D270D720CD}"/>
              </a:ext>
            </a:extLst>
          </p:cNvPr>
          <p:cNvSpPr>
            <a:spLocks noGrp="1"/>
          </p:cNvSpPr>
          <p:nvPr>
            <p:ph idx="1"/>
          </p:nvPr>
        </p:nvSpPr>
        <p:spPr/>
        <p:txBody>
          <a:bodyPr>
            <a:normAutofit/>
          </a:bodyPr>
          <a:lstStyle/>
          <a:p>
            <a:r>
              <a:rPr lang="en-US" sz="2200" dirty="0"/>
              <a:t>Risk appetite: amount and type of risk someone is willing to take in an effort to meet their goals</a:t>
            </a:r>
          </a:p>
          <a:p>
            <a:pPr lvl="1"/>
            <a:r>
              <a:rPr lang="en-US" sz="2000" dirty="0"/>
              <a:t>Dependent on culture, financial resources, goals, etc.</a:t>
            </a:r>
          </a:p>
          <a:p>
            <a:r>
              <a:rPr lang="en-US" sz="2200" dirty="0"/>
              <a:t>Risk avoidance: process of taking action to avoid risk</a:t>
            </a:r>
          </a:p>
          <a:p>
            <a:pPr lvl="1"/>
            <a:r>
              <a:rPr lang="en-US" sz="2000" dirty="0"/>
              <a:t>Withdrawing from an activity to shield from the risk that comes with that activity</a:t>
            </a:r>
          </a:p>
          <a:p>
            <a:r>
              <a:rPr lang="en-US" sz="2200" dirty="0"/>
              <a:t>Risk tolerance: expressing that the perceived risk is or is not tolerable</a:t>
            </a:r>
          </a:p>
          <a:p>
            <a:pPr lvl="1"/>
            <a:r>
              <a:rPr lang="en-US" sz="2000" dirty="0"/>
              <a:t>Not how much risk is accepted, but how much can be handled</a:t>
            </a:r>
          </a:p>
          <a:p>
            <a:pPr marL="274320" lvl="1" indent="0" algn="r">
              <a:buNone/>
            </a:pPr>
            <a:r>
              <a:rPr lang="en-US" sz="2200" dirty="0"/>
              <a:t>(Society for Risk Analysis, 2015)</a:t>
            </a:r>
          </a:p>
          <a:p>
            <a:pPr marL="274320" lvl="1" indent="0" algn="r">
              <a:buNone/>
            </a:pPr>
            <a:endParaRPr lang="en-US" sz="2000" dirty="0"/>
          </a:p>
        </p:txBody>
      </p:sp>
    </p:spTree>
    <p:extLst>
      <p:ext uri="{BB962C8B-B14F-4D97-AF65-F5344CB8AC3E}">
        <p14:creationId xmlns:p14="http://schemas.microsoft.com/office/powerpoint/2010/main" val="19031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BEE4-699E-46DE-8D3E-E8818E803D9C}"/>
              </a:ext>
            </a:extLst>
          </p:cNvPr>
          <p:cNvSpPr>
            <a:spLocks noGrp="1"/>
          </p:cNvSpPr>
          <p:nvPr>
            <p:ph type="title"/>
          </p:nvPr>
        </p:nvSpPr>
        <p:spPr/>
        <p:txBody>
          <a:bodyPr/>
          <a:lstStyle/>
          <a:p>
            <a:r>
              <a:rPr lang="en-US" dirty="0"/>
              <a:t>Appetite, Avoidance, Tolerance</a:t>
            </a:r>
          </a:p>
        </p:txBody>
      </p:sp>
      <p:sp>
        <p:nvSpPr>
          <p:cNvPr id="3" name="Content Placeholder 2">
            <a:extLst>
              <a:ext uri="{FF2B5EF4-FFF2-40B4-BE49-F238E27FC236}">
                <a16:creationId xmlns:a16="http://schemas.microsoft.com/office/drawing/2014/main" id="{464B34A3-AB35-40E5-912E-2A58900D7FD3}"/>
              </a:ext>
            </a:extLst>
          </p:cNvPr>
          <p:cNvSpPr>
            <a:spLocks noGrp="1"/>
          </p:cNvSpPr>
          <p:nvPr>
            <p:ph idx="1"/>
          </p:nvPr>
        </p:nvSpPr>
        <p:spPr/>
        <p:txBody>
          <a:bodyPr>
            <a:normAutofit/>
          </a:bodyPr>
          <a:lstStyle/>
          <a:p>
            <a:pPr marL="0" indent="0">
              <a:buNone/>
            </a:pPr>
            <a:r>
              <a:rPr lang="en-US" sz="2200" dirty="0"/>
              <a:t>These terms can help develop a plan for what to do.</a:t>
            </a:r>
          </a:p>
          <a:p>
            <a:r>
              <a:rPr lang="en-US" sz="2200" dirty="0"/>
              <a:t>Provide better understanding of risk exposure and potential tradeoffs</a:t>
            </a:r>
          </a:p>
          <a:p>
            <a:r>
              <a:rPr lang="en-US" sz="2200" dirty="0"/>
              <a:t>Effectively understand and communicate the boundaries related to any/overall risk</a:t>
            </a:r>
          </a:p>
          <a:p>
            <a:r>
              <a:rPr lang="en-US" sz="2200" dirty="0"/>
              <a:t>Guide decision-making processes</a:t>
            </a:r>
          </a:p>
          <a:p>
            <a:r>
              <a:rPr lang="en-US" sz="2200" dirty="0"/>
              <a:t>Guide resource allocation</a:t>
            </a:r>
          </a:p>
          <a:p>
            <a:endParaRPr lang="en-US" sz="2200" dirty="0"/>
          </a:p>
        </p:txBody>
      </p:sp>
      <p:pic>
        <p:nvPicPr>
          <p:cNvPr id="6" name="Picture 5">
            <a:extLst>
              <a:ext uri="{FF2B5EF4-FFF2-40B4-BE49-F238E27FC236}">
                <a16:creationId xmlns:a16="http://schemas.microsoft.com/office/drawing/2014/main" id="{E8238198-D214-174C-8372-CF3F29D1ACCA}"/>
              </a:ext>
            </a:extLst>
          </p:cNvPr>
          <p:cNvPicPr>
            <a:picLocks noChangeAspect="1"/>
          </p:cNvPicPr>
          <p:nvPr/>
        </p:nvPicPr>
        <p:blipFill>
          <a:blip r:embed="rId3"/>
          <a:stretch>
            <a:fillRect/>
          </a:stretch>
        </p:blipFill>
        <p:spPr>
          <a:xfrm>
            <a:off x="6999732" y="3634740"/>
            <a:ext cx="2857500" cy="2857500"/>
          </a:xfrm>
          <a:prstGeom prst="rect">
            <a:avLst/>
          </a:prstGeom>
        </p:spPr>
      </p:pic>
    </p:spTree>
    <p:extLst>
      <p:ext uri="{BB962C8B-B14F-4D97-AF65-F5344CB8AC3E}">
        <p14:creationId xmlns:p14="http://schemas.microsoft.com/office/powerpoint/2010/main" val="1765993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0DB8-80EE-4650-8F97-CE3491E8C510}"/>
              </a:ext>
            </a:extLst>
          </p:cNvPr>
          <p:cNvSpPr>
            <a:spLocks noGrp="1"/>
          </p:cNvSpPr>
          <p:nvPr>
            <p:ph type="title"/>
          </p:nvPr>
        </p:nvSpPr>
        <p:spPr/>
        <p:txBody>
          <a:bodyPr/>
          <a:lstStyle/>
          <a:p>
            <a:r>
              <a:rPr lang="en-US" dirty="0"/>
              <a:t>Mitigation Measures</a:t>
            </a:r>
          </a:p>
        </p:txBody>
      </p:sp>
      <p:sp>
        <p:nvSpPr>
          <p:cNvPr id="3" name="Content Placeholder 2">
            <a:extLst>
              <a:ext uri="{FF2B5EF4-FFF2-40B4-BE49-F238E27FC236}">
                <a16:creationId xmlns:a16="http://schemas.microsoft.com/office/drawing/2014/main" id="{A8F0EEF5-5C9D-4765-A6C3-0B10A79A944B}"/>
              </a:ext>
            </a:extLst>
          </p:cNvPr>
          <p:cNvSpPr>
            <a:spLocks noGrp="1"/>
          </p:cNvSpPr>
          <p:nvPr>
            <p:ph idx="1"/>
          </p:nvPr>
        </p:nvSpPr>
        <p:spPr/>
        <p:txBody>
          <a:bodyPr>
            <a:normAutofit/>
          </a:bodyPr>
          <a:lstStyle/>
          <a:p>
            <a:r>
              <a:rPr lang="en-US" sz="2200" dirty="0"/>
              <a:t>Actions carried out pre-disaster to reduce the level of risk</a:t>
            </a:r>
          </a:p>
          <a:p>
            <a:r>
              <a:rPr lang="en-US" sz="2200" dirty="0"/>
              <a:t>Improve the stability of the house/building/community</a:t>
            </a:r>
          </a:p>
          <a:p>
            <a:pPr lvl="1"/>
            <a:r>
              <a:rPr lang="en-US" sz="2000" dirty="0"/>
              <a:t>Reinforcing walls, improving foundation, constructing levies, etc.</a:t>
            </a:r>
            <a:endParaRPr lang="en-US" sz="2200" dirty="0"/>
          </a:p>
          <a:p>
            <a:r>
              <a:rPr lang="en-US" sz="2200" dirty="0"/>
              <a:t>Typically require large, upfront investment</a:t>
            </a:r>
          </a:p>
          <a:p>
            <a:pPr lvl="1"/>
            <a:r>
              <a:rPr lang="en-US" sz="2000" dirty="0"/>
              <a:t>Investment doesn’t prove its worth until disaster strikes</a:t>
            </a:r>
          </a:p>
          <a:p>
            <a:pPr marL="0" indent="0">
              <a:buNone/>
            </a:pPr>
            <a:r>
              <a:rPr lang="en-US" sz="2200" dirty="0"/>
              <a:t>(</a:t>
            </a:r>
            <a:r>
              <a:rPr lang="en-US" sz="2200" dirty="0" err="1"/>
              <a:t>Kunreuther</a:t>
            </a:r>
            <a:r>
              <a:rPr lang="en-US" sz="2200" dirty="0"/>
              <a:t>, 1996)</a:t>
            </a:r>
          </a:p>
        </p:txBody>
      </p:sp>
      <p:pic>
        <p:nvPicPr>
          <p:cNvPr id="1026" name="Picture 2" descr="Image result for reconstruction">
            <a:extLst>
              <a:ext uri="{FF2B5EF4-FFF2-40B4-BE49-F238E27FC236}">
                <a16:creationId xmlns:a16="http://schemas.microsoft.com/office/drawing/2014/main" id="{CF5390DE-80C9-48C4-8E76-6700E9E63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726" y="4148810"/>
            <a:ext cx="3902932" cy="2597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84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0DB8-80EE-4650-8F97-CE3491E8C510}"/>
              </a:ext>
            </a:extLst>
          </p:cNvPr>
          <p:cNvSpPr>
            <a:spLocks noGrp="1"/>
          </p:cNvSpPr>
          <p:nvPr>
            <p:ph type="title"/>
          </p:nvPr>
        </p:nvSpPr>
        <p:spPr/>
        <p:txBody>
          <a:bodyPr/>
          <a:lstStyle/>
          <a:p>
            <a:r>
              <a:rPr lang="en-US" dirty="0"/>
              <a:t>Common Examples of Mitigation</a:t>
            </a:r>
          </a:p>
        </p:txBody>
      </p:sp>
      <p:sp>
        <p:nvSpPr>
          <p:cNvPr id="3" name="Content Placeholder 2">
            <a:extLst>
              <a:ext uri="{FF2B5EF4-FFF2-40B4-BE49-F238E27FC236}">
                <a16:creationId xmlns:a16="http://schemas.microsoft.com/office/drawing/2014/main" id="{A8F0EEF5-5C9D-4765-A6C3-0B10A79A944B}"/>
              </a:ext>
            </a:extLst>
          </p:cNvPr>
          <p:cNvSpPr>
            <a:spLocks noGrp="1"/>
          </p:cNvSpPr>
          <p:nvPr>
            <p:ph idx="1"/>
          </p:nvPr>
        </p:nvSpPr>
        <p:spPr/>
        <p:txBody>
          <a:bodyPr>
            <a:normAutofit/>
          </a:bodyPr>
          <a:lstStyle/>
          <a:p>
            <a:r>
              <a:rPr lang="en-US" sz="2200" dirty="0"/>
              <a:t>Life-jackets</a:t>
            </a:r>
          </a:p>
          <a:p>
            <a:r>
              <a:rPr lang="en-US" sz="2200" dirty="0"/>
              <a:t>Helmets</a:t>
            </a:r>
          </a:p>
          <a:p>
            <a:r>
              <a:rPr lang="en-US" sz="2200" dirty="0"/>
              <a:t>Shin guards</a:t>
            </a:r>
          </a:p>
          <a:p>
            <a:r>
              <a:rPr lang="en-US" sz="2200" dirty="0"/>
              <a:t>Knee/elbow pads</a:t>
            </a:r>
          </a:p>
        </p:txBody>
      </p:sp>
      <p:pic>
        <p:nvPicPr>
          <p:cNvPr id="5" name="Picture 4" descr="Image result for safety">
            <a:extLst>
              <a:ext uri="{FF2B5EF4-FFF2-40B4-BE49-F238E27FC236}">
                <a16:creationId xmlns:a16="http://schemas.microsoft.com/office/drawing/2014/main" id="{1B0D8551-1AD2-468A-9B21-DA00441FD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8467" y="1936377"/>
            <a:ext cx="2990085" cy="30843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helmet">
            <a:extLst>
              <a:ext uri="{FF2B5EF4-FFF2-40B4-BE49-F238E27FC236}">
                <a16:creationId xmlns:a16="http://schemas.microsoft.com/office/drawing/2014/main" id="{E4CC9838-6733-4D61-8859-40168EB5A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6943" y="1812027"/>
            <a:ext cx="3118319" cy="27480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knee pads">
            <a:extLst>
              <a:ext uri="{FF2B5EF4-FFF2-40B4-BE49-F238E27FC236}">
                <a16:creationId xmlns:a16="http://schemas.microsoft.com/office/drawing/2014/main" id="{D59F6D9E-3B93-4C3A-8B45-DD88AD9855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3671" y="4695730"/>
            <a:ext cx="5421328" cy="179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831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0DB8-80EE-4650-8F97-CE3491E8C510}"/>
              </a:ext>
            </a:extLst>
          </p:cNvPr>
          <p:cNvSpPr>
            <a:spLocks noGrp="1"/>
          </p:cNvSpPr>
          <p:nvPr>
            <p:ph type="title"/>
          </p:nvPr>
        </p:nvSpPr>
        <p:spPr/>
        <p:txBody>
          <a:bodyPr>
            <a:normAutofit/>
          </a:bodyPr>
          <a:lstStyle/>
          <a:p>
            <a:r>
              <a:rPr lang="en-US" sz="4300" dirty="0"/>
              <a:t>Why People Don’t Invest in Mitigation</a:t>
            </a:r>
          </a:p>
        </p:txBody>
      </p:sp>
      <p:sp>
        <p:nvSpPr>
          <p:cNvPr id="3" name="Content Placeholder 2">
            <a:extLst>
              <a:ext uri="{FF2B5EF4-FFF2-40B4-BE49-F238E27FC236}">
                <a16:creationId xmlns:a16="http://schemas.microsoft.com/office/drawing/2014/main" id="{A8F0EEF5-5C9D-4765-A6C3-0B10A79A944B}"/>
              </a:ext>
            </a:extLst>
          </p:cNvPr>
          <p:cNvSpPr>
            <a:spLocks noGrp="1"/>
          </p:cNvSpPr>
          <p:nvPr>
            <p:ph idx="1"/>
          </p:nvPr>
        </p:nvSpPr>
        <p:spPr/>
        <p:txBody>
          <a:bodyPr>
            <a:normAutofit/>
          </a:bodyPr>
          <a:lstStyle/>
          <a:p>
            <a:r>
              <a:rPr lang="en-US" sz="2200" dirty="0"/>
              <a:t>Cost of investment could exceed the perceived future cost of damages</a:t>
            </a:r>
          </a:p>
          <a:p>
            <a:r>
              <a:rPr lang="en-US" sz="2200" dirty="0"/>
              <a:t>For short-term purchases, mitigation may seem impractical</a:t>
            </a:r>
          </a:p>
          <a:p>
            <a:r>
              <a:rPr lang="en-US" sz="2200" dirty="0"/>
              <a:t>Underestimation of probability</a:t>
            </a:r>
          </a:p>
          <a:p>
            <a:pPr lvl="1"/>
            <a:r>
              <a:rPr lang="en-US" sz="2000" dirty="0"/>
              <a:t>People don’t believe that they are in a position of risk</a:t>
            </a:r>
          </a:p>
          <a:p>
            <a:pPr lvl="1"/>
            <a:r>
              <a:rPr lang="en-US" sz="2000" dirty="0"/>
              <a:t>People may have a threshold limit of risk</a:t>
            </a:r>
          </a:p>
          <a:p>
            <a:pPr marL="0" indent="0">
              <a:buNone/>
            </a:pPr>
            <a:r>
              <a:rPr lang="en-US" sz="2200" dirty="0"/>
              <a:t>(</a:t>
            </a:r>
            <a:r>
              <a:rPr lang="en-US" sz="2200" dirty="0" err="1"/>
              <a:t>Kunreuther</a:t>
            </a:r>
            <a:r>
              <a:rPr lang="en-US" sz="2200" dirty="0"/>
              <a:t>, 1996)</a:t>
            </a:r>
          </a:p>
        </p:txBody>
      </p:sp>
      <p:pic>
        <p:nvPicPr>
          <p:cNvPr id="2050" name="Picture 2" descr="Image result for cost">
            <a:extLst>
              <a:ext uri="{FF2B5EF4-FFF2-40B4-BE49-F238E27FC236}">
                <a16:creationId xmlns:a16="http://schemas.microsoft.com/office/drawing/2014/main" id="{E8B99545-BB37-4213-AC28-347513827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140" y="3198011"/>
            <a:ext cx="2315372" cy="3510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08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a:xfrm>
            <a:off x="1261872" y="365760"/>
            <a:ext cx="9692640" cy="1325562"/>
          </a:xfrm>
        </p:spPr>
        <p:txBody>
          <a:bodyPr>
            <a:normAutofit/>
          </a:bodyPr>
          <a:lstStyle/>
          <a:p>
            <a:r>
              <a:rPr lang="en-US" dirty="0"/>
              <a:t>Examples of Insurance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1" y="1933575"/>
            <a:ext cx="8329997" cy="4246562"/>
          </a:xfrm>
        </p:spPr>
        <p:txBody>
          <a:bodyPr>
            <a:normAutofit/>
          </a:bodyPr>
          <a:lstStyle/>
          <a:p>
            <a:r>
              <a:rPr lang="en-US" sz="2200" dirty="0"/>
              <a:t>Flood insurance (FEMA offers national insurance program)</a:t>
            </a:r>
          </a:p>
          <a:p>
            <a:r>
              <a:rPr lang="en-US" sz="2200" dirty="0"/>
              <a:t>Earthquake insurance</a:t>
            </a:r>
          </a:p>
          <a:p>
            <a:r>
              <a:rPr lang="en-US" sz="2200" dirty="0"/>
              <a:t>Car insurance</a:t>
            </a:r>
          </a:p>
          <a:p>
            <a:r>
              <a:rPr lang="en-US" sz="2200" dirty="0"/>
              <a:t>Home insurance</a:t>
            </a:r>
          </a:p>
          <a:p>
            <a:r>
              <a:rPr lang="en-US" sz="2200" dirty="0"/>
              <a:t>Renter’s insurance</a:t>
            </a:r>
          </a:p>
          <a:p>
            <a:r>
              <a:rPr lang="en-US" sz="2200" dirty="0"/>
              <a:t>Life insurance</a:t>
            </a:r>
          </a:p>
        </p:txBody>
      </p:sp>
    </p:spTree>
    <p:extLst>
      <p:ext uri="{BB962C8B-B14F-4D97-AF65-F5344CB8AC3E}">
        <p14:creationId xmlns:p14="http://schemas.microsoft.com/office/powerpoint/2010/main" val="1881687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Role of Insurance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2" y="1828800"/>
            <a:ext cx="6687809" cy="4351337"/>
          </a:xfrm>
        </p:spPr>
        <p:txBody>
          <a:bodyPr>
            <a:normAutofit/>
          </a:bodyPr>
          <a:lstStyle/>
          <a:p>
            <a:r>
              <a:rPr lang="en-US" sz="2200" dirty="0"/>
              <a:t>Two factors considered by insurance companies: likelihood of disaster and expected damages</a:t>
            </a:r>
          </a:p>
          <a:p>
            <a:r>
              <a:rPr lang="en-US" sz="2200" dirty="0"/>
              <a:t>Insurance is cheaper for people at less risk/danger</a:t>
            </a:r>
          </a:p>
          <a:p>
            <a:pPr lvl="1"/>
            <a:r>
              <a:rPr lang="en-US" sz="2000" dirty="0"/>
              <a:t>Encourages risk mitigation on a household/individual level</a:t>
            </a:r>
          </a:p>
          <a:p>
            <a:r>
              <a:rPr lang="en-US" sz="2200" dirty="0"/>
              <a:t>Provides financial assistance if hazard strikes</a:t>
            </a:r>
          </a:p>
          <a:p>
            <a:pPr lvl="1"/>
            <a:r>
              <a:rPr lang="en-US" sz="2000" dirty="0"/>
              <a:t>The insurance provider takes the responsibility of the risk onto themselves in cases of disasters</a:t>
            </a:r>
          </a:p>
        </p:txBody>
      </p:sp>
      <p:pic>
        <p:nvPicPr>
          <p:cNvPr id="4" name="Picture 3">
            <a:extLst>
              <a:ext uri="{FF2B5EF4-FFF2-40B4-BE49-F238E27FC236}">
                <a16:creationId xmlns:a16="http://schemas.microsoft.com/office/drawing/2014/main" id="{E5FF8A14-CF6B-4441-B829-5A5675A18FAC}"/>
              </a:ext>
            </a:extLst>
          </p:cNvPr>
          <p:cNvPicPr>
            <a:picLocks noChangeAspect="1"/>
          </p:cNvPicPr>
          <p:nvPr/>
        </p:nvPicPr>
        <p:blipFill>
          <a:blip r:embed="rId3"/>
          <a:stretch>
            <a:fillRect/>
          </a:stretch>
        </p:blipFill>
        <p:spPr>
          <a:xfrm>
            <a:off x="7708681" y="1604269"/>
            <a:ext cx="3649461" cy="3649461"/>
          </a:xfrm>
          <a:prstGeom prst="rect">
            <a:avLst/>
          </a:prstGeom>
        </p:spPr>
      </p:pic>
    </p:spTree>
    <p:extLst>
      <p:ext uri="{BB962C8B-B14F-4D97-AF65-F5344CB8AC3E}">
        <p14:creationId xmlns:p14="http://schemas.microsoft.com/office/powerpoint/2010/main" val="243581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Cons of Insurance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p:txBody>
          <a:bodyPr>
            <a:normAutofit/>
          </a:bodyPr>
          <a:lstStyle/>
          <a:p>
            <a:r>
              <a:rPr lang="en-US" sz="2200" dirty="0"/>
              <a:t>Premium: amount paid to purchase insurance (can be high)</a:t>
            </a:r>
          </a:p>
          <a:p>
            <a:r>
              <a:rPr lang="en-US" sz="2200" dirty="0"/>
              <a:t>Insurance can only be purchased for a limited amount of time (6 months, 1 year, etc.), can be renewed each time</a:t>
            </a:r>
          </a:p>
          <a:p>
            <a:pPr lvl="1"/>
            <a:r>
              <a:rPr lang="en-US" sz="2000" dirty="0"/>
              <a:t>Any expected benefits are only valid if they fall within that time</a:t>
            </a:r>
          </a:p>
          <a:p>
            <a:pPr lvl="1"/>
            <a:r>
              <a:rPr lang="en-US" sz="2000" dirty="0"/>
              <a:t>Mitigation measures are more long-term</a:t>
            </a:r>
          </a:p>
          <a:p>
            <a:pPr marL="0" indent="0">
              <a:buNone/>
            </a:pPr>
            <a:r>
              <a:rPr lang="en-US" sz="2200" dirty="0"/>
              <a:t>(</a:t>
            </a:r>
            <a:r>
              <a:rPr lang="en-US" sz="2200" dirty="0" err="1"/>
              <a:t>Kunreuther</a:t>
            </a:r>
            <a:r>
              <a:rPr lang="en-US" sz="2200" dirty="0"/>
              <a:t>, 1996)</a:t>
            </a:r>
          </a:p>
        </p:txBody>
      </p:sp>
      <p:pic>
        <p:nvPicPr>
          <p:cNvPr id="2050" name="Picture 2" descr="Image result for insurance money">
            <a:extLst>
              <a:ext uri="{FF2B5EF4-FFF2-40B4-BE49-F238E27FC236}">
                <a16:creationId xmlns:a16="http://schemas.microsoft.com/office/drawing/2014/main" id="{DD55B770-0A0C-4207-87BD-A86CE74FA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7969" y="4004468"/>
            <a:ext cx="5109263" cy="262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358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Why People Don’t Buy Insurance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2" y="1828800"/>
            <a:ext cx="8572593" cy="4351337"/>
          </a:xfrm>
        </p:spPr>
        <p:txBody>
          <a:bodyPr>
            <a:normAutofit/>
          </a:bodyPr>
          <a:lstStyle/>
          <a:p>
            <a:r>
              <a:rPr lang="en-US" sz="2200" dirty="0"/>
              <a:t>If risk is perceived to be low, consequences seem harmless</a:t>
            </a:r>
          </a:p>
          <a:p>
            <a:r>
              <a:rPr lang="en-US" sz="2200" dirty="0"/>
              <a:t>Myth: people expect government aid and don’t buy insurance</a:t>
            </a:r>
          </a:p>
          <a:p>
            <a:pPr lvl="1"/>
            <a:r>
              <a:rPr lang="en-US" sz="2000" dirty="0"/>
              <a:t>Reality: people use personal financing and/or loans to recover</a:t>
            </a:r>
          </a:p>
          <a:p>
            <a:r>
              <a:rPr lang="en-US" sz="2200" dirty="0"/>
              <a:t>People who buy insurance tend to cancel instead of renew, especially if nothing harms them while covered</a:t>
            </a:r>
          </a:p>
          <a:p>
            <a:pPr marL="0" indent="0">
              <a:buNone/>
            </a:pPr>
            <a:r>
              <a:rPr lang="en-US" sz="2200" dirty="0"/>
              <a:t>(</a:t>
            </a:r>
            <a:r>
              <a:rPr lang="en-US" sz="2200" dirty="0" err="1"/>
              <a:t>Kunreuther</a:t>
            </a:r>
            <a:r>
              <a:rPr lang="en-US" sz="2200" dirty="0"/>
              <a:t>, 1996)</a:t>
            </a:r>
          </a:p>
        </p:txBody>
      </p:sp>
    </p:spTree>
    <p:extLst>
      <p:ext uri="{BB962C8B-B14F-4D97-AF65-F5344CB8AC3E}">
        <p14:creationId xmlns:p14="http://schemas.microsoft.com/office/powerpoint/2010/main" val="249111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Why People Don’t Buy Insurance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1" y="1828800"/>
            <a:ext cx="7187771" cy="4351337"/>
          </a:xfrm>
        </p:spPr>
        <p:txBody>
          <a:bodyPr>
            <a:normAutofit/>
          </a:bodyPr>
          <a:lstStyle/>
          <a:p>
            <a:r>
              <a:rPr lang="en-US" sz="2200" dirty="0"/>
              <a:t>Insurance providers charge more for ambiguous, uncertain, and unpredictable cases because the risk is hard to estimate</a:t>
            </a:r>
          </a:p>
          <a:p>
            <a:pPr lvl="1"/>
            <a:r>
              <a:rPr lang="en-US" sz="2000" dirty="0"/>
              <a:t>For extreme disasters, providers will need to spend more to finance recovery</a:t>
            </a:r>
          </a:p>
          <a:p>
            <a:r>
              <a:rPr lang="en-US" sz="2200" dirty="0"/>
              <a:t>Insurance providers don’t always advertise/promote</a:t>
            </a:r>
          </a:p>
          <a:p>
            <a:pPr lvl="1"/>
            <a:r>
              <a:rPr lang="en-US" sz="2000" dirty="0"/>
              <a:t>Having too many clients can be dangerous</a:t>
            </a:r>
          </a:p>
          <a:p>
            <a:pPr lvl="1"/>
            <a:r>
              <a:rPr lang="en-US" sz="2000" dirty="0"/>
              <a:t>If high impact disaster strikes, providers are at risk of going insolvent due to the heavy financing required for recovery</a:t>
            </a:r>
          </a:p>
          <a:p>
            <a:pPr marL="0" indent="0">
              <a:buNone/>
            </a:pPr>
            <a:r>
              <a:rPr lang="en-US" sz="2200" dirty="0"/>
              <a:t>(</a:t>
            </a:r>
            <a:r>
              <a:rPr lang="en-US" sz="2200" dirty="0" err="1"/>
              <a:t>Kunreuther</a:t>
            </a:r>
            <a:r>
              <a:rPr lang="en-US" sz="2200" dirty="0"/>
              <a:t>, 1996)</a:t>
            </a:r>
          </a:p>
        </p:txBody>
      </p:sp>
      <p:pic>
        <p:nvPicPr>
          <p:cNvPr id="4" name="Picture 2" descr="Image result for bankrupt">
            <a:extLst>
              <a:ext uri="{FF2B5EF4-FFF2-40B4-BE49-F238E27FC236}">
                <a16:creationId xmlns:a16="http://schemas.microsoft.com/office/drawing/2014/main" id="{58E90CDF-34C2-4351-9A48-19217A7192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64" r="24230"/>
          <a:stretch/>
        </p:blipFill>
        <p:spPr bwMode="auto">
          <a:xfrm>
            <a:off x="8342067" y="1828800"/>
            <a:ext cx="2396022" cy="4528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76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Is Insurance/Mitigation Worth It?</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2" y="1828801"/>
            <a:ext cx="5664222" cy="2851850"/>
          </a:xfrm>
        </p:spPr>
        <p:txBody>
          <a:bodyPr>
            <a:normAutofit/>
          </a:bodyPr>
          <a:lstStyle/>
          <a:p>
            <a:r>
              <a:rPr lang="en-US" sz="2200" dirty="0"/>
              <a:t>Floods are the most common, destructive, and costly disaster</a:t>
            </a:r>
          </a:p>
          <a:p>
            <a:r>
              <a:rPr lang="en-US" sz="2200" dirty="0"/>
              <a:t>Recovering from weak flood damages in an average home costs roughly $27,000</a:t>
            </a:r>
          </a:p>
          <a:p>
            <a:r>
              <a:rPr lang="en-US" sz="2200" dirty="0"/>
              <a:t>Average cost of flood insurance is $700 per year, but varies greatly depending on the region</a:t>
            </a:r>
          </a:p>
        </p:txBody>
      </p:sp>
      <p:pic>
        <p:nvPicPr>
          <p:cNvPr id="1026" name="Picture 2" descr="Image result for flood levy">
            <a:extLst>
              <a:ext uri="{FF2B5EF4-FFF2-40B4-BE49-F238E27FC236}">
                <a16:creationId xmlns:a16="http://schemas.microsoft.com/office/drawing/2014/main" id="{874C7AFE-6DEF-4704-A384-777A2962A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6094" y="2018538"/>
            <a:ext cx="3761232" cy="28209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37BCB0A-A7FE-B14A-B5DF-65C2B5BA649E}"/>
              </a:ext>
            </a:extLst>
          </p:cNvPr>
          <p:cNvSpPr txBox="1"/>
          <p:nvPr/>
        </p:nvSpPr>
        <p:spPr>
          <a:xfrm>
            <a:off x="1261872" y="4680651"/>
            <a:ext cx="4380171" cy="1446550"/>
          </a:xfrm>
          <a:prstGeom prst="rect">
            <a:avLst/>
          </a:prstGeom>
          <a:noFill/>
        </p:spPr>
        <p:txBody>
          <a:bodyPr wrap="square" rtlCol="0">
            <a:spAutoFit/>
          </a:bodyPr>
          <a:lstStyle/>
          <a:p>
            <a:r>
              <a:rPr lang="en-US" sz="2200" dirty="0"/>
              <a:t>(</a:t>
            </a:r>
            <a:r>
              <a:rPr lang="en-US" sz="2200" dirty="0" err="1"/>
              <a:t>Pogol</a:t>
            </a:r>
            <a:r>
              <a:rPr lang="en-US" sz="2200" dirty="0"/>
              <a:t>, 2020)</a:t>
            </a:r>
          </a:p>
          <a:p>
            <a:r>
              <a:rPr lang="en-US" sz="2200" dirty="0"/>
              <a:t>(Federal Emergency Management Agency, 2017)</a:t>
            </a:r>
          </a:p>
          <a:p>
            <a:endParaRPr lang="en-US" sz="2200" dirty="0"/>
          </a:p>
        </p:txBody>
      </p:sp>
    </p:spTree>
    <p:extLst>
      <p:ext uri="{BB962C8B-B14F-4D97-AF65-F5344CB8AC3E}">
        <p14:creationId xmlns:p14="http://schemas.microsoft.com/office/powerpoint/2010/main" val="1946802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220E-A5A6-47FF-AEFF-A1D194A5A5FC}"/>
              </a:ext>
            </a:extLst>
          </p:cNvPr>
          <p:cNvSpPr>
            <a:spLocks noGrp="1"/>
          </p:cNvSpPr>
          <p:nvPr>
            <p:ph type="title"/>
          </p:nvPr>
        </p:nvSpPr>
        <p:spPr/>
        <p:txBody>
          <a:bodyPr/>
          <a:lstStyle/>
          <a:p>
            <a:r>
              <a:rPr lang="en-US" dirty="0"/>
              <a:t>Mitigation + Insurance Example</a:t>
            </a:r>
          </a:p>
        </p:txBody>
      </p:sp>
      <p:sp>
        <p:nvSpPr>
          <p:cNvPr id="3" name="Content Placeholder 2">
            <a:extLst>
              <a:ext uri="{FF2B5EF4-FFF2-40B4-BE49-F238E27FC236}">
                <a16:creationId xmlns:a16="http://schemas.microsoft.com/office/drawing/2014/main" id="{B06239EA-3A6B-467D-935C-1CA69B8C59B8}"/>
              </a:ext>
            </a:extLst>
          </p:cNvPr>
          <p:cNvSpPr>
            <a:spLocks noGrp="1"/>
          </p:cNvSpPr>
          <p:nvPr>
            <p:ph idx="1"/>
          </p:nvPr>
        </p:nvSpPr>
        <p:spPr>
          <a:xfrm>
            <a:off x="1261872" y="1828801"/>
            <a:ext cx="8595360" cy="1897400"/>
          </a:xfrm>
        </p:spPr>
        <p:txBody>
          <a:bodyPr>
            <a:normAutofit/>
          </a:bodyPr>
          <a:lstStyle/>
          <a:p>
            <a:r>
              <a:rPr lang="en-US" sz="2200" dirty="0"/>
              <a:t>FEMA’s Community Rating System (CRS) identifies communities that have (or have not) invested in flood mitigation</a:t>
            </a:r>
          </a:p>
          <a:p>
            <a:r>
              <a:rPr lang="en-US" sz="2200" dirty="0"/>
              <a:t>Flood insurance rates can go down by 45% for properly mitigated regions</a:t>
            </a:r>
          </a:p>
        </p:txBody>
      </p:sp>
      <p:pic>
        <p:nvPicPr>
          <p:cNvPr id="2050" name="Picture 2" descr="Image result for insurance">
            <a:extLst>
              <a:ext uri="{FF2B5EF4-FFF2-40B4-BE49-F238E27FC236}">
                <a16:creationId xmlns:a16="http://schemas.microsoft.com/office/drawing/2014/main" id="{9A6471C7-4F77-40F4-938B-8FF482E02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982" y="3429000"/>
            <a:ext cx="4782407" cy="33252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130BF6F-6ADA-4441-BAEA-F2163ACF8577}"/>
              </a:ext>
            </a:extLst>
          </p:cNvPr>
          <p:cNvSpPr txBox="1"/>
          <p:nvPr/>
        </p:nvSpPr>
        <p:spPr>
          <a:xfrm>
            <a:off x="1261872" y="3726201"/>
            <a:ext cx="3815966" cy="1107996"/>
          </a:xfrm>
          <a:prstGeom prst="rect">
            <a:avLst/>
          </a:prstGeom>
          <a:noFill/>
        </p:spPr>
        <p:txBody>
          <a:bodyPr wrap="square" rtlCol="0">
            <a:spAutoFit/>
          </a:bodyPr>
          <a:lstStyle/>
          <a:p>
            <a:r>
              <a:rPr lang="en-US" sz="2200" dirty="0"/>
              <a:t>(Federal Emergency Management Agency, 2020)</a:t>
            </a:r>
          </a:p>
          <a:p>
            <a:endParaRPr lang="en-US" sz="2200" dirty="0"/>
          </a:p>
        </p:txBody>
      </p:sp>
    </p:spTree>
    <p:extLst>
      <p:ext uri="{BB962C8B-B14F-4D97-AF65-F5344CB8AC3E}">
        <p14:creationId xmlns:p14="http://schemas.microsoft.com/office/powerpoint/2010/main" val="2212741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10C96-D4B8-4143-A11B-A2F6D9EC91A1}"/>
              </a:ext>
            </a:extLst>
          </p:cNvPr>
          <p:cNvSpPr>
            <a:spLocks noGrp="1"/>
          </p:cNvSpPr>
          <p:nvPr>
            <p:ph type="title"/>
          </p:nvPr>
        </p:nvSpPr>
        <p:spPr/>
        <p:txBody>
          <a:bodyPr/>
          <a:lstStyle/>
          <a:p>
            <a:r>
              <a:rPr lang="en-US" dirty="0"/>
              <a:t>Education for Risk Reduction</a:t>
            </a:r>
          </a:p>
        </p:txBody>
      </p:sp>
      <p:sp>
        <p:nvSpPr>
          <p:cNvPr id="3" name="Content Placeholder 2">
            <a:extLst>
              <a:ext uri="{FF2B5EF4-FFF2-40B4-BE49-F238E27FC236}">
                <a16:creationId xmlns:a16="http://schemas.microsoft.com/office/drawing/2014/main" id="{933A4B88-DB15-444F-954F-C002A2228FD2}"/>
              </a:ext>
            </a:extLst>
          </p:cNvPr>
          <p:cNvSpPr>
            <a:spLocks noGrp="1"/>
          </p:cNvSpPr>
          <p:nvPr>
            <p:ph idx="1"/>
          </p:nvPr>
        </p:nvSpPr>
        <p:spPr/>
        <p:txBody>
          <a:bodyPr>
            <a:normAutofit/>
          </a:bodyPr>
          <a:lstStyle/>
          <a:p>
            <a:r>
              <a:rPr lang="en-US" sz="2200" dirty="0"/>
              <a:t>Raise awareness for potential risks and risk reduction</a:t>
            </a:r>
          </a:p>
          <a:p>
            <a:r>
              <a:rPr lang="en-US" sz="2200" dirty="0"/>
              <a:t>Campaigns, public messages/advertisements, workshops could all be used for educational purposes</a:t>
            </a:r>
          </a:p>
          <a:p>
            <a:r>
              <a:rPr lang="en-US" sz="2200" dirty="0"/>
              <a:t>Curriculums designed specifically for exposed and/or vulnerable populations can reduce future damages</a:t>
            </a:r>
          </a:p>
          <a:p>
            <a:r>
              <a:rPr lang="en-US" sz="2200" dirty="0"/>
              <a:t>Can encourage local governments to bring policy changes that address risk that people are concerned about</a:t>
            </a:r>
          </a:p>
          <a:p>
            <a:pPr marL="0" indent="0">
              <a:buNone/>
            </a:pPr>
            <a:r>
              <a:rPr lang="en-US" sz="2200" dirty="0"/>
              <a:t>(</a:t>
            </a:r>
            <a:r>
              <a:rPr lang="en-US" sz="2200" dirty="0" err="1"/>
              <a:t>Asharose</a:t>
            </a:r>
            <a:r>
              <a:rPr lang="en-US" sz="2200" dirty="0"/>
              <a:t> et al., 2015)</a:t>
            </a:r>
          </a:p>
        </p:txBody>
      </p:sp>
    </p:spTree>
    <p:extLst>
      <p:ext uri="{BB962C8B-B14F-4D97-AF65-F5344CB8AC3E}">
        <p14:creationId xmlns:p14="http://schemas.microsoft.com/office/powerpoint/2010/main" val="2563405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10C96-D4B8-4143-A11B-A2F6D9EC91A1}"/>
              </a:ext>
            </a:extLst>
          </p:cNvPr>
          <p:cNvSpPr>
            <a:spLocks noGrp="1"/>
          </p:cNvSpPr>
          <p:nvPr>
            <p:ph type="title"/>
          </p:nvPr>
        </p:nvSpPr>
        <p:spPr/>
        <p:txBody>
          <a:bodyPr/>
          <a:lstStyle/>
          <a:p>
            <a:r>
              <a:rPr lang="en-US" dirty="0"/>
              <a:t>Education for Risk Reduction</a:t>
            </a:r>
          </a:p>
        </p:txBody>
      </p:sp>
      <p:sp>
        <p:nvSpPr>
          <p:cNvPr id="3" name="Content Placeholder 2">
            <a:extLst>
              <a:ext uri="{FF2B5EF4-FFF2-40B4-BE49-F238E27FC236}">
                <a16:creationId xmlns:a16="http://schemas.microsoft.com/office/drawing/2014/main" id="{933A4B88-DB15-444F-954F-C002A2228FD2}"/>
              </a:ext>
            </a:extLst>
          </p:cNvPr>
          <p:cNvSpPr>
            <a:spLocks noGrp="1"/>
          </p:cNvSpPr>
          <p:nvPr>
            <p:ph idx="1"/>
          </p:nvPr>
        </p:nvSpPr>
        <p:spPr>
          <a:xfrm>
            <a:off x="1261872" y="1828800"/>
            <a:ext cx="4982453" cy="4351337"/>
          </a:xfrm>
        </p:spPr>
        <p:txBody>
          <a:bodyPr>
            <a:normAutofit/>
          </a:bodyPr>
          <a:lstStyle/>
          <a:p>
            <a:r>
              <a:rPr lang="en-US" sz="2200" dirty="0"/>
              <a:t>Direct education: taught in classrooms, included in syllabus</a:t>
            </a:r>
          </a:p>
          <a:p>
            <a:r>
              <a:rPr lang="en-US" sz="2200" dirty="0"/>
              <a:t>Indirect education: extra-curricular activities (clubs), games, competitions, student-led discussions</a:t>
            </a:r>
          </a:p>
          <a:p>
            <a:r>
              <a:rPr lang="en-US" sz="2200" dirty="0"/>
              <a:t>Focusing on younger generation leads to more long-term safety</a:t>
            </a:r>
          </a:p>
          <a:p>
            <a:pPr marL="0" indent="0">
              <a:buNone/>
            </a:pPr>
            <a:r>
              <a:rPr lang="en-US" sz="2200" dirty="0"/>
              <a:t>(</a:t>
            </a:r>
            <a:r>
              <a:rPr lang="en-US" sz="2200" dirty="0" err="1"/>
              <a:t>Asharose</a:t>
            </a:r>
            <a:r>
              <a:rPr lang="en-US" sz="2200" dirty="0"/>
              <a:t> et al., 2015)</a:t>
            </a:r>
          </a:p>
        </p:txBody>
      </p:sp>
      <p:pic>
        <p:nvPicPr>
          <p:cNvPr id="1026" name="Picture 2" descr="Image result for classroom">
            <a:extLst>
              <a:ext uri="{FF2B5EF4-FFF2-40B4-BE49-F238E27FC236}">
                <a16:creationId xmlns:a16="http://schemas.microsoft.com/office/drawing/2014/main" id="{992DBDA2-FAC3-482C-8E71-DD439DBCA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6945" y="1894141"/>
            <a:ext cx="4607567" cy="306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86385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3546</Words>
  <Application>Microsoft Macintosh PowerPoint</Application>
  <PresentationFormat>Widescreen</PresentationFormat>
  <Paragraphs>194</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Schoolbook</vt:lpstr>
      <vt:lpstr>Wingdings 2</vt:lpstr>
      <vt:lpstr>View</vt:lpstr>
      <vt:lpstr> Mitigation and Adaptation</vt:lpstr>
      <vt:lpstr>Defining Mitigation</vt:lpstr>
      <vt:lpstr>Defining Adaptation</vt:lpstr>
      <vt:lpstr>Other Basic Terms</vt:lpstr>
      <vt:lpstr>Appetite, Avoidance, Tolerance</vt:lpstr>
      <vt:lpstr>Mitigation Measures</vt:lpstr>
      <vt:lpstr>Common Examples of Mitigation</vt:lpstr>
      <vt:lpstr>Why People Don’t Invest in Mitigation</vt:lpstr>
      <vt:lpstr>Examples of Insurance</vt:lpstr>
      <vt:lpstr>Role of Insurance</vt:lpstr>
      <vt:lpstr>Cons of Insurance</vt:lpstr>
      <vt:lpstr>Why People Don’t Buy Insurance</vt:lpstr>
      <vt:lpstr>Why People Don’t Buy Insurance</vt:lpstr>
      <vt:lpstr>Is Insurance/Mitigation Worth It?</vt:lpstr>
      <vt:lpstr>Mitigation + Insurance Example</vt:lpstr>
      <vt:lpstr>Education for Risk Reduction</vt:lpstr>
      <vt:lpstr>Education for Risk Reduction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Mitigation and Adaptation</dc:title>
  <dc:creator>Nakra, Rohan</dc:creator>
  <cp:lastModifiedBy>Nakra, Rohan</cp:lastModifiedBy>
  <cp:revision>8</cp:revision>
  <dcterms:created xsi:type="dcterms:W3CDTF">2020-05-19T19:42:19Z</dcterms:created>
  <dcterms:modified xsi:type="dcterms:W3CDTF">2020-05-22T17:25:46Z</dcterms:modified>
</cp:coreProperties>
</file>