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62"/>
  </p:notesMasterIdLst>
  <p:handoutMasterIdLst>
    <p:handoutMasterId r:id="rId63"/>
  </p:handoutMasterIdLst>
  <p:sldIdLst>
    <p:sldId id="1934" r:id="rId2"/>
    <p:sldId id="2007" r:id="rId3"/>
    <p:sldId id="1941" r:id="rId4"/>
    <p:sldId id="1796" r:id="rId5"/>
    <p:sldId id="1994" r:id="rId6"/>
    <p:sldId id="1956" r:id="rId7"/>
    <p:sldId id="676" r:id="rId8"/>
    <p:sldId id="1824" r:id="rId9"/>
    <p:sldId id="1996" r:id="rId10"/>
    <p:sldId id="1975" r:id="rId11"/>
    <p:sldId id="1970" r:id="rId12"/>
    <p:sldId id="1936" r:id="rId13"/>
    <p:sldId id="489" r:id="rId14"/>
    <p:sldId id="1976" r:id="rId15"/>
    <p:sldId id="1771" r:id="rId16"/>
    <p:sldId id="1977" r:id="rId17"/>
    <p:sldId id="1702" r:id="rId18"/>
    <p:sldId id="1775" r:id="rId19"/>
    <p:sldId id="1776" r:id="rId20"/>
    <p:sldId id="1777" r:id="rId21"/>
    <p:sldId id="1952" r:id="rId22"/>
    <p:sldId id="1971" r:id="rId23"/>
    <p:sldId id="1805" r:id="rId24"/>
    <p:sldId id="1965" r:id="rId25"/>
    <p:sldId id="497" r:id="rId26"/>
    <p:sldId id="498" r:id="rId27"/>
    <p:sldId id="1948" r:id="rId28"/>
    <p:sldId id="535" r:id="rId29"/>
    <p:sldId id="257" r:id="rId30"/>
    <p:sldId id="1785" r:id="rId31"/>
    <p:sldId id="1992" r:id="rId32"/>
    <p:sldId id="1784" r:id="rId33"/>
    <p:sldId id="1787" r:id="rId34"/>
    <p:sldId id="1788" r:id="rId35"/>
    <p:sldId id="1978" r:id="rId36"/>
    <p:sldId id="1790" r:id="rId37"/>
    <p:sldId id="1791" r:id="rId38"/>
    <p:sldId id="1950" r:id="rId39"/>
    <p:sldId id="1942" r:id="rId40"/>
    <p:sldId id="1957" r:id="rId41"/>
    <p:sldId id="1958" r:id="rId42"/>
    <p:sldId id="2006" r:id="rId43"/>
    <p:sldId id="1959" r:id="rId44"/>
    <p:sldId id="1819" r:id="rId45"/>
    <p:sldId id="1817" r:id="rId46"/>
    <p:sldId id="1953" r:id="rId47"/>
    <p:sldId id="2002" r:id="rId48"/>
    <p:sldId id="2001" r:id="rId49"/>
    <p:sldId id="2005" r:id="rId50"/>
    <p:sldId id="1998" r:id="rId51"/>
    <p:sldId id="1890" r:id="rId52"/>
    <p:sldId id="1912" r:id="rId53"/>
    <p:sldId id="1891" r:id="rId54"/>
    <p:sldId id="1892" r:id="rId55"/>
    <p:sldId id="1893" r:id="rId56"/>
    <p:sldId id="1894" r:id="rId57"/>
    <p:sldId id="1895" r:id="rId58"/>
    <p:sldId id="1896" r:id="rId59"/>
    <p:sldId id="1898" r:id="rId60"/>
    <p:sldId id="1897" r:id="rId6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788"/>
    <a:srgbClr val="8A0B87"/>
    <a:srgbClr val="AF0FAA"/>
    <a:srgbClr val="FFF688"/>
    <a:srgbClr val="FFFFFF"/>
    <a:srgbClr val="39CCB0"/>
    <a:srgbClr val="5DCDEE"/>
    <a:srgbClr val="4EBFEE"/>
    <a:srgbClr val="1B5674"/>
    <a:srgbClr val="0B3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1"/>
              </a:solidFill>
            </a:ln>
          </a:left>
          <a:right>
            <a:ln w="6350" cmpd="sng">
              <a:solidFill>
                <a:schemeClr val="accent1"/>
              </a:solidFill>
            </a:ln>
          </a:right>
          <a:top>
            <a:ln w="6350" cmpd="sng">
              <a:solidFill>
                <a:schemeClr val="accent1"/>
              </a:solidFill>
            </a:ln>
          </a:top>
          <a:bottom>
            <a:ln w="6350" cmpd="sng">
              <a:solidFill>
                <a:schemeClr val="accen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dk1"/>
              </a:solidFill>
            </a:ln>
          </a:left>
          <a:right>
            <a:ln w="6350" cmpd="sng">
              <a:solidFill>
                <a:schemeClr val="dk1"/>
              </a:solidFill>
            </a:ln>
          </a:right>
          <a:top>
            <a:ln w="6350" cmpd="sng">
              <a:solidFill>
                <a:schemeClr val="dk1"/>
              </a:solidFill>
            </a:ln>
          </a:top>
          <a:bottom>
            <a:ln w="635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2"/>
              </a:solidFill>
            </a:ln>
          </a:left>
          <a:right>
            <a:ln w="6350" cmpd="sng">
              <a:solidFill>
                <a:schemeClr val="accent2"/>
              </a:solidFill>
            </a:ln>
          </a:right>
          <a:top>
            <a:ln w="6350" cmpd="sng">
              <a:solidFill>
                <a:schemeClr val="accent2"/>
              </a:solidFill>
            </a:ln>
          </a:top>
          <a:bottom>
            <a:ln w="6350" cmpd="sng">
              <a:solidFill>
                <a:schemeClr val="accent2"/>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3"/>
              </a:solidFill>
            </a:ln>
          </a:left>
          <a:right>
            <a:ln w="6350" cmpd="sng">
              <a:solidFill>
                <a:schemeClr val="accent3"/>
              </a:solidFill>
            </a:ln>
          </a:right>
          <a:top>
            <a:ln w="6350" cmpd="sng">
              <a:solidFill>
                <a:schemeClr val="accent3"/>
              </a:solidFill>
            </a:ln>
          </a:top>
          <a:bottom>
            <a:ln w="6350" cmpd="sng">
              <a:solidFill>
                <a:schemeClr val="accent3"/>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4"/>
              </a:solidFill>
            </a:ln>
          </a:left>
          <a:right>
            <a:ln w="6350" cmpd="sng">
              <a:solidFill>
                <a:schemeClr val="accent4"/>
              </a:solidFill>
            </a:ln>
          </a:right>
          <a:top>
            <a:ln w="6350" cmpd="sng">
              <a:solidFill>
                <a:schemeClr val="accent4"/>
              </a:solidFill>
            </a:ln>
          </a:top>
          <a:bottom>
            <a:ln w="6350" cmpd="sng">
              <a:solidFill>
                <a:schemeClr val="accent4"/>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5"/>
              </a:solidFill>
            </a:ln>
          </a:left>
          <a:right>
            <a:ln w="6350" cmpd="sng">
              <a:solidFill>
                <a:schemeClr val="accent5"/>
              </a:solidFill>
            </a:ln>
          </a:right>
          <a:top>
            <a:ln w="6350" cmpd="sng">
              <a:solidFill>
                <a:schemeClr val="accent5"/>
              </a:solidFill>
            </a:ln>
          </a:top>
          <a:bottom>
            <a:ln w="6350" cmpd="sng">
              <a:solidFill>
                <a:schemeClr val="accent5"/>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6350" cmpd="sng">
              <a:solidFill>
                <a:srgbClr val="D1DADB"/>
              </a:solidFill>
            </a:ln>
          </a:left>
          <a:right>
            <a:ln w="6350" cmpd="sng">
              <a:solidFill>
                <a:srgbClr val="D1DADB"/>
              </a:solidFill>
            </a:ln>
          </a:right>
          <a:top>
            <a:ln w="6350" cmpd="sng">
              <a:solidFill>
                <a:srgbClr val="D1DADB"/>
              </a:solidFill>
            </a:ln>
          </a:top>
          <a:bottom>
            <a:ln w="6350" cmpd="sng">
              <a:solidFill>
                <a:srgbClr val="D1DADB"/>
              </a:solidFill>
            </a:ln>
          </a:bottom>
          <a:insideH>
            <a:ln w="6350" cmpd="sng">
              <a:solidFill>
                <a:srgbClr val="D1DADB"/>
              </a:solidFill>
            </a:ln>
          </a:insideH>
          <a:insideV>
            <a:ln w="6350" cmpd="sng">
              <a:solidFill>
                <a:srgbClr val="D1DADB"/>
              </a:solidFill>
              <a:prstDash val="dash"/>
            </a:ln>
          </a:insideV>
        </a:tcBdr>
        <a:fill>
          <a:noFill/>
        </a:fill>
      </a:tcStyle>
    </a:wholeTbl>
    <a:band1H>
      <a:tcStyle>
        <a:tcBdr/>
        <a:fill>
          <a:noFill/>
        </a:fill>
      </a:tcStyle>
    </a:band1H>
    <a:band2H>
      <a:tcStyle>
        <a:tcBdr/>
        <a:fill>
          <a:solidFill>
            <a:schemeClr val="lt2"/>
          </a:solidFill>
        </a:fill>
      </a:tcStyle>
    </a:band2H>
    <a:band1V>
      <a:tcStyle>
        <a:tcBdr/>
        <a:fill>
          <a:noFill/>
        </a:fill>
      </a:tcStyle>
    </a:band1V>
    <a:band2V>
      <a:tcStyle>
        <a:tcBdr/>
        <a:fill>
          <a:noFill/>
        </a:fill>
      </a:tcStyle>
    </a:band2V>
    <a:lastCol>
      <a:tcTxStyle>
        <a:fontRef idx="major">
          <a:prstClr val="black"/>
        </a:fontRef>
        <a:schemeClr val="dk1"/>
      </a:tcTxStyle>
      <a:tcStyle>
        <a:tcBdr/>
        <a:fill>
          <a:solidFill>
            <a:schemeClr val="lt2"/>
          </a:solidFill>
        </a:fill>
      </a:tcStyle>
    </a:lastCol>
    <a:firstCol>
      <a:tcTxStyle>
        <a:fontRef idx="major">
          <a:prstClr val="black"/>
        </a:fontRef>
        <a:schemeClr val="dk1"/>
      </a:tcTxStyle>
      <a:tcStyle>
        <a:tcBdr/>
        <a:fill>
          <a:solidFill>
            <a:schemeClr val="lt2"/>
          </a:solidFill>
        </a:fill>
      </a:tcStyle>
    </a:firstCol>
    <a:lastRow>
      <a:tcTxStyle>
        <a:fontRef idx="major">
          <a:prstClr val="black"/>
        </a:fontRef>
        <a:schemeClr val="dk1"/>
      </a:tcTxStyle>
      <a:tcStyle>
        <a:tcBdr>
          <a:top>
            <a:ln w="12700" cmpd="sng">
              <a:solidFill>
                <a:schemeClr val="dk1"/>
              </a:solidFill>
            </a:ln>
          </a:top>
        </a:tcBdr>
        <a:fill>
          <a:solidFill>
            <a:schemeClr val="lt2"/>
          </a:solidFill>
        </a:fill>
      </a:tcStyle>
    </a:lastRow>
    <a:firstRow>
      <a:tcTxStyle>
        <a:fontRef idx="major">
          <a:prstClr val="black"/>
        </a:fontRef>
        <a:srgbClr val="FFFFFF"/>
      </a:tcTxStyle>
      <a:tcStyle>
        <a:tcBdr>
          <a:left>
            <a:ln w="6350" cmpd="sng">
              <a:solidFill>
                <a:schemeClr val="accent6"/>
              </a:solidFill>
            </a:ln>
          </a:left>
          <a:right>
            <a:ln w="6350" cmpd="sng">
              <a:solidFill>
                <a:schemeClr val="accent6"/>
              </a:solidFill>
            </a:ln>
          </a:right>
          <a:top>
            <a:ln w="6350" cmpd="sng">
              <a:solidFill>
                <a:schemeClr val="accent6"/>
              </a:solidFill>
            </a:ln>
          </a:top>
          <a:bottom>
            <a:ln w="6350" cmpd="sng">
              <a:solidFill>
                <a:schemeClr val="accent6"/>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017" autoAdjust="0"/>
    <p:restoredTop sz="93447" autoAdjust="0"/>
  </p:normalViewPr>
  <p:slideViewPr>
    <p:cSldViewPr snapToGrid="0" showGuides="1">
      <p:cViewPr>
        <p:scale>
          <a:sx n="63" d="100"/>
          <a:sy n="63" d="100"/>
        </p:scale>
        <p:origin x="916" y="56"/>
      </p:cViewPr>
      <p:guideLst>
        <p:guide orient="horz" pos="2069"/>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01983920197448E-2"/>
          <c:y val="2.5821767665747359E-2"/>
          <c:w val="0.89196251393787807"/>
          <c:h val="0.76566797900262451"/>
        </c:manualLayout>
      </c:layout>
      <c:barChart>
        <c:barDir val="col"/>
        <c:grouping val="clustered"/>
        <c:varyColors val="0"/>
        <c:ser>
          <c:idx val="0"/>
          <c:order val="0"/>
          <c:tx>
            <c:strRef>
              <c:f>Sheet1!$B$1</c:f>
              <c:strCache>
                <c:ptCount val="1"/>
                <c:pt idx="0">
                  <c:v>Life Expectancy</c:v>
                </c:pt>
              </c:strCache>
            </c:strRef>
          </c:tx>
          <c:spPr>
            <a:solidFill>
              <a:schemeClr val="accent1"/>
            </a:solidFill>
            <a:ln>
              <a:noFill/>
            </a:ln>
            <a:effectLst/>
          </c:spPr>
          <c:invertIfNegative val="0"/>
          <c:cat>
            <c:strRef>
              <c:f>Sheet1!$A$2:$A$31</c:f>
              <c:strCache>
                <c:ptCount val="30"/>
                <c:pt idx="0">
                  <c:v>Andorra*</c:v>
                </c:pt>
                <c:pt idx="1">
                  <c:v>Japan</c:v>
                </c:pt>
                <c:pt idx="2">
                  <c:v>San Marino</c:v>
                </c:pt>
                <c:pt idx="3">
                  <c:v>Switzerland</c:v>
                </c:pt>
                <c:pt idx="4">
                  <c:v>Spain</c:v>
                </c:pt>
                <c:pt idx="5">
                  <c:v>Italy</c:v>
                </c:pt>
                <c:pt idx="6">
                  <c:v>Australia</c:v>
                </c:pt>
                <c:pt idx="7">
                  <c:v>Iceland</c:v>
                </c:pt>
                <c:pt idx="8">
                  <c:v>France</c:v>
                </c:pt>
                <c:pt idx="9">
                  <c:v>Norway</c:v>
                </c:pt>
                <c:pt idx="10">
                  <c:v>Luxembourg</c:v>
                </c:pt>
                <c:pt idx="11">
                  <c:v>Sweden</c:v>
                </c:pt>
                <c:pt idx="12">
                  <c:v>Israel</c:v>
                </c:pt>
                <c:pt idx="13">
                  <c:v>Malta*</c:v>
                </c:pt>
                <c:pt idx="14">
                  <c:v>Singapore*</c:v>
                </c:pt>
                <c:pt idx="15">
                  <c:v>Canada</c:v>
                </c:pt>
                <c:pt idx="16">
                  <c:v>New Zealand</c:v>
                </c:pt>
                <c:pt idx="17">
                  <c:v>Cyprus*</c:v>
                </c:pt>
                <c:pt idx="18">
                  <c:v>Netherlands</c:v>
                </c:pt>
                <c:pt idx="19">
                  <c:v>Finland</c:v>
                </c:pt>
                <c:pt idx="20">
                  <c:v>Ireland</c:v>
                </c:pt>
                <c:pt idx="21">
                  <c:v>Austria</c:v>
                </c:pt>
                <c:pt idx="22">
                  <c:v>Portugal</c:v>
                </c:pt>
                <c:pt idx="23">
                  <c:v>Belgium</c:v>
                </c:pt>
                <c:pt idx="24">
                  <c:v>United Kingdom</c:v>
                </c:pt>
                <c:pt idx="25">
                  <c:v>Greece*</c:v>
                </c:pt>
                <c:pt idx="26">
                  <c:v>Denmark</c:v>
                </c:pt>
                <c:pt idx="27">
                  <c:v>Germany</c:v>
                </c:pt>
                <c:pt idx="28">
                  <c:v>United States</c:v>
                </c:pt>
                <c:pt idx="29">
                  <c:v>Cuba*</c:v>
                </c:pt>
              </c:strCache>
            </c:strRef>
          </c:cat>
          <c:val>
            <c:numRef>
              <c:f>Sheet1!$B$2:$B$31</c:f>
              <c:numCache>
                <c:formatCode>General</c:formatCode>
                <c:ptCount val="30"/>
                <c:pt idx="0">
                  <c:v>84.8</c:v>
                </c:pt>
                <c:pt idx="1">
                  <c:v>83.9</c:v>
                </c:pt>
                <c:pt idx="2">
                  <c:v>83</c:v>
                </c:pt>
                <c:pt idx="3">
                  <c:v>83</c:v>
                </c:pt>
                <c:pt idx="4">
                  <c:v>83</c:v>
                </c:pt>
                <c:pt idx="5">
                  <c:v>82.6</c:v>
                </c:pt>
                <c:pt idx="6">
                  <c:v>82.5</c:v>
                </c:pt>
                <c:pt idx="7">
                  <c:v>82.5</c:v>
                </c:pt>
                <c:pt idx="8">
                  <c:v>82.4</c:v>
                </c:pt>
                <c:pt idx="9">
                  <c:v>82.4</c:v>
                </c:pt>
                <c:pt idx="10">
                  <c:v>82.4</c:v>
                </c:pt>
                <c:pt idx="11">
                  <c:v>82.3</c:v>
                </c:pt>
                <c:pt idx="12">
                  <c:v>82.1</c:v>
                </c:pt>
                <c:pt idx="13">
                  <c:v>82</c:v>
                </c:pt>
                <c:pt idx="14">
                  <c:v>81.900000000000006</c:v>
                </c:pt>
                <c:pt idx="15">
                  <c:v>81.7</c:v>
                </c:pt>
                <c:pt idx="16">
                  <c:v>81.7</c:v>
                </c:pt>
                <c:pt idx="17">
                  <c:v>81.7</c:v>
                </c:pt>
                <c:pt idx="18">
                  <c:v>81.599999999999994</c:v>
                </c:pt>
                <c:pt idx="19">
                  <c:v>81.599999999999994</c:v>
                </c:pt>
                <c:pt idx="20">
                  <c:v>81.5</c:v>
                </c:pt>
                <c:pt idx="21">
                  <c:v>81.3</c:v>
                </c:pt>
                <c:pt idx="22">
                  <c:v>81.2</c:v>
                </c:pt>
                <c:pt idx="23">
                  <c:v>81.099999999999994</c:v>
                </c:pt>
                <c:pt idx="24">
                  <c:v>81</c:v>
                </c:pt>
                <c:pt idx="25">
                  <c:v>81</c:v>
                </c:pt>
                <c:pt idx="26">
                  <c:v>80.8</c:v>
                </c:pt>
                <c:pt idx="27">
                  <c:v>80.7</c:v>
                </c:pt>
                <c:pt idx="28">
                  <c:v>78.8</c:v>
                </c:pt>
                <c:pt idx="29">
                  <c:v>77.900000000000006</c:v>
                </c:pt>
              </c:numCache>
            </c:numRef>
          </c:val>
          <c:extLst>
            <c:ext xmlns:c16="http://schemas.microsoft.com/office/drawing/2014/chart" uri="{C3380CC4-5D6E-409C-BE32-E72D297353CC}">
              <c16:uniqueId val="{00000000-539F-4ED6-AF66-2B26A63FF1E7}"/>
            </c:ext>
          </c:extLst>
        </c:ser>
        <c:dLbls>
          <c:showLegendKey val="0"/>
          <c:showVal val="0"/>
          <c:showCatName val="0"/>
          <c:showSerName val="0"/>
          <c:showPercent val="0"/>
          <c:showBubbleSize val="0"/>
        </c:dLbls>
        <c:gapWidth val="219"/>
        <c:axId val="260276992"/>
        <c:axId val="260278528"/>
      </c:barChart>
      <c:lineChart>
        <c:grouping val="standard"/>
        <c:varyColors val="0"/>
        <c:ser>
          <c:idx val="1"/>
          <c:order val="1"/>
          <c:tx>
            <c:strRef>
              <c:f>Sheet1!$C$1</c:f>
              <c:strCache>
                <c:ptCount val="1"/>
                <c:pt idx="0">
                  <c:v>Per Capita Spending (International Dollars)</c:v>
                </c:pt>
              </c:strCache>
            </c:strRef>
          </c:tx>
          <c:spPr>
            <a:ln w="28575" cap="rnd">
              <a:solidFill>
                <a:srgbClr val="7030A0"/>
              </a:solidFill>
              <a:round/>
            </a:ln>
            <a:effectLst/>
          </c:spPr>
          <c:marker>
            <c:symbol val="none"/>
          </c:marker>
          <c:cat>
            <c:strRef>
              <c:f>Sheet1!$A$2:$A$31</c:f>
              <c:strCache>
                <c:ptCount val="30"/>
                <c:pt idx="0">
                  <c:v>Andorra*</c:v>
                </c:pt>
                <c:pt idx="1">
                  <c:v>Japan</c:v>
                </c:pt>
                <c:pt idx="2">
                  <c:v>San Marino</c:v>
                </c:pt>
                <c:pt idx="3">
                  <c:v>Switzerland</c:v>
                </c:pt>
                <c:pt idx="4">
                  <c:v>Spain</c:v>
                </c:pt>
                <c:pt idx="5">
                  <c:v>Italy</c:v>
                </c:pt>
                <c:pt idx="6">
                  <c:v>Australia</c:v>
                </c:pt>
                <c:pt idx="7">
                  <c:v>Iceland</c:v>
                </c:pt>
                <c:pt idx="8">
                  <c:v>France</c:v>
                </c:pt>
                <c:pt idx="9">
                  <c:v>Norway</c:v>
                </c:pt>
                <c:pt idx="10">
                  <c:v>Luxembourg</c:v>
                </c:pt>
                <c:pt idx="11">
                  <c:v>Sweden</c:v>
                </c:pt>
                <c:pt idx="12">
                  <c:v>Israel</c:v>
                </c:pt>
                <c:pt idx="13">
                  <c:v>Malta*</c:v>
                </c:pt>
                <c:pt idx="14">
                  <c:v>Singapore*</c:v>
                </c:pt>
                <c:pt idx="15">
                  <c:v>Canada</c:v>
                </c:pt>
                <c:pt idx="16">
                  <c:v>New Zealand</c:v>
                </c:pt>
                <c:pt idx="17">
                  <c:v>Cyprus*</c:v>
                </c:pt>
                <c:pt idx="18">
                  <c:v>Netherlands</c:v>
                </c:pt>
                <c:pt idx="19">
                  <c:v>Finland</c:v>
                </c:pt>
                <c:pt idx="20">
                  <c:v>Ireland</c:v>
                </c:pt>
                <c:pt idx="21">
                  <c:v>Austria</c:v>
                </c:pt>
                <c:pt idx="22">
                  <c:v>Portugal</c:v>
                </c:pt>
                <c:pt idx="23">
                  <c:v>Belgium</c:v>
                </c:pt>
                <c:pt idx="24">
                  <c:v>United Kingdom</c:v>
                </c:pt>
                <c:pt idx="25">
                  <c:v>Greece*</c:v>
                </c:pt>
                <c:pt idx="26">
                  <c:v>Denmark</c:v>
                </c:pt>
                <c:pt idx="27">
                  <c:v>Germany</c:v>
                </c:pt>
                <c:pt idx="28">
                  <c:v>United States</c:v>
                </c:pt>
                <c:pt idx="29">
                  <c:v>Cuba*</c:v>
                </c:pt>
              </c:strCache>
            </c:strRef>
          </c:cat>
          <c:val>
            <c:numRef>
              <c:f>Sheet1!$C$2:$C$31</c:f>
              <c:numCache>
                <c:formatCode>General</c:formatCode>
                <c:ptCount val="30"/>
                <c:pt idx="0">
                  <c:v>5723</c:v>
                </c:pt>
                <c:pt idx="1">
                  <c:v>4519</c:v>
                </c:pt>
                <c:pt idx="2">
                  <c:v>7919</c:v>
                </c:pt>
                <c:pt idx="3">
                  <c:v>7919</c:v>
                </c:pt>
                <c:pt idx="4">
                  <c:v>3248</c:v>
                </c:pt>
                <c:pt idx="5">
                  <c:v>3391</c:v>
                </c:pt>
                <c:pt idx="6">
                  <c:v>4708</c:v>
                </c:pt>
                <c:pt idx="7">
                  <c:v>4376</c:v>
                </c:pt>
                <c:pt idx="8">
                  <c:v>4600</c:v>
                </c:pt>
                <c:pt idx="9">
                  <c:v>6647</c:v>
                </c:pt>
                <c:pt idx="10">
                  <c:v>7463</c:v>
                </c:pt>
                <c:pt idx="11">
                  <c:v>5488</c:v>
                </c:pt>
                <c:pt idx="12">
                  <c:v>2776</c:v>
                </c:pt>
                <c:pt idx="13">
                  <c:v>3058</c:v>
                </c:pt>
                <c:pt idx="14">
                  <c:v>3981</c:v>
                </c:pt>
                <c:pt idx="15">
                  <c:v>4644</c:v>
                </c:pt>
                <c:pt idx="16">
                  <c:v>3590</c:v>
                </c:pt>
                <c:pt idx="17">
                  <c:v>2019</c:v>
                </c:pt>
                <c:pt idx="18">
                  <c:v>5385</c:v>
                </c:pt>
                <c:pt idx="19">
                  <c:v>4062</c:v>
                </c:pt>
                <c:pt idx="20">
                  <c:v>5528</c:v>
                </c:pt>
                <c:pt idx="21">
                  <c:v>5227</c:v>
                </c:pt>
                <c:pt idx="22">
                  <c:v>2734</c:v>
                </c:pt>
                <c:pt idx="23">
                  <c:v>4840</c:v>
                </c:pt>
                <c:pt idx="24">
                  <c:v>4192</c:v>
                </c:pt>
                <c:pt idx="25">
                  <c:v>2170</c:v>
                </c:pt>
                <c:pt idx="26">
                  <c:v>5199</c:v>
                </c:pt>
                <c:pt idx="27">
                  <c:v>5551</c:v>
                </c:pt>
                <c:pt idx="28">
                  <c:v>9892</c:v>
                </c:pt>
                <c:pt idx="29">
                  <c:v>1743</c:v>
                </c:pt>
              </c:numCache>
            </c:numRef>
          </c:val>
          <c:smooth val="0"/>
          <c:extLst>
            <c:ext xmlns:c16="http://schemas.microsoft.com/office/drawing/2014/chart" uri="{C3380CC4-5D6E-409C-BE32-E72D297353CC}">
              <c16:uniqueId val="{00000001-539F-4ED6-AF66-2B26A63FF1E7}"/>
            </c:ext>
          </c:extLst>
        </c:ser>
        <c:dLbls>
          <c:showLegendKey val="0"/>
          <c:showVal val="0"/>
          <c:showCatName val="0"/>
          <c:showSerName val="0"/>
          <c:showPercent val="0"/>
          <c:showBubbleSize val="0"/>
        </c:dLbls>
        <c:marker val="1"/>
        <c:smooth val="0"/>
        <c:axId val="260285952"/>
        <c:axId val="260284416"/>
      </c:lineChart>
      <c:catAx>
        <c:axId val="2602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78528"/>
        <c:crosses val="autoZero"/>
        <c:auto val="1"/>
        <c:lblAlgn val="ctr"/>
        <c:lblOffset val="100"/>
        <c:noMultiLvlLbl val="0"/>
      </c:catAx>
      <c:valAx>
        <c:axId val="260278528"/>
        <c:scaling>
          <c:orientation val="minMax"/>
          <c:max val="85"/>
          <c:min val="7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76992"/>
        <c:crosses val="autoZero"/>
        <c:crossBetween val="between"/>
      </c:valAx>
      <c:valAx>
        <c:axId val="260284416"/>
        <c:scaling>
          <c:orientation val="minMax"/>
          <c:min val="1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85952"/>
        <c:crosses val="max"/>
        <c:crossBetween val="between"/>
        <c:majorUnit val="500"/>
      </c:valAx>
      <c:catAx>
        <c:axId val="260285952"/>
        <c:scaling>
          <c:orientation val="minMax"/>
        </c:scaling>
        <c:delete val="1"/>
        <c:axPos val="b"/>
        <c:numFmt formatCode="General" sourceLinked="1"/>
        <c:majorTickMark val="out"/>
        <c:minorTickMark val="none"/>
        <c:tickLblPos val="nextTo"/>
        <c:crossAx val="260284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0.72475</cdr:x>
      <cdr:y>0.86667</cdr:y>
    </cdr:from>
    <cdr:to>
      <cdr:x>0.97147</cdr:x>
      <cdr:y>1</cdr:y>
    </cdr:to>
    <cdr:sp macro="" textlink="">
      <cdr:nvSpPr>
        <cdr:cNvPr id="2" name="TextBox 1">
          <a:extLst xmlns:a="http://schemas.openxmlformats.org/drawingml/2006/main">
            <a:ext uri="{FF2B5EF4-FFF2-40B4-BE49-F238E27FC236}">
              <a16:creationId xmlns:a16="http://schemas.microsoft.com/office/drawing/2014/main" id="{F64E948A-C536-4FC0-9D76-5CF1C61B321B}"/>
            </a:ext>
          </a:extLst>
        </cdr:cNvPr>
        <cdr:cNvSpPr txBox="1"/>
      </cdr:nvSpPr>
      <cdr:spPr>
        <a:xfrm xmlns:a="http://schemas.openxmlformats.org/drawingml/2006/main">
          <a:off x="8953501" y="5943600"/>
          <a:ext cx="3048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043A68-C4C7-8245-B0ED-AB547C747CA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AE78618B-F744-0D43-AB1A-18E0775E406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F996BD0-BF00-0C49-8D2E-A5E85D78485F}" type="datetimeFigureOut">
              <a:rPr lang="en-US" smtClean="0"/>
              <a:t>10/23/2022</a:t>
            </a:fld>
            <a:endParaRPr lang="en-US"/>
          </a:p>
        </p:txBody>
      </p:sp>
      <p:sp>
        <p:nvSpPr>
          <p:cNvPr id="4" name="Footer Placeholder 3">
            <a:extLst>
              <a:ext uri="{FF2B5EF4-FFF2-40B4-BE49-F238E27FC236}">
                <a16:creationId xmlns:a16="http://schemas.microsoft.com/office/drawing/2014/main" id="{2DF00AB4-9A4B-0A47-9CD0-898172628BB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64929D-7526-444C-9113-C52523958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AF14145-8281-524E-B39F-377788269B84}" type="slidenum">
              <a:rPr lang="en-US" smtClean="0"/>
              <a:t>‹#›</a:t>
            </a:fld>
            <a:endParaRPr lang="en-US"/>
          </a:p>
        </p:txBody>
      </p:sp>
    </p:spTree>
    <p:extLst>
      <p:ext uri="{BB962C8B-B14F-4D97-AF65-F5344CB8AC3E}">
        <p14:creationId xmlns:p14="http://schemas.microsoft.com/office/powerpoint/2010/main" val="355135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Arial" panose="020B0604020202020204" pitchFamily="34" charset="0"/>
              </a:defRPr>
            </a:lvl1pPr>
          </a:lstStyle>
          <a:p>
            <a:fld id="{B6659933-B74B-4AB3-9099-B51777DD3137}" type="datetimeFigureOut">
              <a:rPr lang="en-US" smtClean="0"/>
              <a:pPr/>
              <a:t>10/23/2022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Arial" panose="020B0604020202020204" pitchFamily="34" charset="0"/>
              </a:defRPr>
            </a:lvl1pPr>
          </a:lstStyle>
          <a:p>
            <a:fld id="{AA9CE82D-71C1-40BB-9F9F-BFC8B0CAA11F}" type="slidenum">
              <a:rPr lang="en-US" smtClean="0"/>
              <a:pPr/>
              <a:t>‹#›</a:t>
            </a:fld>
            <a:endParaRPr lang="en-US" dirty="0"/>
          </a:p>
        </p:txBody>
      </p:sp>
    </p:spTree>
    <p:extLst>
      <p:ext uri="{BB962C8B-B14F-4D97-AF65-F5344CB8AC3E}">
        <p14:creationId xmlns:p14="http://schemas.microsoft.com/office/powerpoint/2010/main" val="24690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1</a:t>
            </a:fld>
            <a:endParaRPr lang="en-US" dirty="0"/>
          </a:p>
        </p:txBody>
      </p:sp>
    </p:spTree>
    <p:extLst>
      <p:ext uri="{BB962C8B-B14F-4D97-AF65-F5344CB8AC3E}">
        <p14:creationId xmlns:p14="http://schemas.microsoft.com/office/powerpoint/2010/main" val="420036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9BA8470-02DF-46C6-ACA0-EDAA20960D94}" type="slidenum">
              <a:rPr lang="en-US">
                <a:solidFill>
                  <a:prstClr val="black"/>
                </a:solidFill>
                <a:latin typeface="Calibri"/>
              </a:rPr>
              <a:pPr defTabSz="924916">
                <a:defRPr/>
              </a:pPr>
              <a:t>16</a:t>
            </a:fld>
            <a:endParaRPr lang="en-US" dirty="0">
              <a:solidFill>
                <a:prstClr val="black"/>
              </a:solidFill>
              <a:latin typeface="Calibri"/>
            </a:endParaRPr>
          </a:p>
        </p:txBody>
      </p:sp>
    </p:spTree>
    <p:extLst>
      <p:ext uri="{BB962C8B-B14F-4D97-AF65-F5344CB8AC3E}">
        <p14:creationId xmlns:p14="http://schemas.microsoft.com/office/powerpoint/2010/main" val="19535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17</a:t>
            </a:fld>
            <a:endParaRPr lang="en-US">
              <a:solidFill>
                <a:prstClr val="black"/>
              </a:solidFill>
              <a:latin typeface="Calibri"/>
            </a:endParaRPr>
          </a:p>
        </p:txBody>
      </p:sp>
    </p:spTree>
    <p:extLst>
      <p:ext uri="{BB962C8B-B14F-4D97-AF65-F5344CB8AC3E}">
        <p14:creationId xmlns:p14="http://schemas.microsoft.com/office/powerpoint/2010/main" val="217613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18</a:t>
            </a:fld>
            <a:endParaRPr lang="en-US">
              <a:solidFill>
                <a:prstClr val="black"/>
              </a:solidFill>
              <a:latin typeface="Calibri"/>
            </a:endParaRPr>
          </a:p>
        </p:txBody>
      </p:sp>
    </p:spTree>
    <p:extLst>
      <p:ext uri="{BB962C8B-B14F-4D97-AF65-F5344CB8AC3E}">
        <p14:creationId xmlns:p14="http://schemas.microsoft.com/office/powerpoint/2010/main" val="37628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19</a:t>
            </a:fld>
            <a:endParaRPr lang="en-US">
              <a:solidFill>
                <a:prstClr val="black"/>
              </a:solidFill>
              <a:latin typeface="Calibri"/>
            </a:endParaRPr>
          </a:p>
        </p:txBody>
      </p:sp>
    </p:spTree>
    <p:extLst>
      <p:ext uri="{BB962C8B-B14F-4D97-AF65-F5344CB8AC3E}">
        <p14:creationId xmlns:p14="http://schemas.microsoft.com/office/powerpoint/2010/main" val="63805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20</a:t>
            </a:fld>
            <a:endParaRPr lang="en-US">
              <a:solidFill>
                <a:prstClr val="black"/>
              </a:solidFill>
              <a:latin typeface="Calibri"/>
            </a:endParaRPr>
          </a:p>
        </p:txBody>
      </p:sp>
    </p:spTree>
    <p:extLst>
      <p:ext uri="{BB962C8B-B14F-4D97-AF65-F5344CB8AC3E}">
        <p14:creationId xmlns:p14="http://schemas.microsoft.com/office/powerpoint/2010/main" val="338011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22</a:t>
            </a:fld>
            <a:endParaRPr lang="en-US" dirty="0"/>
          </a:p>
        </p:txBody>
      </p:sp>
    </p:spTree>
    <p:extLst>
      <p:ext uri="{BB962C8B-B14F-4D97-AF65-F5344CB8AC3E}">
        <p14:creationId xmlns:p14="http://schemas.microsoft.com/office/powerpoint/2010/main" val="63753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54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75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9D6F-0600-42A6-B7D6-67657EFBEE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06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83CB-787B-4620-A70C-2C3979CC3E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08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480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480097">
              <a:defRPr/>
            </a:pPr>
            <a:r>
              <a:rPr lang="en-US" dirty="0"/>
              <a:t>There were significant pre–post gains in self-care attitudes and behaviors, patient motivation, meaning and purpose, mental health, perceived stress, goal progress, and goal-specific hope. Outcomes were maintained at 2-month follow-up for patient motivation, perceived stress, goal-specific hope, and goal progress. Significant gains were observed in health care empowerment and physical health from pretest to follow-up</a:t>
            </a:r>
          </a:p>
          <a:p>
            <a:pPr defTabSz="480097">
              <a:defRPr/>
            </a:pPr>
            <a:endParaRPr lang="en-US" dirty="0"/>
          </a:p>
          <a:p>
            <a:pPr defTabSz="480097">
              <a:defRPr/>
            </a:pPr>
            <a:r>
              <a:rPr lang="en-US" dirty="0"/>
              <a:t>Significant gains in mental health and quality of life, participant accordance with the statement ‘I have a lot of reasons for living, and patient engagements</a:t>
            </a:r>
          </a:p>
          <a:p>
            <a:pPr defTabSz="480097">
              <a:defRPr/>
            </a:pPr>
            <a:endParaRPr lang="en-US" dirty="0"/>
          </a:p>
          <a:p>
            <a:pPr defTabSz="480097">
              <a:defRPr/>
            </a:pPr>
            <a:r>
              <a:rPr lang="en-US" dirty="0"/>
              <a:t>Training – created competencies- both knowledge and self-efficacy-  in group facilitation. And they enjoyed and found meaning in the training</a:t>
            </a:r>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27</a:t>
            </a:fld>
            <a:endParaRPr lang="en-US"/>
          </a:p>
        </p:txBody>
      </p:sp>
    </p:spTree>
    <p:extLst>
      <p:ext uri="{BB962C8B-B14F-4D97-AF65-F5344CB8AC3E}">
        <p14:creationId xmlns:p14="http://schemas.microsoft.com/office/powerpoint/2010/main" val="66130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28</a:t>
            </a:fld>
            <a:endParaRPr lang="en-US" dirty="0"/>
          </a:p>
        </p:txBody>
      </p:sp>
    </p:spTree>
    <p:extLst>
      <p:ext uri="{BB962C8B-B14F-4D97-AF65-F5344CB8AC3E}">
        <p14:creationId xmlns:p14="http://schemas.microsoft.com/office/powerpoint/2010/main" val="30534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A key goal of the Flagship WHS Pilot is to determine the feasibility of incorporating complementary and integrative health and Core Whole Health services to the system of pain management and other health care services for Veterans. </a:t>
            </a:r>
          </a:p>
          <a:p>
            <a:pPr marL="173422" indent="-173422">
              <a:buFont typeface="Arial" panose="020B0604020202020204" pitchFamily="34" charset="0"/>
              <a:buChar char="•"/>
            </a:pPr>
            <a:r>
              <a:rPr lang="en-US" dirty="0"/>
              <a:t>CIH and Core Whole Health Services for this study are defined in this table</a:t>
            </a:r>
          </a:p>
          <a:p>
            <a:pPr marL="173422" indent="-173422">
              <a:buFont typeface="Arial" panose="020B0604020202020204" pitchFamily="34" charset="0"/>
              <a:buChar char="•"/>
            </a:pPr>
            <a:r>
              <a:rPr lang="en-US" dirty="0">
                <a:solidFill>
                  <a:srgbClr val="FF0000"/>
                </a:solidFill>
                <a:highlight>
                  <a:srgbClr val="FFFF00"/>
                </a:highlight>
              </a:rPr>
              <a:t>For the purpose of utilization this table shows the definitions  of WH services. It incorporates well-being and pathway, does not include WH CC consults, but includes encounters with a note title and health factors associated with any clinical care service (e.g.  primary care, social work etc.)</a:t>
            </a:r>
            <a:endParaRPr lang="en-US" dirty="0">
              <a:highlight>
                <a:srgbClr val="FFFF00"/>
              </a:highlight>
            </a:endParaRPr>
          </a:p>
          <a:p>
            <a:pPr marL="173422" indent="-173422">
              <a:buFont typeface="Arial" panose="020B0604020202020204" pitchFamily="34" charset="0"/>
              <a:buChar char="•"/>
            </a:pPr>
            <a:r>
              <a:rPr lang="en-US" dirty="0"/>
              <a:t>This component of the evaluation focuses on assessing how the 18 pilot flagship sites expanded WHS services, and how those services were used by Veterans with chronic pain. </a:t>
            </a:r>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30</a:t>
            </a:fld>
            <a:endParaRPr lang="en-US">
              <a:solidFill>
                <a:prstClr val="black"/>
              </a:solidFill>
              <a:latin typeface="Calibri"/>
            </a:endParaRPr>
          </a:p>
        </p:txBody>
      </p:sp>
    </p:spTree>
    <p:extLst>
      <p:ext uri="{BB962C8B-B14F-4D97-AF65-F5344CB8AC3E}">
        <p14:creationId xmlns:p14="http://schemas.microsoft.com/office/powerpoint/2010/main" val="104586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summary points:</a:t>
            </a:r>
          </a:p>
          <a:p>
            <a:pPr marL="173422" indent="-173422">
              <a:buFont typeface="Arial" panose="020B0604020202020204" pitchFamily="34" charset="0"/>
              <a:buChar char="•"/>
            </a:pPr>
            <a:r>
              <a:rPr lang="en-US" dirty="0"/>
              <a:t>WH  had a + impact on reducing opioid use </a:t>
            </a:r>
          </a:p>
          <a:p>
            <a:pPr marL="635879" lvl="1" indent="-173422">
              <a:buFont typeface="Arial" panose="020B0604020202020204" pitchFamily="34" charset="0"/>
              <a:buChar char="•"/>
            </a:pPr>
            <a:r>
              <a:rPr lang="en-US" u="sng" dirty="0"/>
              <a:t>3 fold reduction in opioid use among Veterans with chronic pain </a:t>
            </a:r>
            <a:r>
              <a:rPr lang="en-US" dirty="0"/>
              <a:t>who use WHS services compared to those who did not </a:t>
            </a:r>
          </a:p>
          <a:p>
            <a:pPr marL="635879" lvl="1" indent="-173422">
              <a:buFont typeface="Arial" panose="020B0604020202020204" pitchFamily="34" charset="0"/>
              <a:buChar char="•"/>
            </a:pPr>
            <a:r>
              <a:rPr lang="en-US" dirty="0"/>
              <a:t>Overall opioid use decreasing amongst Veterans; however comprehensive WH users decreased opioid use by 38% compared to 11% decrease amongst Veterans with no WH use</a:t>
            </a:r>
          </a:p>
          <a:p>
            <a:pPr marL="173422" indent="-173422">
              <a:buFont typeface="Arial" panose="020B0604020202020204" pitchFamily="34" charset="0"/>
              <a:buChar char="•"/>
            </a:pPr>
            <a:r>
              <a:rPr lang="en-US" dirty="0"/>
              <a:t>Veteran reported outcomes</a:t>
            </a:r>
          </a:p>
          <a:p>
            <a:pPr marL="635879" lvl="1" indent="-173422">
              <a:buFont typeface="Arial" panose="020B0604020202020204" pitchFamily="34" charset="0"/>
              <a:buChar char="•"/>
            </a:pPr>
            <a:r>
              <a:rPr lang="en-US" dirty="0"/>
              <a:t>Gathered from the Veteran  Health &amp; Life  Survey conducted at flagship sites to learn about Veteran perceived changes in health and well-being when receiving WH services.</a:t>
            </a:r>
          </a:p>
          <a:p>
            <a:pPr marL="635879" lvl="1" indent="-173422">
              <a:buFont typeface="Arial" panose="020B0604020202020204" pitchFamily="34" charset="0"/>
              <a:buChar char="•"/>
            </a:pPr>
            <a:r>
              <a:rPr lang="en-US" dirty="0"/>
              <a:t>Survey assesses range of patient reported outcomes(Veteran experiences of care, engagement, meaning and purpose, pain and physical and mental health) </a:t>
            </a:r>
          </a:p>
          <a:p>
            <a:pPr marL="635879" lvl="1" indent="-173422">
              <a:buFont typeface="Arial" panose="020B0604020202020204" pitchFamily="34" charset="0"/>
              <a:buChar char="•"/>
            </a:pPr>
            <a:r>
              <a:rPr lang="en-US" dirty="0"/>
              <a:t>Veterans surveyed  at baseline, 6 month and 12 month timepoints. Findings for 12 month time point not available (As of Jan 2020)</a:t>
            </a:r>
          </a:p>
          <a:p>
            <a:pPr marL="635879" lvl="1" indent="-173422">
              <a:buFont typeface="Arial" panose="020B0604020202020204" pitchFamily="34" charset="0"/>
              <a:buChar char="•"/>
            </a:pPr>
            <a:r>
              <a:rPr lang="en-US" dirty="0"/>
              <a:t>N=3266 Veterans completed baseline and 6 month survey. Survey is ongoing with anticipated participation of 10,000 Veterans across 18 flagship sites</a:t>
            </a:r>
          </a:p>
          <a:p>
            <a:pPr marL="346843" indent="-346843">
              <a:buFont typeface="Arial" panose="020B0604020202020204" pitchFamily="34" charset="0"/>
              <a:buChar char="•"/>
            </a:pPr>
            <a:r>
              <a:rPr lang="en-US" sz="2400" dirty="0"/>
              <a:t>Compared to Veterans who did not use WH services, Veterans who used WH services reported:</a:t>
            </a:r>
            <a:endParaRPr lang="en-US" sz="2400" i="1" dirty="0"/>
          </a:p>
          <a:p>
            <a:pPr lvl="2"/>
            <a:r>
              <a:rPr lang="en-US" sz="2400" dirty="0"/>
              <a:t>Greater improvements in perceptions of the care received as being more patient-centered.</a:t>
            </a:r>
            <a:endParaRPr lang="en-US" sz="2400" i="1" dirty="0"/>
          </a:p>
          <a:p>
            <a:pPr lvl="2"/>
            <a:r>
              <a:rPr lang="en-US" sz="2400" dirty="0"/>
              <a:t>Greater improvements in engagement in healthcare and self-care.</a:t>
            </a:r>
            <a:endParaRPr lang="en-US" sz="2400" i="1" dirty="0"/>
          </a:p>
          <a:p>
            <a:pPr lvl="2"/>
            <a:r>
              <a:rPr lang="en-US" sz="2400" dirty="0"/>
              <a:t>Greater improvements in engagement in life indicating improvements in mission, aspiration and purpose.</a:t>
            </a:r>
            <a:endParaRPr lang="en-US" sz="2400" i="1" dirty="0"/>
          </a:p>
          <a:p>
            <a:pPr lvl="2"/>
            <a:r>
              <a:rPr lang="en-US" sz="2400" dirty="0"/>
              <a:t>Greater improvements in perceived stress indicating improvements in overall well-being.</a:t>
            </a:r>
            <a:endParaRPr lang="en-US" sz="2400" i="1" dirty="0"/>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31</a:t>
            </a:fld>
            <a:endParaRPr lang="en-US">
              <a:solidFill>
                <a:prstClr val="black"/>
              </a:solidFill>
              <a:latin typeface="Calibri"/>
            </a:endParaRPr>
          </a:p>
        </p:txBody>
      </p:sp>
    </p:spTree>
    <p:extLst>
      <p:ext uri="{BB962C8B-B14F-4D97-AF65-F5344CB8AC3E}">
        <p14:creationId xmlns:p14="http://schemas.microsoft.com/office/powerpoint/2010/main" val="3898993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458" lvl="1"/>
            <a:r>
              <a:rPr lang="en-US" dirty="0"/>
              <a:t>Key Summary points:</a:t>
            </a:r>
          </a:p>
          <a:p>
            <a:pPr marL="635879" lvl="1" indent="-173422">
              <a:buFont typeface="Arial" panose="020B0604020202020204" pitchFamily="34" charset="0"/>
              <a:buChar char="•"/>
            </a:pPr>
            <a:r>
              <a:rPr lang="en-US" dirty="0"/>
              <a:t>all 18 sites have made progress along an implementation continuum</a:t>
            </a:r>
          </a:p>
          <a:p>
            <a:pPr marL="635879" lvl="1" indent="-173422">
              <a:buFont typeface="Arial" panose="020B0604020202020204" pitchFamily="34" charset="0"/>
              <a:buChar char="•"/>
            </a:pPr>
            <a:r>
              <a:rPr lang="en-US" dirty="0"/>
              <a:t>Variation amongst sites in implementation of the different WHS components-</a:t>
            </a:r>
          </a:p>
          <a:p>
            <a:pPr marL="1098337" lvl="2" indent="-173422">
              <a:buFont typeface="Arial" panose="020B0604020202020204" pitchFamily="34" charset="0"/>
              <a:buChar char="•"/>
            </a:pPr>
            <a:r>
              <a:rPr lang="en-US" dirty="0"/>
              <a:t>CIH and well-being service implementation is furthest along</a:t>
            </a:r>
          </a:p>
          <a:p>
            <a:pPr marL="1098337" lvl="2" indent="-173422">
              <a:buFont typeface="Arial" panose="020B0604020202020204" pitchFamily="34" charset="0"/>
              <a:buChar char="•"/>
            </a:pPr>
            <a:r>
              <a:rPr lang="en-US" dirty="0"/>
              <a:t>WH Clinical Care implementation is slowest to progress</a:t>
            </a:r>
          </a:p>
          <a:p>
            <a:pPr marL="635879" lvl="1" indent="-173422">
              <a:buFont typeface="Arial" panose="020B0604020202020204" pitchFamily="34" charset="0"/>
              <a:buChar char="•"/>
            </a:pPr>
            <a:r>
              <a:rPr lang="en-US" dirty="0"/>
              <a:t>Strong leadership facilitates implementation</a:t>
            </a:r>
          </a:p>
          <a:p>
            <a:pPr marL="1098337" lvl="2" indent="-173422">
              <a:buFont typeface="Arial" panose="020B0604020202020204" pitchFamily="34" charset="0"/>
              <a:buChar char="•"/>
            </a:pPr>
            <a:r>
              <a:rPr lang="en-US" dirty="0"/>
              <a:t>includes tangible support (e.g. addressing barriers to hiring staff, allowing key staff protected time to work on implementation activities, assistance with addressing challenges, requiring staff to participate in WH trainings) for WH  </a:t>
            </a:r>
          </a:p>
          <a:p>
            <a:pPr marL="1098337" lvl="2" indent="-173422">
              <a:buFont typeface="Arial" panose="020B0604020202020204" pitchFamily="34" charset="0"/>
              <a:buChar char="•"/>
            </a:pPr>
            <a:r>
              <a:rPr lang="en-US" dirty="0"/>
              <a:t> Executive leaders see WH as a strategy for meeting VA priorities rather than being in competition with them were furthest along</a:t>
            </a:r>
          </a:p>
          <a:p>
            <a:pPr marL="635879" lvl="1" indent="-173422">
              <a:buFont typeface="Arial" panose="020B0604020202020204" pitchFamily="34" charset="0"/>
              <a:buChar char="•"/>
            </a:pPr>
            <a:r>
              <a:rPr lang="en-US" dirty="0"/>
              <a:t>An  organizational culture in which being a learning  organization is of value facilitates implementation. Sites further along with implementation encourage staff to engage in continuous quality improvement efforts and share thoughtful change management approaches.</a:t>
            </a:r>
          </a:p>
          <a:p>
            <a:pPr marL="1098337" lvl="2" indent="-173422">
              <a:buFont typeface="Arial" panose="020B0604020202020204" pitchFamily="34" charset="0"/>
              <a:buChar char="•"/>
            </a:pPr>
            <a:endParaRPr lang="en-US" dirty="0"/>
          </a:p>
          <a:p>
            <a:pPr marL="635879" lvl="1" indent="-173422">
              <a:buFont typeface="Arial" panose="020B0604020202020204" pitchFamily="34" charset="0"/>
              <a:buChar char="•"/>
            </a:pPr>
            <a:r>
              <a:rPr lang="en-US" dirty="0"/>
              <a:t>Perceptions of WH as a program rather than approach, infrastructure constraints and mis-alignment of clinical and facility level incentives are barriers to implementation</a:t>
            </a:r>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32</a:t>
            </a:fld>
            <a:endParaRPr lang="en-US">
              <a:solidFill>
                <a:prstClr val="black"/>
              </a:solidFill>
              <a:latin typeface="Calibri"/>
            </a:endParaRPr>
          </a:p>
        </p:txBody>
      </p:sp>
    </p:spTree>
    <p:extLst>
      <p:ext uri="{BB962C8B-B14F-4D97-AF65-F5344CB8AC3E}">
        <p14:creationId xmlns:p14="http://schemas.microsoft.com/office/powerpoint/2010/main" val="3086387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summary points:</a:t>
            </a:r>
          </a:p>
          <a:p>
            <a:pPr marL="173422" indent="-173422">
              <a:buFont typeface="Arial" panose="020B0604020202020204" pitchFamily="34" charset="0"/>
              <a:buChar char="•"/>
            </a:pPr>
            <a:r>
              <a:rPr lang="en-US" dirty="0"/>
              <a:t>WH  had a + impact on reducing opioid use </a:t>
            </a:r>
          </a:p>
          <a:p>
            <a:pPr marL="635879" lvl="1" indent="-173422">
              <a:buFont typeface="Arial" panose="020B0604020202020204" pitchFamily="34" charset="0"/>
              <a:buChar char="•"/>
            </a:pPr>
            <a:r>
              <a:rPr lang="en-US" u="sng" dirty="0"/>
              <a:t>3 fold reduction in opioid use among Veterans with chronic pain </a:t>
            </a:r>
            <a:r>
              <a:rPr lang="en-US" dirty="0"/>
              <a:t>who use WHS services compared to those who did not </a:t>
            </a:r>
          </a:p>
          <a:p>
            <a:pPr marL="635879" lvl="1" indent="-173422">
              <a:buFont typeface="Arial" panose="020B0604020202020204" pitchFamily="34" charset="0"/>
              <a:buChar char="•"/>
            </a:pPr>
            <a:r>
              <a:rPr lang="en-US" dirty="0"/>
              <a:t>Overall opioid use decreasing amongst Veterans; however comprehensive WH users decreased opioid use by 38% compared to 11% decrease amongst Veterans with no WH use</a:t>
            </a:r>
          </a:p>
          <a:p>
            <a:pPr marL="173422" indent="-173422">
              <a:buFont typeface="Arial" panose="020B0604020202020204" pitchFamily="34" charset="0"/>
              <a:buChar char="•"/>
            </a:pPr>
            <a:r>
              <a:rPr lang="en-US" dirty="0"/>
              <a:t>Veteran reported outcomes</a:t>
            </a:r>
          </a:p>
          <a:p>
            <a:pPr marL="635879" lvl="1" indent="-173422">
              <a:buFont typeface="Arial" panose="020B0604020202020204" pitchFamily="34" charset="0"/>
              <a:buChar char="•"/>
            </a:pPr>
            <a:r>
              <a:rPr lang="en-US" dirty="0"/>
              <a:t>Gathered from the Veteran  Health &amp; Life  Survey conducted at flagship sites to learn about Veteran perceived changes in health and well-being when receiving WH services.</a:t>
            </a:r>
          </a:p>
          <a:p>
            <a:pPr marL="635879" lvl="1" indent="-173422">
              <a:buFont typeface="Arial" panose="020B0604020202020204" pitchFamily="34" charset="0"/>
              <a:buChar char="•"/>
            </a:pPr>
            <a:r>
              <a:rPr lang="en-US" dirty="0"/>
              <a:t>Survey assesses range of patient reported outcomes(Veteran experiences of care, engagement, meaning and purpose, pain and physical and mental health) </a:t>
            </a:r>
          </a:p>
          <a:p>
            <a:pPr marL="635879" lvl="1" indent="-173422">
              <a:buFont typeface="Arial" panose="020B0604020202020204" pitchFamily="34" charset="0"/>
              <a:buChar char="•"/>
            </a:pPr>
            <a:r>
              <a:rPr lang="en-US" dirty="0"/>
              <a:t>Veterans surveyed  at baseline, 6 month and 12 month timepoints. Findings for 12 month time point not available (As of Jan 2020)</a:t>
            </a:r>
          </a:p>
          <a:p>
            <a:pPr marL="635879" lvl="1" indent="-173422">
              <a:buFont typeface="Arial" panose="020B0604020202020204" pitchFamily="34" charset="0"/>
              <a:buChar char="•"/>
            </a:pPr>
            <a:r>
              <a:rPr lang="en-US" dirty="0"/>
              <a:t>N=3266 Veterans completed baseline and 6 month survey. Survey is ongoing with anticipated participation of 10,000 Veterans across 18 flagship sites</a:t>
            </a:r>
          </a:p>
          <a:p>
            <a:pPr marL="346843" indent="-346843">
              <a:buFont typeface="Arial" panose="020B0604020202020204" pitchFamily="34" charset="0"/>
              <a:buChar char="•"/>
            </a:pPr>
            <a:r>
              <a:rPr lang="en-US" sz="2400" dirty="0"/>
              <a:t>Compared to Veterans who did not use WH services, Veterans who used WH services reported:</a:t>
            </a:r>
            <a:endParaRPr lang="en-US" sz="2400" i="1" dirty="0"/>
          </a:p>
          <a:p>
            <a:pPr lvl="2"/>
            <a:r>
              <a:rPr lang="en-US" sz="2400" dirty="0"/>
              <a:t>Greater improvements in perceptions of the care received as being more patient-centered.</a:t>
            </a:r>
            <a:endParaRPr lang="en-US" sz="2400" i="1" dirty="0"/>
          </a:p>
          <a:p>
            <a:pPr lvl="2"/>
            <a:r>
              <a:rPr lang="en-US" sz="2400" dirty="0"/>
              <a:t>Greater improvements in engagement in healthcare and self-care.</a:t>
            </a:r>
            <a:endParaRPr lang="en-US" sz="2400" i="1" dirty="0"/>
          </a:p>
          <a:p>
            <a:pPr lvl="2"/>
            <a:r>
              <a:rPr lang="en-US" sz="2400" dirty="0"/>
              <a:t>Greater improvements in engagement in life indicating improvements in mission, aspiration and purpose.</a:t>
            </a:r>
            <a:endParaRPr lang="en-US" sz="2400" i="1" dirty="0"/>
          </a:p>
          <a:p>
            <a:pPr lvl="2"/>
            <a:r>
              <a:rPr lang="en-US" sz="2400" dirty="0"/>
              <a:t>Greater improvements in perceived stress indicating improvements in overall well-being.</a:t>
            </a:r>
            <a:endParaRPr lang="en-US" sz="2400" i="1" dirty="0"/>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33</a:t>
            </a:fld>
            <a:endParaRPr lang="en-US">
              <a:solidFill>
                <a:prstClr val="black"/>
              </a:solidFill>
              <a:latin typeface="Calibri"/>
            </a:endParaRPr>
          </a:p>
        </p:txBody>
      </p:sp>
    </p:spTree>
    <p:extLst>
      <p:ext uri="{BB962C8B-B14F-4D97-AF65-F5344CB8AC3E}">
        <p14:creationId xmlns:p14="http://schemas.microsoft.com/office/powerpoint/2010/main" val="3365275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with chronic pain who started using WHS Services in QTR 3 FY 18  had a larger overall decrease in the average morphine equivalent dose of opioids compared to similar Veterans who did not use WHS services or used only a single WHS service. </a:t>
            </a:r>
          </a:p>
          <a:p>
            <a:r>
              <a:rPr lang="en-US" dirty="0"/>
              <a:t>Key notes: </a:t>
            </a:r>
          </a:p>
          <a:p>
            <a:r>
              <a:rPr lang="en-US" dirty="0"/>
              <a:t>these are new WH service users</a:t>
            </a:r>
          </a:p>
          <a:p>
            <a:r>
              <a:rPr lang="en-US" dirty="0"/>
              <a:t>Study compared opioid dose costs for new Veteran users of WH prior to  using WH services (qtr.. 1 and 2 FY 18) and their dose 1 year later (qtr. 1 and 2 FY 19)</a:t>
            </a:r>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34</a:t>
            </a:fld>
            <a:endParaRPr lang="en-US">
              <a:solidFill>
                <a:prstClr val="black"/>
              </a:solidFill>
              <a:latin typeface="Calibri"/>
            </a:endParaRPr>
          </a:p>
        </p:txBody>
      </p:sp>
    </p:spTree>
    <p:extLst>
      <p:ext uri="{BB962C8B-B14F-4D97-AF65-F5344CB8AC3E}">
        <p14:creationId xmlns:p14="http://schemas.microsoft.com/office/powerpoint/2010/main" val="418995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Talking Point:</a:t>
            </a:r>
          </a:p>
          <a:p>
            <a:r>
              <a:rPr lang="en-US" dirty="0"/>
              <a:t>Caveat for employee involvement in WH and SAIL and SHEP ratings-preliminary analyses does not reflect cause and effect, rather it reflects only correlation. </a:t>
            </a:r>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36</a:t>
            </a:fld>
            <a:endParaRPr lang="en-US">
              <a:solidFill>
                <a:prstClr val="black"/>
              </a:solidFill>
              <a:latin typeface="Calibri"/>
            </a:endParaRPr>
          </a:p>
        </p:txBody>
      </p:sp>
    </p:spTree>
    <p:extLst>
      <p:ext uri="{BB962C8B-B14F-4D97-AF65-F5344CB8AC3E}">
        <p14:creationId xmlns:p14="http://schemas.microsoft.com/office/powerpoint/2010/main" val="68087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1" dirty="0"/>
              <a:t>This graph shows the relationship  between WH Involvement and resignation rates  by occupation</a:t>
            </a:r>
          </a:p>
          <a:p>
            <a:pPr marL="173422" indent="-173422">
              <a:buFont typeface="Arial" panose="020B0604020202020204" pitchFamily="34" charset="0"/>
              <a:buChar char="•"/>
            </a:pPr>
            <a:endParaRPr lang="en-US" b="1" dirty="0"/>
          </a:p>
          <a:p>
            <a:pPr marL="173422" indent="-173422">
              <a:buFont typeface="Arial" panose="020B0604020202020204" pitchFamily="34" charset="0"/>
              <a:buChar char="•"/>
            </a:pPr>
            <a:r>
              <a:rPr lang="en-US" b="1" dirty="0"/>
              <a:t>Clinical staff who are more involved with WH were also less likely to resign.</a:t>
            </a:r>
            <a:endParaRPr lang="en-US" dirty="0"/>
          </a:p>
          <a:p>
            <a:pPr marL="173422" indent="-173422">
              <a:buFont typeface="Arial" panose="020B0604020202020204" pitchFamily="34" charset="0"/>
              <a:buChar char="•"/>
            </a:pPr>
            <a:r>
              <a:rPr lang="en-US" dirty="0"/>
              <a:t>Looking within occupations, greater involvement in Whole Health negatively related to resignation rates at sites. Physicians, registered nurses, and health services employees showed similar patterns.</a:t>
            </a:r>
          </a:p>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37</a:t>
            </a:fld>
            <a:endParaRPr lang="en-US">
              <a:solidFill>
                <a:prstClr val="black"/>
              </a:solidFill>
              <a:latin typeface="Calibri"/>
            </a:endParaRPr>
          </a:p>
        </p:txBody>
      </p:sp>
    </p:spTree>
    <p:extLst>
      <p:ext uri="{BB962C8B-B14F-4D97-AF65-F5344CB8AC3E}">
        <p14:creationId xmlns:p14="http://schemas.microsoft.com/office/powerpoint/2010/main" val="139578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38</a:t>
            </a:fld>
            <a:endParaRPr lang="en-US" dirty="0"/>
          </a:p>
        </p:txBody>
      </p:sp>
    </p:spTree>
    <p:extLst>
      <p:ext uri="{BB962C8B-B14F-4D97-AF65-F5344CB8AC3E}">
        <p14:creationId xmlns:p14="http://schemas.microsoft.com/office/powerpoint/2010/main" val="287918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5</a:t>
            </a:fld>
            <a:endParaRPr lang="en-US" dirty="0"/>
          </a:p>
        </p:txBody>
      </p:sp>
    </p:spTree>
    <p:extLst>
      <p:ext uri="{BB962C8B-B14F-4D97-AF65-F5344CB8AC3E}">
        <p14:creationId xmlns:p14="http://schemas.microsoft.com/office/powerpoint/2010/main" val="48026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48</a:t>
            </a:fld>
            <a:endParaRPr lang="en-US" dirty="0"/>
          </a:p>
        </p:txBody>
      </p:sp>
    </p:spTree>
    <p:extLst>
      <p:ext uri="{BB962C8B-B14F-4D97-AF65-F5344CB8AC3E}">
        <p14:creationId xmlns:p14="http://schemas.microsoft.com/office/powerpoint/2010/main" val="3874713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49</a:t>
            </a:fld>
            <a:endParaRPr lang="en-US" dirty="0"/>
          </a:p>
        </p:txBody>
      </p:sp>
    </p:spTree>
    <p:extLst>
      <p:ext uri="{BB962C8B-B14F-4D97-AF65-F5344CB8AC3E}">
        <p14:creationId xmlns:p14="http://schemas.microsoft.com/office/powerpoint/2010/main" val="91105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Tracy will share for 15 minutes</a:t>
            </a:r>
          </a:p>
        </p:txBody>
      </p:sp>
      <p:sp>
        <p:nvSpPr>
          <p:cNvPr id="4" name="Slide Number Placeholder 3"/>
          <p:cNvSpPr>
            <a:spLocks noGrp="1"/>
          </p:cNvSpPr>
          <p:nvPr>
            <p:ph type="sldNum" sz="quarter" idx="5"/>
          </p:nvPr>
        </p:nvSpPr>
        <p:spPr/>
        <p:txBody>
          <a:bodyPr/>
          <a:lstStyle/>
          <a:p>
            <a:fld id="{27B00434-B078-D741-9EF7-A1CE4EFE4CB7}" type="slidenum">
              <a:rPr lang="en-US" smtClean="0"/>
              <a:t>9</a:t>
            </a:fld>
            <a:endParaRPr lang="en-US"/>
          </a:p>
        </p:txBody>
      </p:sp>
    </p:spTree>
    <p:extLst>
      <p:ext uri="{BB962C8B-B14F-4D97-AF65-F5344CB8AC3E}">
        <p14:creationId xmlns:p14="http://schemas.microsoft.com/office/powerpoint/2010/main" val="48662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883CB-787B-4620-A70C-2C3979CC3E09}" type="slidenum">
              <a:rPr lang="en-US" smtClean="0"/>
              <a:t>10</a:t>
            </a:fld>
            <a:endParaRPr lang="en-US"/>
          </a:p>
        </p:txBody>
      </p:sp>
    </p:spTree>
    <p:extLst>
      <p:ext uri="{BB962C8B-B14F-4D97-AF65-F5344CB8AC3E}">
        <p14:creationId xmlns:p14="http://schemas.microsoft.com/office/powerpoint/2010/main" val="273270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CE82D-71C1-40BB-9F9F-BFC8B0CAA11F}" type="slidenum">
              <a:rPr lang="en-US" smtClean="0"/>
              <a:pPr/>
              <a:t>11</a:t>
            </a:fld>
            <a:endParaRPr lang="en-US" dirty="0"/>
          </a:p>
        </p:txBody>
      </p:sp>
    </p:spTree>
    <p:extLst>
      <p:ext uri="{BB962C8B-B14F-4D97-AF65-F5344CB8AC3E}">
        <p14:creationId xmlns:p14="http://schemas.microsoft.com/office/powerpoint/2010/main" val="303794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4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5EA0CC08-2A5B-4226-B9CD-B9B8B881D0EB}" type="slidenum">
              <a:rPr lang="en-US">
                <a:solidFill>
                  <a:prstClr val="black"/>
                </a:solidFill>
                <a:latin typeface="Calibri"/>
              </a:rPr>
              <a:pPr defTabSz="924916">
                <a:defRPr/>
              </a:pPr>
              <a:t>14</a:t>
            </a:fld>
            <a:endParaRPr lang="en-US">
              <a:solidFill>
                <a:prstClr val="black"/>
              </a:solidFill>
              <a:latin typeface="Calibri"/>
            </a:endParaRPr>
          </a:p>
        </p:txBody>
      </p:sp>
    </p:spTree>
    <p:extLst>
      <p:ext uri="{BB962C8B-B14F-4D97-AF65-F5344CB8AC3E}">
        <p14:creationId xmlns:p14="http://schemas.microsoft.com/office/powerpoint/2010/main" val="404205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19BA8470-02DF-46C6-ACA0-EDAA20960D94}" type="slidenum">
              <a:rPr lang="en-US">
                <a:solidFill>
                  <a:prstClr val="black"/>
                </a:solidFill>
                <a:latin typeface="Calibri"/>
              </a:rPr>
              <a:pPr defTabSz="924916">
                <a:defRPr/>
              </a:pPr>
              <a:t>15</a:t>
            </a:fld>
            <a:endParaRPr lang="en-US" dirty="0">
              <a:solidFill>
                <a:prstClr val="black"/>
              </a:solidFill>
              <a:latin typeface="Calibri"/>
            </a:endParaRPr>
          </a:p>
        </p:txBody>
      </p:sp>
    </p:spTree>
    <p:extLst>
      <p:ext uri="{BB962C8B-B14F-4D97-AF65-F5344CB8AC3E}">
        <p14:creationId xmlns:p14="http://schemas.microsoft.com/office/powerpoint/2010/main" val="289621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31213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62339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162715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23819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7"/>
            <a:ext cx="10261600" cy="282834"/>
          </a:xfrm>
          <a:prstGeom prst="rect">
            <a:avLst/>
          </a:prstGeom>
        </p:spPr>
        <p:txBody>
          <a:bodyPr vert="horz"/>
          <a:lstStyle>
            <a:lvl1pPr algn="ctr">
              <a:defRPr sz="1238"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407894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0580" y="159183"/>
            <a:ext cx="10521821" cy="769441"/>
          </a:xfrm>
          <a:prstGeom prst="rect">
            <a:avLst/>
          </a:prstGeom>
        </p:spPr>
        <p:txBody>
          <a:bodyPr/>
          <a:lstStyle>
            <a:lvl1pPr>
              <a:defRPr sz="4400">
                <a:solidFill>
                  <a:srgbClr val="FFFFFF"/>
                </a:solidFill>
                <a:effectLst>
                  <a:outerShdw blurRad="50800" dist="38100" dir="2700000" algn="tl" rotWithShape="0">
                    <a:srgbClr val="000000">
                      <a:alpha val="43000"/>
                    </a:srgbClr>
                  </a:outerShdw>
                </a:effectLst>
              </a:defRPr>
            </a:lvl1pPr>
          </a:lstStyle>
          <a:p>
            <a:r>
              <a:rPr lang="en-US" dirty="0"/>
              <a:t>Add Text Here</a:t>
            </a:r>
          </a:p>
        </p:txBody>
      </p:sp>
      <p:sp>
        <p:nvSpPr>
          <p:cNvPr id="3" name="Content Placeholder 2"/>
          <p:cNvSpPr>
            <a:spLocks noGrp="1"/>
          </p:cNvSpPr>
          <p:nvPr>
            <p:ph sz="half" idx="1"/>
          </p:nvPr>
        </p:nvSpPr>
        <p:spPr>
          <a:xfrm>
            <a:off x="487556" y="1161360"/>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11537954" y="6492880"/>
            <a:ext cx="654049"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6399399" y="1167078"/>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158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838200" y="759048"/>
            <a:ext cx="105156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838200" y="2420946"/>
            <a:ext cx="509524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258560" y="2420946"/>
            <a:ext cx="509524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5538216" y="6492880"/>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200" smtClean="0"/>
              <a:pPr/>
              <a:t>‹#›</a:t>
            </a:fld>
            <a:endParaRPr lang="en-US" sz="1200" dirty="0"/>
          </a:p>
        </p:txBody>
      </p:sp>
    </p:spTree>
    <p:extLst>
      <p:ext uri="{BB962C8B-B14F-4D97-AF65-F5344CB8AC3E}">
        <p14:creationId xmlns:p14="http://schemas.microsoft.com/office/powerpoint/2010/main" val="118832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Opening">
    <p:bg>
      <p:bgPr>
        <a:solidFill>
          <a:srgbClr val="0C3748"/>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438153C-C7A3-744F-94B5-CFB152003F1D}"/>
              </a:ext>
            </a:extLst>
          </p:cNvPr>
          <p:cNvPicPr>
            <a:picLocks noChangeAspect="1"/>
          </p:cNvPicPr>
          <p:nvPr userDrawn="1"/>
        </p:nvPicPr>
        <p:blipFill rotWithShape="1">
          <a:blip r:embed="rId2"/>
          <a:srcRect t="11092" r="46805" b="11639"/>
          <a:stretch/>
        </p:blipFill>
        <p:spPr>
          <a:xfrm>
            <a:off x="7429442" y="0"/>
            <a:ext cx="4762561" cy="6858000"/>
          </a:xfrm>
          <a:prstGeom prst="rect">
            <a:avLst/>
          </a:prstGeom>
        </p:spPr>
      </p:pic>
      <p:sp>
        <p:nvSpPr>
          <p:cNvPr id="2" name="Title_big_white"/>
          <p:cNvSpPr>
            <a:spLocks noGrp="1"/>
          </p:cNvSpPr>
          <p:nvPr>
            <p:ph type="title" hasCustomPrompt="1"/>
          </p:nvPr>
        </p:nvSpPr>
        <p:spPr>
          <a:xfrm>
            <a:off x="479406" y="4439684"/>
            <a:ext cx="7793740" cy="1323439"/>
          </a:xfrm>
        </p:spPr>
        <p:txBody>
          <a:bodyPr/>
          <a:lstStyle>
            <a:lvl1pPr>
              <a:defRPr sz="4000" b="1" spc="0" baseline="0">
                <a:solidFill>
                  <a:schemeClr val="bg1"/>
                </a:solidFill>
                <a:latin typeface="Arial" panose="020B0604020202020204" pitchFamily="34" charset="0"/>
              </a:defRPr>
            </a:lvl1pPr>
          </a:lstStyle>
          <a:p>
            <a:r>
              <a:rPr lang="en-US" dirty="0"/>
              <a:t>Master title style</a:t>
            </a:r>
            <a:br>
              <a:rPr lang="en-US" dirty="0"/>
            </a:br>
            <a:r>
              <a:rPr lang="en-US" dirty="0"/>
              <a:t>Title Line 2</a:t>
            </a:r>
          </a:p>
        </p:txBody>
      </p:sp>
      <p:sp>
        <p:nvSpPr>
          <p:cNvPr id="10" name="Text Placeholder 8"/>
          <p:cNvSpPr>
            <a:spLocks noGrp="1"/>
          </p:cNvSpPr>
          <p:nvPr>
            <p:ph type="body" sz="quarter" idx="16" hasCustomPrompt="1"/>
          </p:nvPr>
        </p:nvSpPr>
        <p:spPr>
          <a:xfrm>
            <a:off x="537460" y="6029324"/>
            <a:ext cx="1616130" cy="349702"/>
          </a:xfrm>
          <a:prstGeom prst="rect">
            <a:avLst/>
          </a:prstGeom>
          <a:solidFill>
            <a:schemeClr val="accent1"/>
          </a:solidFill>
        </p:spPr>
        <p:txBody>
          <a:bodyPr wrap="none" lIns="324000" tIns="36000" rIns="324000" bIns="36000" anchor="ctr" anchorCtr="0">
            <a:spAutoFit/>
          </a:bodyPr>
          <a:lstStyle>
            <a:lvl1pPr marL="0" indent="0" algn="l">
              <a:lnSpc>
                <a:spcPct val="100000"/>
              </a:lnSpc>
              <a:buNone/>
              <a:defRPr>
                <a:solidFill>
                  <a:schemeClr val="bg1"/>
                </a:solidFill>
                <a:latin typeface="Arial" panose="020B0604020202020204" pitchFamily="34" charset="0"/>
                <a:ea typeface="Arial" panose="020B0706030804020204" pitchFamily="34" charset="0"/>
                <a:cs typeface="Arial" panose="020B0604020202020204" pitchFamily="34" charset="0"/>
              </a:defRPr>
            </a:lvl1pPr>
          </a:lstStyle>
          <a:p>
            <a:pPr lvl="0"/>
            <a:r>
              <a:rPr lang="en-US" dirty="0"/>
              <a:t>Add Date</a:t>
            </a:r>
          </a:p>
        </p:txBody>
      </p:sp>
      <p:pic>
        <p:nvPicPr>
          <p:cNvPr id="4" name="Picture 3">
            <a:extLst>
              <a:ext uri="{FF2B5EF4-FFF2-40B4-BE49-F238E27FC236}">
                <a16:creationId xmlns:a16="http://schemas.microsoft.com/office/drawing/2014/main" id="{FC214CEA-BA74-B14B-9203-24A9C309AD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023" y="519861"/>
            <a:ext cx="4078552" cy="633436"/>
          </a:xfrm>
          <a:prstGeom prst="rect">
            <a:avLst/>
          </a:prstGeom>
        </p:spPr>
      </p:pic>
    </p:spTree>
    <p:extLst>
      <p:ext uri="{BB962C8B-B14F-4D97-AF65-F5344CB8AC3E}">
        <p14:creationId xmlns:p14="http://schemas.microsoft.com/office/powerpoint/2010/main" val="425614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7"/>
            <a:ext cx="10261600" cy="282834"/>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38679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7"/>
            <a:ext cx="10261600" cy="282834"/>
          </a:xfrm>
          <a:prstGeom prst="rect">
            <a:avLst/>
          </a:prstGeom>
        </p:spPr>
        <p:txBody>
          <a:bodyPr vert="horz"/>
          <a:lstStyle>
            <a:lvl1pPr algn="ctr">
              <a:defRPr sz="1238"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111877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25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ABACD9A6-9B6F-CF44-8031-C520FEFEE479}" type="datetime1">
              <a:rPr lang="en-US" smtClean="0"/>
              <a:t>10/23/2022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4" name="Text Placeholder 3">
            <a:extLst>
              <a:ext uri="{FF2B5EF4-FFF2-40B4-BE49-F238E27FC236}">
                <a16:creationId xmlns:a16="http://schemas.microsoft.com/office/drawing/2014/main" id="{FBCE9B53-8B9F-7943-B260-42DD15AE440E}"/>
              </a:ext>
            </a:extLst>
          </p:cNvPr>
          <p:cNvSpPr>
            <a:spLocks noGrp="1"/>
          </p:cNvSpPr>
          <p:nvPr>
            <p:ph type="body" sz="quarter" idx="13"/>
          </p:nvPr>
        </p:nvSpPr>
        <p:spPr>
          <a:xfrm>
            <a:off x="538165" y="1252537"/>
            <a:ext cx="11115675" cy="4984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563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0580" y="159183"/>
            <a:ext cx="10521821" cy="769441"/>
          </a:xfrm>
          <a:prstGeom prst="rect">
            <a:avLst/>
          </a:prstGeom>
        </p:spPr>
        <p:txBody>
          <a:bodyPr/>
          <a:lstStyle>
            <a:lvl1pPr>
              <a:defRPr sz="4400">
                <a:solidFill>
                  <a:srgbClr val="FFFFFF"/>
                </a:solidFill>
                <a:effectLst>
                  <a:outerShdw blurRad="50800" dist="38100" dir="2700000" algn="tl" rotWithShape="0">
                    <a:srgbClr val="000000">
                      <a:alpha val="43000"/>
                    </a:srgbClr>
                  </a:outerShdw>
                </a:effectLst>
              </a:defRPr>
            </a:lvl1pPr>
          </a:lstStyle>
          <a:p>
            <a:r>
              <a:rPr lang="en-US" dirty="0"/>
              <a:t>Add Text Here</a:t>
            </a:r>
          </a:p>
        </p:txBody>
      </p:sp>
      <p:sp>
        <p:nvSpPr>
          <p:cNvPr id="3" name="Content Placeholder 2"/>
          <p:cNvSpPr>
            <a:spLocks noGrp="1"/>
          </p:cNvSpPr>
          <p:nvPr>
            <p:ph sz="half" idx="1"/>
          </p:nvPr>
        </p:nvSpPr>
        <p:spPr>
          <a:xfrm>
            <a:off x="487556" y="1161360"/>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11537954" y="6492880"/>
            <a:ext cx="654049"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6399399" y="1167078"/>
            <a:ext cx="53848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241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838200" y="759048"/>
            <a:ext cx="105156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838200" y="2420946"/>
            <a:ext cx="509524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258560" y="2420946"/>
            <a:ext cx="509524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5538216" y="6492880"/>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200" smtClean="0"/>
              <a:pPr/>
              <a:t>‹#›</a:t>
            </a:fld>
            <a:endParaRPr lang="en-US" sz="1200" dirty="0"/>
          </a:p>
        </p:txBody>
      </p:sp>
    </p:spTree>
    <p:extLst>
      <p:ext uri="{BB962C8B-B14F-4D97-AF65-F5344CB8AC3E}">
        <p14:creationId xmlns:p14="http://schemas.microsoft.com/office/powerpoint/2010/main" val="324894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p:bg>
      <p:bgPr>
        <a:solidFill>
          <a:srgbClr val="0B3748"/>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lvl1pPr>
              <a:defRPr>
                <a:solidFill>
                  <a:schemeClr val="bg1">
                    <a:lumMod val="85000"/>
                  </a:schemeClr>
                </a:solidFill>
              </a:defRPr>
            </a:lvl1pPr>
          </a:lstStyle>
          <a:p>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lvl1pPr>
              <a:defRPr>
                <a:solidFill>
                  <a:schemeClr val="bg1">
                    <a:lumMod val="85000"/>
                  </a:schemeClr>
                </a:solidFill>
              </a:defRPr>
            </a:lvl1p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227312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9217400" y="6091933"/>
            <a:ext cx="2744400" cy="446800"/>
          </a:xfrm>
          <a:prstGeom prst="rect">
            <a:avLst/>
          </a:prstGeom>
          <a:noFill/>
          <a:ln>
            <a:noFill/>
          </a:ln>
        </p:spPr>
        <p:txBody>
          <a:bodyPr spcFirstLastPara="1" wrap="square" lIns="91400" tIns="91400" rIns="91400" bIns="91400" anchor="ctr" anchorCtr="0">
            <a:noAutofit/>
          </a:bodyPr>
          <a:lstStyle>
            <a:lvl1pPr marL="0" lvl="0"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1pPr>
            <a:lvl2pPr marL="0" lvl="1"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2pPr>
            <a:lvl3pPr marL="0" lvl="2"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3pPr>
            <a:lvl4pPr marL="0" lvl="3"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4pPr>
            <a:lvl5pPr marL="0" lvl="4"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5pPr>
            <a:lvl6pPr marL="0" lvl="5"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6pPr>
            <a:lvl7pPr marL="0" lvl="6"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7pPr>
            <a:lvl8pPr marL="0" lvl="7"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8pPr>
            <a:lvl9pPr marL="0" lvl="8" indent="0" algn="r">
              <a:lnSpc>
                <a:spcPct val="100000"/>
              </a:lnSpc>
              <a:spcBef>
                <a:spcPts val="0"/>
              </a:spcBef>
              <a:spcAft>
                <a:spcPts val="0"/>
              </a:spcAft>
              <a:buClr>
                <a:schemeClr val="accent1"/>
              </a:buClr>
              <a:buSzPts val="1000"/>
              <a:buFont typeface="Source Code Pro"/>
              <a:buNone/>
              <a:defRPr sz="1000">
                <a:solidFill>
                  <a:schemeClr val="accent1"/>
                </a:solidFill>
                <a:latin typeface="Source Code Pro"/>
                <a:ea typeface="Source Code Pro"/>
                <a:cs typeface="Source Code Pro"/>
                <a:sym typeface="Source Code Pro"/>
              </a:defRPr>
            </a:lvl9pPr>
          </a:lstStyle>
          <a:p>
            <a:fld id="{00000000-1234-1234-1234-123412341234}" type="slidenum">
              <a:rPr lang="en-US" smtClean="0"/>
              <a:pPr/>
              <a:t>‹#›</a:t>
            </a:fld>
            <a:endParaRPr lang="en-US" sz="1100">
              <a:solidFill>
                <a:schemeClr val="hlink"/>
              </a:solidFill>
              <a:latin typeface="Arial"/>
              <a:ea typeface="Arial"/>
              <a:cs typeface="Arial"/>
              <a:sym typeface="Arial"/>
            </a:endParaRPr>
          </a:p>
        </p:txBody>
      </p:sp>
    </p:spTree>
    <p:extLst>
      <p:ext uri="{BB962C8B-B14F-4D97-AF65-F5344CB8AC3E}">
        <p14:creationId xmlns:p14="http://schemas.microsoft.com/office/powerpoint/2010/main" val="2939618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16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345809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a:t>Click to edit Master title style</a:t>
            </a:r>
          </a:p>
        </p:txBody>
      </p:sp>
      <p:sp>
        <p:nvSpPr>
          <p:cNvPr id="7" name="Subtitle"/>
          <p:cNvSpPr>
            <a:spLocks noGrp="1"/>
          </p:cNvSpPr>
          <p:nvPr>
            <p:ph type="body" sz="quarter" idx="12" hasCustomPrompt="1"/>
          </p:nvPr>
        </p:nvSpPr>
        <p:spPr>
          <a:xfrm>
            <a:off x="536402" y="1105200"/>
            <a:ext cx="11001375" cy="322268"/>
          </a:xfrm>
          <a:prstGeom prst="rect">
            <a:avLst/>
          </a:prstGeom>
        </p:spPr>
        <p:txBody>
          <a:bodyPr>
            <a:spAutoFit/>
          </a:bodyPr>
          <a:lstStyle>
            <a:lvl1pPr marL="0" indent="0">
              <a:buNone/>
              <a:defRPr sz="1400"/>
            </a:lvl1pPr>
          </a:lstStyle>
          <a:p>
            <a:pPr lvl="0"/>
            <a:r>
              <a:rPr lang="en-US" dirty="0"/>
              <a:t>Subtitle goes here</a:t>
            </a:r>
          </a:p>
        </p:txBody>
      </p:sp>
      <p:sp>
        <p:nvSpPr>
          <p:cNvPr id="6" name="Date Placeholder 5">
            <a:extLst>
              <a:ext uri="{FF2B5EF4-FFF2-40B4-BE49-F238E27FC236}">
                <a16:creationId xmlns:a16="http://schemas.microsoft.com/office/drawing/2014/main" id="{86CF9399-E19A-42AD-9102-574DBF864B8B}"/>
              </a:ext>
            </a:extLst>
          </p:cNvPr>
          <p:cNvSpPr>
            <a:spLocks noGrp="1"/>
          </p:cNvSpPr>
          <p:nvPr>
            <p:ph type="dt" sz="half" idx="13"/>
          </p:nvPr>
        </p:nvSpPr>
        <p:spPr/>
        <p:txBody>
          <a:bodyPr/>
          <a:lstStyle/>
          <a:p>
            <a:endParaRPr lang="en-US" dirty="0"/>
          </a:p>
        </p:txBody>
      </p:sp>
      <p:sp>
        <p:nvSpPr>
          <p:cNvPr id="8" name="Footer Placeholder 7">
            <a:extLst>
              <a:ext uri="{FF2B5EF4-FFF2-40B4-BE49-F238E27FC236}">
                <a16:creationId xmlns:a16="http://schemas.microsoft.com/office/drawing/2014/main" id="{91BBE2F4-47F6-4539-98A9-3A6264A0768E}"/>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B4C31A64-C2D1-4411-9736-A2771EF72EC2}"/>
              </a:ext>
            </a:extLst>
          </p:cNvPr>
          <p:cNvSpPr>
            <a:spLocks noGrp="1"/>
          </p:cNvSpPr>
          <p:nvPr>
            <p:ph type="sldNum" sz="quarter" idx="15"/>
          </p:nvPr>
        </p:nvSpPr>
        <p:spPr/>
        <p:txBody>
          <a:body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1206368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3417014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ctr">
              <a:defRPr sz="2200"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8737600" y="6553200"/>
            <a:ext cx="2844800" cy="304800"/>
          </a:xfrm>
          <a:prstGeom prst="rect">
            <a:avLst/>
          </a:prstGeom>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36588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in Left Corn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C56573-AAED-3E4C-B9B8-9BD0E7F32A97}"/>
              </a:ext>
            </a:extLst>
          </p:cNvPr>
          <p:cNvSpPr/>
          <p:nvPr userDrawn="1"/>
        </p:nvSpPr>
        <p:spPr>
          <a:xfrm>
            <a:off x="356981" y="6342539"/>
            <a:ext cx="1544011" cy="2771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ABACD9A6-9B6F-CF44-8031-C520FEFEE479}" type="datetime1">
              <a:rPr lang="en-US" smtClean="0"/>
              <a:t>10/23/2022</a:t>
            </a:fld>
            <a:endParaRPr lang="en-US"/>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4" name="Text Placeholder 3">
            <a:extLst>
              <a:ext uri="{FF2B5EF4-FFF2-40B4-BE49-F238E27FC236}">
                <a16:creationId xmlns:a16="http://schemas.microsoft.com/office/drawing/2014/main" id="{FBCE9B53-8B9F-7943-B260-42DD15AE440E}"/>
              </a:ext>
            </a:extLst>
          </p:cNvPr>
          <p:cNvSpPr>
            <a:spLocks noGrp="1"/>
          </p:cNvSpPr>
          <p:nvPr>
            <p:ph type="body" sz="quarter" idx="13"/>
          </p:nvPr>
        </p:nvSpPr>
        <p:spPr>
          <a:xfrm>
            <a:off x="538165" y="1252537"/>
            <a:ext cx="11115675" cy="4984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ood, drawing&#10;&#10;Description automatically generated">
            <a:extLst>
              <a:ext uri="{FF2B5EF4-FFF2-40B4-BE49-F238E27FC236}">
                <a16:creationId xmlns:a16="http://schemas.microsoft.com/office/drawing/2014/main" id="{492F3ABF-44E3-4A4F-A03E-C0379F7D5E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980" y="6374233"/>
            <a:ext cx="1387976" cy="215565"/>
          </a:xfrm>
          <a:prstGeom prst="rect">
            <a:avLst/>
          </a:prstGeom>
        </p:spPr>
      </p:pic>
    </p:spTree>
    <p:extLst>
      <p:ext uri="{BB962C8B-B14F-4D97-AF65-F5344CB8AC3E}">
        <p14:creationId xmlns:p14="http://schemas.microsoft.com/office/powerpoint/2010/main" val="397978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p>
            <a:fld id="{FCE95015-C9B1-3D40-83C3-AE321C39BFDB}" type="datetime1">
              <a:rPr lang="en-US" smtClean="0"/>
              <a:t>10/23/2022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p>
            <a:fld id="{4E6DB2D9-BBD8-435B-B34A-9B8472CE273E}" type="slidenum">
              <a:rPr lang="en-US" smtClean="0"/>
              <a:pPr/>
              <a:t>‹#›</a:t>
            </a:fld>
            <a:endParaRPr lang="en-US" dirty="0"/>
          </a:p>
        </p:txBody>
      </p:sp>
      <p:sp>
        <p:nvSpPr>
          <p:cNvPr id="9" name="Content Placeholder 2">
            <a:extLst>
              <a:ext uri="{FF2B5EF4-FFF2-40B4-BE49-F238E27FC236}">
                <a16:creationId xmlns:a16="http://schemas.microsoft.com/office/drawing/2014/main" id="{C9E5A1B3-BA0B-6C44-AF00-7E81A579EA5B}"/>
              </a:ext>
            </a:extLst>
          </p:cNvPr>
          <p:cNvSpPr>
            <a:spLocks noGrp="1"/>
          </p:cNvSpPr>
          <p:nvPr>
            <p:ph sz="quarter" idx="13"/>
          </p:nvPr>
        </p:nvSpPr>
        <p:spPr>
          <a:xfrm>
            <a:off x="559595" y="1322813"/>
            <a:ext cx="5432647"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C16AAE3-16D0-6F40-BC13-6EE9C8D0E467}"/>
              </a:ext>
            </a:extLst>
          </p:cNvPr>
          <p:cNvSpPr>
            <a:spLocks noGrp="1"/>
          </p:cNvSpPr>
          <p:nvPr>
            <p:ph sz="quarter" idx="14"/>
          </p:nvPr>
        </p:nvSpPr>
        <p:spPr>
          <a:xfrm>
            <a:off x="6221896" y="1322813"/>
            <a:ext cx="5432645"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9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ground">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12192000" cy="6858000"/>
          </a:xfrm>
          <a:prstGeom prst="rect">
            <a:avLst/>
          </a:prstGeom>
        </p:spPr>
        <p:txBody>
          <a:bodyPr/>
          <a:lstStyle>
            <a:lvl1pPr marL="0" indent="0">
              <a:buNone/>
              <a:defRPr>
                <a:noFill/>
              </a:defRPr>
            </a:lvl1pPr>
          </a:lstStyle>
          <a:p>
            <a:endParaRPr lang="en-US" dirty="0"/>
          </a:p>
        </p:txBody>
      </p:sp>
      <p:sp>
        <p:nvSpPr>
          <p:cNvPr id="6" name="Text Placeholder 6"/>
          <p:cNvSpPr>
            <a:spLocks noGrp="1"/>
          </p:cNvSpPr>
          <p:nvPr>
            <p:ph type="body" sz="quarter" idx="15"/>
          </p:nvPr>
        </p:nvSpPr>
        <p:spPr>
          <a:xfrm>
            <a:off x="619200" y="6483600"/>
            <a:ext cx="10710000" cy="0"/>
          </a:xfrm>
          <a:custGeom>
            <a:avLst/>
            <a:gdLst>
              <a:gd name="connsiteX0" fmla="*/ 0 w 10579100"/>
              <a:gd name="connsiteY0" fmla="*/ 0 h 914400"/>
              <a:gd name="connsiteX1" fmla="*/ 10579100 w 10579100"/>
              <a:gd name="connsiteY1" fmla="*/ 0 h 914400"/>
              <a:gd name="connsiteX2" fmla="*/ 10579100 w 10579100"/>
              <a:gd name="connsiteY2" fmla="*/ 914400 h 914400"/>
              <a:gd name="connsiteX3" fmla="*/ 0 w 10579100"/>
              <a:gd name="connsiteY3" fmla="*/ 914400 h 914400"/>
              <a:gd name="connsiteX4" fmla="*/ 0 w 10579100"/>
              <a:gd name="connsiteY4" fmla="*/ 0 h 914400"/>
              <a:gd name="connsiteX0" fmla="*/ 10579100 w 10670540"/>
              <a:gd name="connsiteY0" fmla="*/ 914400 h 1005840"/>
              <a:gd name="connsiteX1" fmla="*/ 0 w 10670540"/>
              <a:gd name="connsiteY1" fmla="*/ 914400 h 1005840"/>
              <a:gd name="connsiteX2" fmla="*/ 0 w 10670540"/>
              <a:gd name="connsiteY2" fmla="*/ 0 h 1005840"/>
              <a:gd name="connsiteX3" fmla="*/ 10579100 w 10670540"/>
              <a:gd name="connsiteY3" fmla="*/ 0 h 1005840"/>
              <a:gd name="connsiteX4" fmla="*/ 10670540 w 10670540"/>
              <a:gd name="connsiteY4" fmla="*/ 1005840 h 1005840"/>
              <a:gd name="connsiteX0" fmla="*/ 10579100 w 10579100"/>
              <a:gd name="connsiteY0" fmla="*/ 914400 h 914400"/>
              <a:gd name="connsiteX1" fmla="*/ 0 w 10579100"/>
              <a:gd name="connsiteY1" fmla="*/ 914400 h 914400"/>
              <a:gd name="connsiteX2" fmla="*/ 0 w 10579100"/>
              <a:gd name="connsiteY2" fmla="*/ 0 h 914400"/>
              <a:gd name="connsiteX3" fmla="*/ 10579100 w 10579100"/>
              <a:gd name="connsiteY3" fmla="*/ 0 h 914400"/>
              <a:gd name="connsiteX0" fmla="*/ 0 w 10579100"/>
              <a:gd name="connsiteY0" fmla="*/ 914400 h 914400"/>
              <a:gd name="connsiteX1" fmla="*/ 0 w 10579100"/>
              <a:gd name="connsiteY1" fmla="*/ 0 h 914400"/>
              <a:gd name="connsiteX2" fmla="*/ 10579100 w 10579100"/>
              <a:gd name="connsiteY2" fmla="*/ 0 h 914400"/>
              <a:gd name="connsiteX0" fmla="*/ 0 w 10579100"/>
              <a:gd name="connsiteY0" fmla="*/ 0 h 0"/>
              <a:gd name="connsiteX1" fmla="*/ 10579100 w 10579100"/>
              <a:gd name="connsiteY1" fmla="*/ 0 h 0"/>
            </a:gdLst>
            <a:ahLst/>
            <a:cxnLst>
              <a:cxn ang="0">
                <a:pos x="connsiteX0" y="connsiteY0"/>
              </a:cxn>
              <a:cxn ang="0">
                <a:pos x="connsiteX1" y="connsiteY1"/>
              </a:cxn>
            </a:cxnLst>
            <a:rect l="l" t="t" r="r" b="b"/>
            <a:pathLst>
              <a:path w="10579100">
                <a:moveTo>
                  <a:pt x="0" y="0"/>
                </a:moveTo>
                <a:lnTo>
                  <a:pt x="10579100" y="0"/>
                </a:lnTo>
              </a:path>
            </a:pathLst>
          </a:custGeom>
          <a:ln w="6350">
            <a:solidFill>
              <a:schemeClr val="bg1">
                <a:lumMod val="75000"/>
              </a:schemeClr>
            </a:solidFill>
          </a:ln>
        </p:spPr>
        <p:txBody>
          <a:bodyPr/>
          <a:lstStyle>
            <a:lvl1pPr marL="0" indent="0">
              <a:buNone/>
              <a:defRPr>
                <a:noFill/>
              </a:defRPr>
            </a:lvl1pPr>
          </a:lstStyle>
          <a:p>
            <a:pPr lvl="0"/>
            <a:endParaRPr lang="en-US" dirty="0"/>
          </a:p>
        </p:txBody>
      </p:sp>
      <p:sp>
        <p:nvSpPr>
          <p:cNvPr id="5" name="Date Placeholder 4">
            <a:extLst>
              <a:ext uri="{FF2B5EF4-FFF2-40B4-BE49-F238E27FC236}">
                <a16:creationId xmlns:a16="http://schemas.microsoft.com/office/drawing/2014/main" id="{C07A47A3-39AE-4E1A-83F5-286C0C53F32F}"/>
              </a:ext>
            </a:extLst>
          </p:cNvPr>
          <p:cNvSpPr>
            <a:spLocks noGrp="1"/>
          </p:cNvSpPr>
          <p:nvPr>
            <p:ph type="dt" sz="half" idx="17"/>
          </p:nvPr>
        </p:nvSpPr>
        <p:spPr/>
        <p:txBody>
          <a:bodyPr/>
          <a:lstStyle/>
          <a:p>
            <a:fld id="{E259F6D8-43DD-F441-8D68-9F71DF45283A}" type="datetime1">
              <a:rPr lang="en-US" smtClean="0"/>
              <a:t>10/23/2022</a:t>
            </a:fld>
            <a:endParaRPr lang="en-US"/>
          </a:p>
        </p:txBody>
      </p:sp>
      <p:sp>
        <p:nvSpPr>
          <p:cNvPr id="8" name="Footer Placeholder 7">
            <a:extLst>
              <a:ext uri="{FF2B5EF4-FFF2-40B4-BE49-F238E27FC236}">
                <a16:creationId xmlns:a16="http://schemas.microsoft.com/office/drawing/2014/main" id="{BE248FC3-E567-4D5A-9D27-DF4E3FFC974B}"/>
              </a:ext>
            </a:extLst>
          </p:cNvPr>
          <p:cNvSpPr>
            <a:spLocks noGrp="1"/>
          </p:cNvSpPr>
          <p:nvPr>
            <p:ph type="ftr" sz="quarter" idx="18"/>
          </p:nvPr>
        </p:nvSpPr>
        <p:spPr/>
        <p:txBody>
          <a:bodyPr/>
          <a:lstStyle/>
          <a:p>
            <a:r>
              <a:rPr lang="en-US"/>
              <a:t>Whole Health Institute</a:t>
            </a:r>
            <a:endParaRPr lang="en-US" dirty="0"/>
          </a:p>
        </p:txBody>
      </p:sp>
      <p:sp>
        <p:nvSpPr>
          <p:cNvPr id="9" name="Slide Number Placeholder 8">
            <a:extLst>
              <a:ext uri="{FF2B5EF4-FFF2-40B4-BE49-F238E27FC236}">
                <a16:creationId xmlns:a16="http://schemas.microsoft.com/office/drawing/2014/main" id="{33F4F30A-590F-4B7F-95E1-ACBB520F8465}"/>
              </a:ext>
            </a:extLst>
          </p:cNvPr>
          <p:cNvSpPr>
            <a:spLocks noGrp="1"/>
          </p:cNvSpPr>
          <p:nvPr>
            <p:ph type="sldNum" sz="quarter" idx="19"/>
          </p:nvPr>
        </p:nvSpPr>
        <p:spPr/>
        <p:txBody>
          <a:bodyPr/>
          <a:lstStyle>
            <a:lvl1pPr>
              <a:defRPr>
                <a:solidFill>
                  <a:srgbClr val="FFFFFF"/>
                </a:solidFill>
              </a:defRPr>
            </a:lvl1pPr>
          </a:lstStyle>
          <a:p>
            <a:fld id="{4E6DB2D9-BBD8-435B-B34A-9B8472CE273E}" type="slidenum">
              <a:rPr lang="en-US" smtClean="0"/>
              <a:pPr/>
              <a:t>‹#›</a:t>
            </a:fld>
            <a:endParaRPr lang="en-US" dirty="0"/>
          </a:p>
        </p:txBody>
      </p:sp>
    </p:spTree>
    <p:extLst>
      <p:ext uri="{BB962C8B-B14F-4D97-AF65-F5344CB8AC3E}">
        <p14:creationId xmlns:p14="http://schemas.microsoft.com/office/powerpoint/2010/main" val="405132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siness Canv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9C8C8-3D06-8541-B1BA-89F88124CE8C}"/>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88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bg>
      <p:bgPr>
        <a:solidFill>
          <a:srgbClr val="0B37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9CCB0"/>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49903D77-C38F-48C5-87FE-F7C8BE2BD257}"/>
              </a:ext>
            </a:extLst>
          </p:cNvPr>
          <p:cNvSpPr>
            <a:spLocks noGrp="1"/>
          </p:cNvSpPr>
          <p:nvPr>
            <p:ph type="dt" sz="half" idx="10"/>
          </p:nvPr>
        </p:nvSpPr>
        <p:spPr/>
        <p:txBody>
          <a:bodyPr/>
          <a:lstStyle>
            <a:lvl1pPr>
              <a:defRPr>
                <a:solidFill>
                  <a:schemeClr val="bg1"/>
                </a:solidFill>
              </a:defRPr>
            </a:lvl1pPr>
          </a:lstStyle>
          <a:p>
            <a:fld id="{E52E2CB9-E542-6142-B209-13BE9927C805}" type="datetime1">
              <a:rPr lang="en-US" smtClean="0"/>
              <a:t>10/23/2022</a:t>
            </a:fld>
            <a:endParaRPr lang="en-US"/>
          </a:p>
        </p:txBody>
      </p:sp>
      <p:sp>
        <p:nvSpPr>
          <p:cNvPr id="7" name="Footer Placeholder 6">
            <a:extLst>
              <a:ext uri="{FF2B5EF4-FFF2-40B4-BE49-F238E27FC236}">
                <a16:creationId xmlns:a16="http://schemas.microsoft.com/office/drawing/2014/main" id="{708DC488-271F-4DEE-AACE-F311D3F51756}"/>
              </a:ext>
            </a:extLst>
          </p:cNvPr>
          <p:cNvSpPr>
            <a:spLocks noGrp="1"/>
          </p:cNvSpPr>
          <p:nvPr>
            <p:ph type="ftr" sz="quarter" idx="11"/>
          </p:nvPr>
        </p:nvSpPr>
        <p:spPr/>
        <p:txBody>
          <a:bodyPr/>
          <a:lstStyle>
            <a:lvl1pPr>
              <a:defRPr>
                <a:solidFill>
                  <a:schemeClr val="bg1"/>
                </a:solidFill>
              </a:defRPr>
            </a:lvl1pPr>
          </a:lstStyle>
          <a:p>
            <a:r>
              <a:rPr lang="en-US"/>
              <a:t>Whole Health Institute</a:t>
            </a:r>
            <a:endParaRPr lang="en-US" dirty="0"/>
          </a:p>
        </p:txBody>
      </p:sp>
      <p:sp>
        <p:nvSpPr>
          <p:cNvPr id="8" name="Slide Number Placeholder 7">
            <a:extLst>
              <a:ext uri="{FF2B5EF4-FFF2-40B4-BE49-F238E27FC236}">
                <a16:creationId xmlns:a16="http://schemas.microsoft.com/office/drawing/2014/main" id="{B937CAC8-F2B9-482A-BCCD-D72DAA6B2584}"/>
              </a:ext>
            </a:extLst>
          </p:cNvPr>
          <p:cNvSpPr>
            <a:spLocks noGrp="1"/>
          </p:cNvSpPr>
          <p:nvPr>
            <p:ph type="sldNum" sz="quarter" idx="12"/>
          </p:nvPr>
        </p:nvSpPr>
        <p:spPr/>
        <p:txBody>
          <a:bodyPr/>
          <a:lstStyle>
            <a:lvl1pPr>
              <a:defRPr>
                <a:solidFill>
                  <a:schemeClr val="bg1"/>
                </a:solidFill>
              </a:defRPr>
            </a:lvl1pPr>
          </a:lstStyle>
          <a:p>
            <a:fld id="{4E6DB2D9-BBD8-435B-B34A-9B8472CE273E}" type="slidenum">
              <a:rPr lang="en-US" smtClean="0"/>
              <a:pPr/>
              <a:t>‹#›</a:t>
            </a:fld>
            <a:endParaRPr lang="en-US" dirty="0"/>
          </a:p>
        </p:txBody>
      </p:sp>
      <p:sp>
        <p:nvSpPr>
          <p:cNvPr id="6" name="Text Placeholder 2">
            <a:extLst>
              <a:ext uri="{FF2B5EF4-FFF2-40B4-BE49-F238E27FC236}">
                <a16:creationId xmlns:a16="http://schemas.microsoft.com/office/drawing/2014/main" id="{95BBEB18-7606-3C4C-92A1-76ACC2E334DE}"/>
              </a:ext>
            </a:extLst>
          </p:cNvPr>
          <p:cNvSpPr>
            <a:spLocks noGrp="1"/>
          </p:cNvSpPr>
          <p:nvPr>
            <p:ph idx="1"/>
          </p:nvPr>
        </p:nvSpPr>
        <p:spPr>
          <a:xfrm>
            <a:off x="534391" y="1377539"/>
            <a:ext cx="11139055" cy="467887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6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siness Canv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19C8C8-3D06-8541-B1BA-89F88124CE8C}"/>
              </a:ext>
            </a:extLst>
          </p:cNvPr>
          <p:cNvSpPr/>
          <p:nvPr userDrawn="1"/>
        </p:nvSpPr>
        <p:spPr>
          <a:xfrm>
            <a:off x="0" y="0"/>
            <a:ext cx="12192000" cy="6858000"/>
          </a:xfrm>
          <a:prstGeom prst="rect">
            <a:avLst/>
          </a:prstGeom>
          <a:solidFill>
            <a:srgbClr val="0B37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270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171C-5D69-FC4D-AD01-E3CDE35CC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E85EB-1A3B-D848-BE13-769763BAC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1B78C-E8BE-DD40-A9EB-398330FD0978}"/>
              </a:ext>
            </a:extLst>
          </p:cNvPr>
          <p:cNvSpPr>
            <a:spLocks noGrp="1"/>
          </p:cNvSpPr>
          <p:nvPr>
            <p:ph type="dt" sz="half" idx="10"/>
          </p:nvPr>
        </p:nvSpPr>
        <p:spPr/>
        <p:txBody>
          <a:bodyPr/>
          <a:lstStyle/>
          <a:p>
            <a:fld id="{C764DE79-268F-4C1A-8933-263129D2AF90}" type="datetimeFigureOut">
              <a:rPr lang="en-US" smtClean="0"/>
              <a:t>10/23/2022</a:t>
            </a:fld>
            <a:endParaRPr lang="en-US" dirty="0"/>
          </a:p>
        </p:txBody>
      </p:sp>
      <p:sp>
        <p:nvSpPr>
          <p:cNvPr id="5" name="Footer Placeholder 4">
            <a:extLst>
              <a:ext uri="{FF2B5EF4-FFF2-40B4-BE49-F238E27FC236}">
                <a16:creationId xmlns:a16="http://schemas.microsoft.com/office/drawing/2014/main" id="{45D1156F-2DD9-BD40-9088-27E17B6119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722ED5-FFEE-E449-A794-6D57D3D018BC}"/>
              </a:ext>
            </a:extLst>
          </p:cNvPr>
          <p:cNvSpPr>
            <a:spLocks noGrp="1"/>
          </p:cNvSpPr>
          <p:nvPr>
            <p:ph type="sldNum" sz="quarter" idx="12"/>
          </p:nvPr>
        </p:nvSpPr>
        <p:spPr/>
        <p:txBody>
          <a:bodyPr/>
          <a:lstStyle/>
          <a:p>
            <a:pPr>
              <a:defRPr/>
            </a:pPr>
            <a:fld id="{D11DDEAB-D160-49BB-B571-276B9D7F0C6B}" type="slidenum">
              <a:rPr lang="en-US" smtClean="0"/>
              <a:pPr>
                <a:defRPr/>
              </a:pPr>
              <a:t>‹#›</a:t>
            </a:fld>
            <a:endParaRPr lang="en-US" dirty="0"/>
          </a:p>
        </p:txBody>
      </p:sp>
    </p:spTree>
    <p:extLst>
      <p:ext uri="{BB962C8B-B14F-4D97-AF65-F5344CB8AC3E}">
        <p14:creationId xmlns:p14="http://schemas.microsoft.com/office/powerpoint/2010/main" val="125656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37461" y="515462"/>
            <a:ext cx="11117083" cy="600164"/>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4" name="Slide Number Placeholder 3"/>
          <p:cNvSpPr>
            <a:spLocks noGrp="1"/>
          </p:cNvSpPr>
          <p:nvPr>
            <p:ph type="sldNum" sz="quarter" idx="4"/>
          </p:nvPr>
        </p:nvSpPr>
        <p:spPr>
          <a:xfrm>
            <a:off x="11189655" y="6300301"/>
            <a:ext cx="464888" cy="365125"/>
          </a:xfrm>
          <a:prstGeom prst="rect">
            <a:avLst/>
          </a:prstGeom>
        </p:spPr>
        <p:txBody>
          <a:bodyPr vert="horz" lIns="91440" tIns="45720" rIns="91440" bIns="45720" rtlCol="0" anchor="ctr"/>
          <a:lstStyle>
            <a:lvl1pPr algn="r">
              <a:defRPr sz="1000">
                <a:solidFill>
                  <a:schemeClr val="bg1">
                    <a:lumMod val="75000"/>
                  </a:schemeClr>
                </a:solidFill>
                <a:latin typeface="Arial" panose="020B0604020202020204" pitchFamily="34" charset="0"/>
              </a:defRPr>
            </a:lvl1pPr>
          </a:lstStyle>
          <a:p>
            <a:fld id="{4E6DB2D9-BBD8-435B-B34A-9B8472CE273E}" type="slidenum">
              <a:rPr lang="en-US" smtClean="0"/>
              <a:pPr/>
              <a:t>‹#›</a:t>
            </a:fld>
            <a:endParaRPr lang="en-US" dirty="0"/>
          </a:p>
        </p:txBody>
      </p:sp>
      <p:cxnSp>
        <p:nvCxnSpPr>
          <p:cNvPr id="6" name="Straight Connector 5"/>
          <p:cNvCxnSpPr>
            <a:cxnSpLocks/>
          </p:cNvCxnSpPr>
          <p:nvPr userDrawn="1"/>
        </p:nvCxnSpPr>
        <p:spPr>
          <a:xfrm>
            <a:off x="619200" y="6483600"/>
            <a:ext cx="1071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a:xfrm>
            <a:off x="559593" y="6559200"/>
            <a:ext cx="1904400" cy="169200"/>
          </a:xfrm>
          <a:prstGeom prst="rect">
            <a:avLst/>
          </a:prstGeom>
          <a:noFill/>
        </p:spPr>
        <p:txBody>
          <a:bodyPr vert="horz" lIns="91440" tIns="45720" rIns="91440" bIns="45720" rtlCol="0" anchor="ctr"/>
          <a:lstStyle>
            <a:lvl1pPr algn="l">
              <a:defRPr sz="800">
                <a:solidFill>
                  <a:schemeClr val="bg1">
                    <a:lumMod val="75000"/>
                  </a:schemeClr>
                </a:solidFill>
                <a:latin typeface="Arial" panose="020B0604020202020204" pitchFamily="34" charset="0"/>
              </a:defRPr>
            </a:lvl1pPr>
          </a:lstStyle>
          <a:p>
            <a:r>
              <a:rPr lang="en-US"/>
              <a:t>Whole Health Institute</a:t>
            </a:r>
            <a:endParaRPr lang="en-US" dirty="0"/>
          </a:p>
        </p:txBody>
      </p:sp>
      <p:sp>
        <p:nvSpPr>
          <p:cNvPr id="8" name="Text Placeholder 2">
            <a:extLst>
              <a:ext uri="{FF2B5EF4-FFF2-40B4-BE49-F238E27FC236}">
                <a16:creationId xmlns:a16="http://schemas.microsoft.com/office/drawing/2014/main" id="{97D543A4-DB23-4DCA-833E-17026CDF0F3F}"/>
              </a:ext>
            </a:extLst>
          </p:cNvPr>
          <p:cNvSpPr>
            <a:spLocks noGrp="1"/>
          </p:cNvSpPr>
          <p:nvPr>
            <p:ph type="body" idx="1"/>
          </p:nvPr>
        </p:nvSpPr>
        <p:spPr>
          <a:xfrm>
            <a:off x="534391" y="1377539"/>
            <a:ext cx="11139055" cy="46788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CF716FE4-ACCB-44AB-A7B9-4C13936B52C0}"/>
              </a:ext>
            </a:extLst>
          </p:cNvPr>
          <p:cNvSpPr>
            <a:spLocks noGrp="1"/>
          </p:cNvSpPr>
          <p:nvPr>
            <p:ph type="dt" sz="half" idx="2"/>
          </p:nvPr>
        </p:nvSpPr>
        <p:spPr>
          <a:xfrm flipH="1">
            <a:off x="9752400" y="6559200"/>
            <a:ext cx="1904400" cy="169200"/>
          </a:xfrm>
          <a:prstGeom prst="rect">
            <a:avLst/>
          </a:prstGeom>
        </p:spPr>
        <p:txBody>
          <a:bodyPr vert="horz" lIns="91440" tIns="45720" rIns="91440" bIns="45720" rtlCol="0" anchor="ctr"/>
          <a:lstStyle>
            <a:lvl1pPr algn="r">
              <a:defRPr sz="800">
                <a:solidFill>
                  <a:schemeClr val="bg1">
                    <a:lumMod val="75000"/>
                  </a:schemeClr>
                </a:solidFill>
                <a:latin typeface="Arial" panose="020B0604020202020204" pitchFamily="34" charset="0"/>
              </a:defRPr>
            </a:lvl1pPr>
          </a:lstStyle>
          <a:p>
            <a:fld id="{1120CDB1-F0E7-0F4E-8A96-42857C6A8AA0}" type="datetime1">
              <a:rPr lang="en-US" smtClean="0"/>
              <a:t>10/23/2022</a:t>
            </a:fld>
            <a:endParaRPr lang="en-US" dirty="0"/>
          </a:p>
        </p:txBody>
      </p:sp>
    </p:spTree>
    <p:extLst>
      <p:ext uri="{BB962C8B-B14F-4D97-AF65-F5344CB8AC3E}">
        <p14:creationId xmlns:p14="http://schemas.microsoft.com/office/powerpoint/2010/main" val="3754475664"/>
      </p:ext>
    </p:extLst>
  </p:cSld>
  <p:clrMap bg1="lt1" tx1="dk1" bg2="lt2" tx2="dk2" accent1="accent1" accent2="accent2" accent3="accent3" accent4="accent4" accent5="accent5" accent6="accent6" hlink="hlink" folHlink="folHlink"/>
  <p:sldLayoutIdLst>
    <p:sldLayoutId id="2147483831" r:id="rId1"/>
    <p:sldLayoutId id="2147483805" r:id="rId2"/>
    <p:sldLayoutId id="2147483835" r:id="rId3"/>
    <p:sldLayoutId id="2147483832" r:id="rId4"/>
    <p:sldLayoutId id="2147483807" r:id="rId5"/>
    <p:sldLayoutId id="2147483826" r:id="rId6"/>
    <p:sldLayoutId id="2147483833" r:id="rId7"/>
    <p:sldLayoutId id="2147483834" r:id="rId8"/>
    <p:sldLayoutId id="2147483839" r:id="rId9"/>
    <p:sldLayoutId id="2147483846" r:id="rId10"/>
    <p:sldLayoutId id="2147483865" r:id="rId11"/>
    <p:sldLayoutId id="2147483872" r:id="rId12"/>
    <p:sldLayoutId id="2147483873" r:id="rId13"/>
    <p:sldLayoutId id="2147483875" r:id="rId14"/>
    <p:sldLayoutId id="2147483877" r:id="rId15"/>
    <p:sldLayoutId id="2147483890" r:id="rId16"/>
    <p:sldLayoutId id="2147483897" r:id="rId17"/>
    <p:sldLayoutId id="2147483898" r:id="rId18"/>
    <p:sldLayoutId id="2147483899" r:id="rId19"/>
    <p:sldLayoutId id="2147483900" r:id="rId20"/>
    <p:sldLayoutId id="2147483902" r:id="rId21"/>
    <p:sldLayoutId id="2147483903" r:id="rId22"/>
    <p:sldLayoutId id="2147483912" r:id="rId23"/>
    <p:sldLayoutId id="2147483917" r:id="rId24"/>
    <p:sldLayoutId id="2147483918" r:id="rId25"/>
    <p:sldLayoutId id="2147483919" r:id="rId26"/>
    <p:sldLayoutId id="2147483921" r:id="rId27"/>
    <p:sldLayoutId id="2147483922" r:id="rId28"/>
  </p:sldLayoutIdLst>
  <p:hf hdr="0" dt="0"/>
  <p:txStyles>
    <p:title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p:titleStyle>
    <p:body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hyperlink" Target="https://www.va.gov/WHOLEHEALTH/docs/EPCC_WHSevaluation_FinalReport_508.pdf"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BD4E1-4990-CC01-F535-513B19C26985}"/>
              </a:ext>
            </a:extLst>
          </p:cNvPr>
          <p:cNvSpPr>
            <a:spLocks noGrp="1"/>
          </p:cNvSpPr>
          <p:nvPr>
            <p:ph type="sldNum" sz="quarter" idx="12"/>
          </p:nvPr>
        </p:nvSpPr>
        <p:spPr/>
        <p:txBody>
          <a:bodyPr/>
          <a:lstStyle/>
          <a:p>
            <a:fld id="{4E6DB2D9-BBD8-435B-B34A-9B8472CE273E}" type="slidenum">
              <a:rPr lang="en-US" smtClean="0"/>
              <a:pPr/>
              <a:t>1</a:t>
            </a:fld>
            <a:endParaRPr lang="en-US" dirty="0"/>
          </a:p>
        </p:txBody>
      </p:sp>
      <p:sp>
        <p:nvSpPr>
          <p:cNvPr id="3" name="Title 2">
            <a:extLst>
              <a:ext uri="{FF2B5EF4-FFF2-40B4-BE49-F238E27FC236}">
                <a16:creationId xmlns:a16="http://schemas.microsoft.com/office/drawing/2014/main" id="{0F736540-768E-EDB9-67A8-0FC0B2E28712}"/>
              </a:ext>
            </a:extLst>
          </p:cNvPr>
          <p:cNvSpPr txBox="1">
            <a:spLocks/>
          </p:cNvSpPr>
          <p:nvPr/>
        </p:nvSpPr>
        <p:spPr>
          <a:xfrm>
            <a:off x="36570" y="1409663"/>
            <a:ext cx="11986054" cy="1569660"/>
          </a:xfrm>
          <a:prstGeom prst="rect">
            <a:avLst/>
          </a:prstGeom>
        </p:spPr>
        <p:txBody>
          <a:bodyPr/>
          <a:lstStyle>
            <a:lvl1pPr algn="l" defTabSz="914400" rtl="0" eaLnBrk="1" latinLnBrk="0" hangingPunct="1">
              <a:lnSpc>
                <a:spcPct val="100000"/>
              </a:lnSpc>
              <a:spcBef>
                <a:spcPct val="0"/>
              </a:spcBef>
              <a:buNone/>
              <a:defRPr sz="3300" kern="1200" spc="-20" baseline="0">
                <a:solidFill>
                  <a:schemeClr val="tx2"/>
                </a:solidFill>
                <a:latin typeface="Arial" panose="020B0604020202020204" pitchFamily="34" charset="0"/>
                <a:ea typeface="+mj-ea"/>
                <a:cs typeface="+mj-cs"/>
              </a:defRPr>
            </a:lvl1pPr>
          </a:lstStyle>
          <a:p>
            <a:pPr marL="0" marR="0" algn="ctr">
              <a:spcBef>
                <a:spcPts val="0"/>
              </a:spcBef>
              <a:spcAft>
                <a:spcPts val="0"/>
              </a:spcAft>
            </a:pPr>
            <a:r>
              <a:rPr lang="en-US" sz="4400" dirty="0">
                <a:solidFill>
                  <a:schemeClr val="bg1"/>
                </a:solidFill>
                <a:effectLst/>
                <a:latin typeface="+mj-lt"/>
                <a:ea typeface="Calibri" panose="020F0502020204030204" pitchFamily="34" charset="0"/>
              </a:rPr>
              <a:t>Transforming Healthcare to Whole Health: </a:t>
            </a:r>
          </a:p>
          <a:p>
            <a:pPr marL="0" marR="0" algn="ctr">
              <a:spcBef>
                <a:spcPts val="0"/>
              </a:spcBef>
              <a:spcAft>
                <a:spcPts val="0"/>
              </a:spcAft>
            </a:pPr>
            <a:r>
              <a:rPr lang="en-US" sz="4400" dirty="0">
                <a:solidFill>
                  <a:schemeClr val="bg1"/>
                </a:solidFill>
                <a:effectLst/>
                <a:latin typeface="+mj-lt"/>
                <a:ea typeface="Calibri" panose="020F0502020204030204" pitchFamily="34" charset="0"/>
              </a:rPr>
              <a:t>       Why, What and How</a:t>
            </a:r>
          </a:p>
        </p:txBody>
      </p:sp>
      <p:sp>
        <p:nvSpPr>
          <p:cNvPr id="4" name="Subtitle 5">
            <a:extLst>
              <a:ext uri="{FF2B5EF4-FFF2-40B4-BE49-F238E27FC236}">
                <a16:creationId xmlns:a16="http://schemas.microsoft.com/office/drawing/2014/main" id="{B3CB8480-5764-29BA-7A25-66EE5EEEDC4C}"/>
              </a:ext>
            </a:extLst>
          </p:cNvPr>
          <p:cNvSpPr txBox="1">
            <a:spLocks/>
          </p:cNvSpPr>
          <p:nvPr/>
        </p:nvSpPr>
        <p:spPr>
          <a:xfrm>
            <a:off x="404652" y="4471996"/>
            <a:ext cx="11249890" cy="1406236"/>
          </a:xfrm>
        </p:spPr>
        <p:txBody>
          <a:bodyPr>
            <a:noAutofit/>
          </a:bodyPr>
          <a:lst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Tracy Gaudet, MD</a:t>
            </a:r>
          </a:p>
          <a:p>
            <a:pPr algn="ctr"/>
            <a:r>
              <a:rPr lang="en-US" dirty="0">
                <a:solidFill>
                  <a:schemeClr val="bg1"/>
                </a:solidFill>
              </a:rPr>
              <a:t>Former Executive Director, Whole Health Institute</a:t>
            </a:r>
          </a:p>
          <a:p>
            <a:pPr algn="ctr"/>
            <a:r>
              <a:rPr lang="en-US" dirty="0">
                <a:solidFill>
                  <a:schemeClr val="bg1"/>
                </a:solidFill>
              </a:rPr>
              <a:t>Former Executive Director, Office of Patient-Centered Care and Cultural Transformation,</a:t>
            </a:r>
          </a:p>
          <a:p>
            <a:pPr algn="ctr"/>
            <a:r>
              <a:rPr lang="en-US" dirty="0">
                <a:solidFill>
                  <a:schemeClr val="bg1"/>
                </a:solidFill>
              </a:rPr>
              <a:t> Veterans Health Administration</a:t>
            </a:r>
          </a:p>
        </p:txBody>
      </p:sp>
    </p:spTree>
    <p:extLst>
      <p:ext uri="{BB962C8B-B14F-4D97-AF65-F5344CB8AC3E}">
        <p14:creationId xmlns:p14="http://schemas.microsoft.com/office/powerpoint/2010/main" val="240216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8" y="214425"/>
            <a:ext cx="10841645" cy="690564"/>
          </a:xfrm>
        </p:spPr>
        <p:txBody>
          <a:bodyPr spcFirstLastPara="1" vert="horz" wrap="square" lIns="121917" tIns="60959" rIns="121917" bIns="60959" rtlCol="0" anchor="t" anchorCtr="0">
            <a:noAutofit/>
          </a:bodyPr>
          <a:lstStyle/>
          <a:p>
            <a:pPr algn="l"/>
            <a:r>
              <a:rPr lang="en-US" sz="4267" b="1" dirty="0">
                <a:latin typeface="Montserrat Medium" panose="00000600000000000000" pitchFamily="2" charset="0"/>
                <a:cs typeface="Arial" panose="020B0604020202020204" pitchFamily="34" charset="0"/>
              </a:rPr>
              <a:t>	</a:t>
            </a:r>
            <a:r>
              <a:rPr lang="en-US" sz="3600" b="1" dirty="0">
                <a:cs typeface="Arial" panose="020B0604020202020204" pitchFamily="34" charset="0"/>
              </a:rPr>
              <a:t>		</a:t>
            </a:r>
          </a:p>
        </p:txBody>
      </p:sp>
      <p:graphicFrame>
        <p:nvGraphicFramePr>
          <p:cNvPr id="8" name="Table 8">
            <a:extLst>
              <a:ext uri="{FF2B5EF4-FFF2-40B4-BE49-F238E27FC236}">
                <a16:creationId xmlns:a16="http://schemas.microsoft.com/office/drawing/2014/main" id="{2328E94C-841D-4DC7-9339-276B4ADEBFCA}"/>
              </a:ext>
            </a:extLst>
          </p:cNvPr>
          <p:cNvGraphicFramePr>
            <a:graphicFrameLocks noGrp="1"/>
          </p:cNvGraphicFramePr>
          <p:nvPr>
            <p:extLst>
              <p:ext uri="{D42A27DB-BD31-4B8C-83A1-F6EECF244321}">
                <p14:modId xmlns:p14="http://schemas.microsoft.com/office/powerpoint/2010/main" val="1904713759"/>
              </p:ext>
            </p:extLst>
          </p:nvPr>
        </p:nvGraphicFramePr>
        <p:xfrm>
          <a:off x="529373" y="251069"/>
          <a:ext cx="11348589" cy="6355862"/>
        </p:xfrm>
        <a:graphic>
          <a:graphicData uri="http://schemas.openxmlformats.org/drawingml/2006/table">
            <a:tbl>
              <a:tblPr firstRow="1" bandRow="1">
                <a:tableStyleId>{BC89EF96-8CEA-46FF-86C4-4CE0E7609802}</a:tableStyleId>
              </a:tblPr>
              <a:tblGrid>
                <a:gridCol w="5142378">
                  <a:extLst>
                    <a:ext uri="{9D8B030D-6E8A-4147-A177-3AD203B41FA5}">
                      <a16:colId xmlns:a16="http://schemas.microsoft.com/office/drawing/2014/main" val="3753989592"/>
                    </a:ext>
                  </a:extLst>
                </a:gridCol>
                <a:gridCol w="6206211">
                  <a:extLst>
                    <a:ext uri="{9D8B030D-6E8A-4147-A177-3AD203B41FA5}">
                      <a16:colId xmlns:a16="http://schemas.microsoft.com/office/drawing/2014/main" val="2087194298"/>
                    </a:ext>
                  </a:extLst>
                </a:gridCol>
              </a:tblGrid>
              <a:tr h="559049">
                <a:tc>
                  <a:txBody>
                    <a:bodyPr/>
                    <a:lstStyle/>
                    <a:p>
                      <a:pPr algn="ctr"/>
                      <a:r>
                        <a:rPr lang="en-US" sz="2800" dirty="0">
                          <a:latin typeface="+mj-lt"/>
                        </a:rPr>
                        <a:t>As Is </a:t>
                      </a:r>
                    </a:p>
                  </a:txBody>
                  <a:tcPr marL="121920" marR="121920" marT="60960" marB="60960"/>
                </a:tc>
                <a:tc>
                  <a:txBody>
                    <a:bodyPr/>
                    <a:lstStyle/>
                    <a:p>
                      <a:pPr algn="ctr"/>
                      <a:r>
                        <a:rPr lang="en-US" sz="2800" dirty="0">
                          <a:latin typeface="+mj-lt"/>
                        </a:rPr>
                        <a:t>Will Be</a:t>
                      </a:r>
                    </a:p>
                  </a:txBody>
                  <a:tcPr marL="121920" marR="121920" marT="60960" marB="60960"/>
                </a:tc>
                <a:extLst>
                  <a:ext uri="{0D108BD9-81ED-4DB2-BD59-A6C34878D82A}">
                    <a16:rowId xmlns:a16="http://schemas.microsoft.com/office/drawing/2014/main" val="3945750004"/>
                  </a:ext>
                </a:extLst>
              </a:tr>
              <a:tr h="664270">
                <a:tc>
                  <a:txBody>
                    <a:bodyPr/>
                    <a:lstStyle/>
                    <a:p>
                      <a:pPr algn="ctr"/>
                      <a:r>
                        <a:rPr lang="en-US" sz="2400" dirty="0"/>
                        <a:t>Focused on disease</a:t>
                      </a:r>
                      <a:endParaRPr lang="en-US" sz="2400" dirty="0">
                        <a:latin typeface="+mj-lt"/>
                      </a:endParaRPr>
                    </a:p>
                  </a:txBody>
                  <a:tcPr marL="121920" marR="121920" marT="60960" marB="60960"/>
                </a:tc>
                <a:tc>
                  <a:txBody>
                    <a:bodyPr/>
                    <a:lstStyle/>
                    <a:p>
                      <a:pPr algn="ctr"/>
                      <a:r>
                        <a:rPr lang="en-US" sz="2400" dirty="0"/>
                        <a:t>Focused on the person and their purpose</a:t>
                      </a:r>
                      <a:endParaRPr lang="en-US" sz="2400" dirty="0">
                        <a:latin typeface="+mj-lt"/>
                      </a:endParaRPr>
                    </a:p>
                  </a:txBody>
                  <a:tcPr marL="121920" marR="121920" marT="60960" marB="60960"/>
                </a:tc>
                <a:extLst>
                  <a:ext uri="{0D108BD9-81ED-4DB2-BD59-A6C34878D82A}">
                    <a16:rowId xmlns:a16="http://schemas.microsoft.com/office/drawing/2014/main" val="2080917262"/>
                  </a:ext>
                </a:extLst>
              </a:tr>
              <a:tr h="559049">
                <a:tc>
                  <a:txBody>
                    <a:bodyPr/>
                    <a:lstStyle/>
                    <a:p>
                      <a:pPr algn="ctr"/>
                      <a:r>
                        <a:rPr lang="en-US" sz="2400" dirty="0"/>
                        <a:t>Problem based</a:t>
                      </a:r>
                      <a:endParaRPr lang="en-US" sz="2400" dirty="0">
                        <a:latin typeface="+mj-lt"/>
                      </a:endParaRPr>
                    </a:p>
                  </a:txBody>
                  <a:tcPr marL="121920" marR="121920" marT="60960" marB="60960"/>
                </a:tc>
                <a:tc>
                  <a:txBody>
                    <a:bodyPr/>
                    <a:lstStyle/>
                    <a:p>
                      <a:pPr algn="ctr"/>
                      <a:r>
                        <a:rPr lang="en-US" sz="2400" dirty="0"/>
                        <a:t>Aspiration based</a:t>
                      </a:r>
                      <a:endParaRPr lang="en-US" sz="2400" dirty="0">
                        <a:latin typeface="+mj-lt"/>
                      </a:endParaRPr>
                    </a:p>
                  </a:txBody>
                  <a:tcPr marL="121920" marR="121920" marT="60960" marB="60960"/>
                </a:tc>
                <a:extLst>
                  <a:ext uri="{0D108BD9-81ED-4DB2-BD59-A6C34878D82A}">
                    <a16:rowId xmlns:a16="http://schemas.microsoft.com/office/drawing/2014/main" val="2351885775"/>
                  </a:ext>
                </a:extLst>
              </a:tr>
              <a:tr h="559049">
                <a:tc>
                  <a:txBody>
                    <a:bodyPr/>
                    <a:lstStyle/>
                    <a:p>
                      <a:pPr algn="ctr"/>
                      <a:r>
                        <a:rPr lang="en-US" sz="2400" dirty="0"/>
                        <a:t>Physician-directed</a:t>
                      </a:r>
                      <a:endParaRPr lang="en-US" sz="2400" dirty="0">
                        <a:latin typeface="+mj-lt"/>
                      </a:endParaRPr>
                    </a:p>
                  </a:txBody>
                  <a:tcPr marL="121920" marR="121920" marT="60960" marB="60960"/>
                </a:tc>
                <a:tc>
                  <a:txBody>
                    <a:bodyPr/>
                    <a:lstStyle/>
                    <a:p>
                      <a:pPr algn="ctr"/>
                      <a:r>
                        <a:rPr lang="en-US" sz="2400" dirty="0"/>
                        <a:t>Partnership with team</a:t>
                      </a:r>
                      <a:endParaRPr lang="en-US" sz="2400" dirty="0">
                        <a:latin typeface="+mj-lt"/>
                      </a:endParaRPr>
                    </a:p>
                  </a:txBody>
                  <a:tcPr marL="121920" marR="121920" marT="60960" marB="60960"/>
                </a:tc>
                <a:extLst>
                  <a:ext uri="{0D108BD9-81ED-4DB2-BD59-A6C34878D82A}">
                    <a16:rowId xmlns:a16="http://schemas.microsoft.com/office/drawing/2014/main" val="2757988296"/>
                  </a:ext>
                </a:extLst>
              </a:tr>
              <a:tr h="559049">
                <a:tc>
                  <a:txBody>
                    <a:bodyPr/>
                    <a:lstStyle/>
                    <a:p>
                      <a:pPr algn="ctr"/>
                      <a:r>
                        <a:rPr lang="en-US" sz="2400" dirty="0"/>
                        <a:t>Disease management</a:t>
                      </a:r>
                      <a:endParaRPr lang="en-US" sz="2400" dirty="0">
                        <a:latin typeface="+mj-lt"/>
                      </a:endParaRPr>
                    </a:p>
                  </a:txBody>
                  <a:tcPr marL="121920" marR="121920" marT="60960" marB="60960"/>
                </a:tc>
                <a:tc>
                  <a:txBody>
                    <a:bodyPr/>
                    <a:lstStyle/>
                    <a:p>
                      <a:pPr algn="ctr"/>
                      <a:r>
                        <a:rPr lang="en-US" sz="2400" dirty="0"/>
                        <a:t>Health optimization</a:t>
                      </a:r>
                      <a:endParaRPr lang="en-US" sz="2400" dirty="0">
                        <a:latin typeface="+mj-lt"/>
                      </a:endParaRPr>
                    </a:p>
                  </a:txBody>
                  <a:tcPr marL="121920" marR="121920" marT="60960" marB="60960"/>
                </a:tc>
                <a:extLst>
                  <a:ext uri="{0D108BD9-81ED-4DB2-BD59-A6C34878D82A}">
                    <a16:rowId xmlns:a16="http://schemas.microsoft.com/office/drawing/2014/main" val="1521566537"/>
                  </a:ext>
                </a:extLst>
              </a:tr>
              <a:tr h="559049">
                <a:tc>
                  <a:txBody>
                    <a:bodyPr/>
                    <a:lstStyle/>
                    <a:p>
                      <a:pPr algn="ctr"/>
                      <a:r>
                        <a:rPr lang="en-US" sz="2400" dirty="0"/>
                        <a:t>Find it, fix it</a:t>
                      </a:r>
                      <a:endParaRPr lang="en-US" sz="2400" dirty="0">
                        <a:latin typeface="+mj-lt"/>
                      </a:endParaRPr>
                    </a:p>
                  </a:txBody>
                  <a:tcPr marL="121920" marR="121920" marT="60960" marB="60960"/>
                </a:tc>
                <a:tc>
                  <a:txBody>
                    <a:bodyPr/>
                    <a:lstStyle/>
                    <a:p>
                      <a:pPr algn="ctr"/>
                      <a:r>
                        <a:rPr lang="en-US" sz="2400" dirty="0"/>
                        <a:t>Identify risk, minimize it</a:t>
                      </a:r>
                      <a:endParaRPr lang="en-US" sz="2400" dirty="0">
                        <a:latin typeface="+mj-lt"/>
                      </a:endParaRPr>
                    </a:p>
                  </a:txBody>
                  <a:tcPr marL="121920" marR="121920" marT="60960" marB="60960"/>
                </a:tc>
                <a:extLst>
                  <a:ext uri="{0D108BD9-81ED-4DB2-BD59-A6C34878D82A}">
                    <a16:rowId xmlns:a16="http://schemas.microsoft.com/office/drawing/2014/main" val="936728793"/>
                  </a:ext>
                </a:extLst>
              </a:tr>
              <a:tr h="559049">
                <a:tc>
                  <a:txBody>
                    <a:bodyPr/>
                    <a:lstStyle/>
                    <a:p>
                      <a:pPr algn="ctr"/>
                      <a:r>
                        <a:rPr lang="en-US" sz="2400" dirty="0"/>
                        <a:t>Reactive</a:t>
                      </a:r>
                      <a:endParaRPr lang="en-US" sz="2400" dirty="0">
                        <a:latin typeface="+mj-lt"/>
                      </a:endParaRPr>
                    </a:p>
                  </a:txBody>
                  <a:tcPr marL="121920" marR="121920" marT="60960" marB="60960"/>
                </a:tc>
                <a:tc>
                  <a:txBody>
                    <a:bodyPr/>
                    <a:lstStyle/>
                    <a:p>
                      <a:pPr algn="ctr"/>
                      <a:r>
                        <a:rPr lang="en-US" sz="2400" dirty="0"/>
                        <a:t>Proactive</a:t>
                      </a:r>
                      <a:endParaRPr lang="en-US" sz="2400" dirty="0">
                        <a:latin typeface="+mj-lt"/>
                      </a:endParaRPr>
                    </a:p>
                  </a:txBody>
                  <a:tcPr marL="121920" marR="121920" marT="60960" marB="60960"/>
                </a:tc>
                <a:extLst>
                  <a:ext uri="{0D108BD9-81ED-4DB2-BD59-A6C34878D82A}">
                    <a16:rowId xmlns:a16="http://schemas.microsoft.com/office/drawing/2014/main" val="1680782369"/>
                  </a:ext>
                </a:extLst>
              </a:tr>
              <a:tr h="559049">
                <a:tc>
                  <a:txBody>
                    <a:bodyPr/>
                    <a:lstStyle/>
                    <a:p>
                      <a:pPr algn="ctr"/>
                      <a:r>
                        <a:rPr lang="en-US" sz="2400" dirty="0"/>
                        <a:t>Sporadic</a:t>
                      </a:r>
                      <a:endParaRPr lang="en-US" sz="2400" dirty="0">
                        <a:latin typeface="+mj-lt"/>
                      </a:endParaRPr>
                    </a:p>
                  </a:txBody>
                  <a:tcPr marL="121920" marR="121920" marT="60960" marB="60960"/>
                </a:tc>
                <a:tc>
                  <a:txBody>
                    <a:bodyPr/>
                    <a:lstStyle/>
                    <a:p>
                      <a:pPr algn="ctr"/>
                      <a:r>
                        <a:rPr lang="en-US" sz="2400" dirty="0"/>
                        <a:t>Lifelong planning</a:t>
                      </a:r>
                      <a:endParaRPr lang="en-US" sz="2400" dirty="0">
                        <a:latin typeface="+mj-lt"/>
                      </a:endParaRPr>
                    </a:p>
                  </a:txBody>
                  <a:tcPr marL="121920" marR="121920" marT="60960" marB="60960"/>
                </a:tc>
                <a:extLst>
                  <a:ext uri="{0D108BD9-81ED-4DB2-BD59-A6C34878D82A}">
                    <a16:rowId xmlns:a16="http://schemas.microsoft.com/office/drawing/2014/main" val="3874722729"/>
                  </a:ext>
                </a:extLst>
              </a:tr>
              <a:tr h="559049">
                <a:tc>
                  <a:txBody>
                    <a:bodyPr/>
                    <a:lstStyle/>
                    <a:p>
                      <a:pPr algn="ctr"/>
                      <a:r>
                        <a:rPr lang="en-US" sz="2400" dirty="0"/>
                        <a:t>Biomedical interventions</a:t>
                      </a:r>
                      <a:endParaRPr lang="en-US" sz="2400" dirty="0">
                        <a:latin typeface="+mj-lt"/>
                      </a:endParaRPr>
                    </a:p>
                  </a:txBody>
                  <a:tcPr marL="121920" marR="121920" marT="60960" marB="60960"/>
                </a:tc>
                <a:tc>
                  <a:txBody>
                    <a:bodyPr/>
                    <a:lstStyle/>
                    <a:p>
                      <a:pPr algn="ctr"/>
                      <a:r>
                        <a:rPr lang="en-US" sz="2400" dirty="0"/>
                        <a:t>Whole person approaches</a:t>
                      </a:r>
                      <a:endParaRPr lang="en-US" sz="2400" dirty="0">
                        <a:latin typeface="+mj-lt"/>
                      </a:endParaRPr>
                    </a:p>
                  </a:txBody>
                  <a:tcPr marL="121920" marR="121920" marT="60960" marB="60960"/>
                </a:tc>
                <a:extLst>
                  <a:ext uri="{0D108BD9-81ED-4DB2-BD59-A6C34878D82A}">
                    <a16:rowId xmlns:a16="http://schemas.microsoft.com/office/drawing/2014/main" val="2091211168"/>
                  </a:ext>
                </a:extLst>
              </a:tr>
              <a:tr h="1219200">
                <a:tc>
                  <a:txBody>
                    <a:bodyPr/>
                    <a:lstStyle/>
                    <a:p>
                      <a:pPr algn="ctr"/>
                      <a:r>
                        <a:rPr lang="en-US" sz="2400" dirty="0"/>
                        <a:t>Individual left to enact</a:t>
                      </a:r>
                      <a:endParaRPr lang="en-US" sz="2400" dirty="0">
                        <a:latin typeface="+mj-lt"/>
                      </a:endParaRPr>
                    </a:p>
                  </a:txBody>
                  <a:tcPr marL="121920" marR="121920" marT="60960" marB="60960"/>
                </a:tc>
                <a:tc>
                  <a:txBody>
                    <a:bodyPr/>
                    <a:lstStyle/>
                    <a:p>
                      <a:pPr algn="ctr"/>
                      <a:r>
                        <a:rPr lang="en-US" sz="2400" dirty="0"/>
                        <a:t>Skill building and support in the workplace and community</a:t>
                      </a:r>
                      <a:endParaRPr lang="en-US" sz="2400" dirty="0">
                        <a:latin typeface="+mj-lt"/>
                      </a:endParaRPr>
                    </a:p>
                  </a:txBody>
                  <a:tcPr marL="121920" marR="121920" marT="60960" marB="60960"/>
                </a:tc>
                <a:extLst>
                  <a:ext uri="{0D108BD9-81ED-4DB2-BD59-A6C34878D82A}">
                    <a16:rowId xmlns:a16="http://schemas.microsoft.com/office/drawing/2014/main" val="2480017455"/>
                  </a:ext>
                </a:extLst>
              </a:tr>
            </a:tbl>
          </a:graphicData>
        </a:graphic>
      </p:graphicFrame>
      <p:sp>
        <p:nvSpPr>
          <p:cNvPr id="3" name="Slide Number Placeholder 2">
            <a:extLst>
              <a:ext uri="{FF2B5EF4-FFF2-40B4-BE49-F238E27FC236}">
                <a16:creationId xmlns:a16="http://schemas.microsoft.com/office/drawing/2014/main" id="{39F3ED7E-E825-4771-8A66-AC9B387534F8}"/>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95901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11</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359821" y="854074"/>
            <a:ext cx="11575003" cy="3043238"/>
          </a:xfrm>
          <a:prstGeom prst="rect">
            <a:avLst/>
          </a:prstGeom>
          <a:noFill/>
          <a:ln>
            <a:noFill/>
          </a:ln>
        </p:spPr>
        <p:txBody>
          <a:bodyPr spcFirstLastPara="1" vert="horz" wrap="square" lIns="91440" tIns="45720" rIns="91440" bIns="45720" rtlCol="0" anchor="b" anchorCtr="0">
            <a:normAutofit/>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defTabSz="914377">
              <a:lnSpc>
                <a:spcPct val="90000"/>
              </a:lnSpc>
              <a:spcAft>
                <a:spcPts val="800"/>
              </a:spcAft>
              <a:buClr>
                <a:schemeClr val="lt2"/>
              </a:buClr>
              <a:buSzPts val="5900"/>
              <a:defRPr/>
            </a:pPr>
            <a:r>
              <a:rPr lang="en-US" sz="5400" dirty="0"/>
              <a:t>The VA Journey as a Case Study Lessons Learned</a:t>
            </a:r>
          </a:p>
        </p:txBody>
      </p:sp>
    </p:spTree>
    <p:extLst>
      <p:ext uri="{BB962C8B-B14F-4D97-AF65-F5344CB8AC3E}">
        <p14:creationId xmlns:p14="http://schemas.microsoft.com/office/powerpoint/2010/main" val="245731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1BBF-DFC5-476E-9E85-D8D8A359BCFF}"/>
              </a:ext>
            </a:extLst>
          </p:cNvPr>
          <p:cNvSpPr>
            <a:spLocks noGrp="1"/>
          </p:cNvSpPr>
          <p:nvPr>
            <p:ph type="title"/>
          </p:nvPr>
        </p:nvSpPr>
        <p:spPr>
          <a:xfrm>
            <a:off x="537458" y="201418"/>
            <a:ext cx="11117083" cy="646331"/>
          </a:xfrm>
        </p:spPr>
        <p:txBody>
          <a:bodyPr/>
          <a:lstStyle/>
          <a:p>
            <a:pPr algn="ctr"/>
            <a:r>
              <a:rPr lang="en-US" sz="3600" dirty="0">
                <a:solidFill>
                  <a:schemeClr val="tx1"/>
                </a:solidFill>
              </a:rPr>
              <a:t>Veterans Health Administration (VA)</a:t>
            </a:r>
          </a:p>
        </p:txBody>
      </p:sp>
      <p:sp>
        <p:nvSpPr>
          <p:cNvPr id="2" name="Content Placeholder 1">
            <a:extLst>
              <a:ext uri="{FF2B5EF4-FFF2-40B4-BE49-F238E27FC236}">
                <a16:creationId xmlns:a16="http://schemas.microsoft.com/office/drawing/2014/main" id="{260BF1C0-DA41-D80A-87E4-91F2943325F4}"/>
              </a:ext>
            </a:extLst>
          </p:cNvPr>
          <p:cNvSpPr>
            <a:spLocks noGrp="1"/>
          </p:cNvSpPr>
          <p:nvPr>
            <p:ph idx="1"/>
          </p:nvPr>
        </p:nvSpPr>
        <p:spPr>
          <a:xfrm>
            <a:off x="670560" y="1176452"/>
            <a:ext cx="11521440" cy="5480130"/>
          </a:xfrm>
        </p:spPr>
        <p:txBody>
          <a:bodyPr>
            <a:normAutofit/>
          </a:bodyPr>
          <a:lstStyle/>
          <a:p>
            <a:pPr marL="0" indent="0">
              <a:buNone/>
            </a:pPr>
            <a:r>
              <a:rPr lang="en-US" sz="2400" dirty="0"/>
              <a:t>VA is the largest integrated health care system in the United States</a:t>
            </a:r>
          </a:p>
          <a:p>
            <a:pPr lvl="1"/>
            <a:r>
              <a:rPr lang="en-US" sz="2400" dirty="0"/>
              <a:t>171 VA Medical Centers, 1,298 sites of care (inpatient and outpatient)</a:t>
            </a:r>
          </a:p>
          <a:p>
            <a:pPr lvl="1"/>
            <a:r>
              <a:rPr lang="en-US" sz="2400" dirty="0"/>
              <a:t>Serving over 9 million Veterans, More than 371,000 employees</a:t>
            </a:r>
          </a:p>
          <a:p>
            <a:pPr lvl="1"/>
            <a:r>
              <a:rPr lang="en-US" sz="2400" dirty="0"/>
              <a:t>Nation’s largest provider of graduate medical education</a:t>
            </a:r>
          </a:p>
          <a:p>
            <a:pPr lvl="1"/>
            <a:r>
              <a:rPr lang="en-US" sz="2400" dirty="0"/>
              <a:t>Major contributor to medical and scientific research</a:t>
            </a:r>
          </a:p>
          <a:p>
            <a:pPr lvl="1"/>
            <a:r>
              <a:rPr lang="en-US" sz="2400" dirty="0"/>
              <a:t>Annual budget of approximately $68 billion</a:t>
            </a:r>
          </a:p>
          <a:p>
            <a:pPr marL="266700" lvl="1" indent="0">
              <a:buNone/>
            </a:pPr>
            <a:endParaRPr lang="en-US" sz="2400" dirty="0"/>
          </a:p>
          <a:p>
            <a:pPr marL="0" indent="0">
              <a:buNone/>
            </a:pPr>
            <a:r>
              <a:rPr lang="en-US" sz="2400" dirty="0"/>
              <a:t>In 2010 VA committed to large system change to transform the culture to become more patient centered,  From that charge, our team envisioned, created, and implemented Whole Health. </a:t>
            </a:r>
          </a:p>
          <a:p>
            <a:endParaRPr lang="en-US" dirty="0"/>
          </a:p>
        </p:txBody>
      </p:sp>
      <p:sp>
        <p:nvSpPr>
          <p:cNvPr id="3" name="Slide Number Placeholder 3">
            <a:extLst>
              <a:ext uri="{FF2B5EF4-FFF2-40B4-BE49-F238E27FC236}">
                <a16:creationId xmlns:a16="http://schemas.microsoft.com/office/drawing/2014/main" id="{BAFF8DE3-4795-8528-7943-72902C5C9948}"/>
              </a:ext>
            </a:extLst>
          </p:cNvPr>
          <p:cNvSpPr>
            <a:spLocks noGrp="1"/>
          </p:cNvSpPr>
          <p:nvPr>
            <p:ph type="sldNum" sz="quarter" idx="12"/>
          </p:nvPr>
        </p:nvSpPr>
        <p:spPr>
          <a:xfrm>
            <a:off x="11189655" y="6300301"/>
            <a:ext cx="464888" cy="365125"/>
          </a:xfrm>
        </p:spPr>
        <p:txBody>
          <a:bodyPr/>
          <a:lstStyle/>
          <a:p>
            <a:fld id="{4E6DB2D9-BBD8-435B-B34A-9B8472CE273E}" type="slidenum">
              <a:rPr lang="en-US" smtClean="0"/>
              <a:pPr/>
              <a:t>12</a:t>
            </a:fld>
            <a:endParaRPr lang="en-US" dirty="0"/>
          </a:p>
        </p:txBody>
      </p:sp>
    </p:spTree>
    <p:extLst>
      <p:ext uri="{BB962C8B-B14F-4D97-AF65-F5344CB8AC3E}">
        <p14:creationId xmlns:p14="http://schemas.microsoft.com/office/powerpoint/2010/main" val="100513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1995"/>
            <a:ext cx="4470400" cy="246221"/>
          </a:xfrm>
          <a:prstGeom prst="rect">
            <a:avLst/>
          </a:prstGeom>
          <a:noFill/>
        </p:spPr>
        <p:txBody>
          <a:bodyPr wrap="square" rtlCol="0">
            <a:spAutoFit/>
          </a:bodyPr>
          <a:lstStyle/>
          <a:p>
            <a:endParaRPr lang="en-US" sz="1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79" y="859079"/>
            <a:ext cx="11788041" cy="553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47319" y="135805"/>
            <a:ext cx="8455936"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Innovation Engine Model </a:t>
            </a:r>
          </a:p>
        </p:txBody>
      </p:sp>
    </p:spTree>
    <p:extLst>
      <p:ext uri="{BB962C8B-B14F-4D97-AF65-F5344CB8AC3E}">
        <p14:creationId xmlns:p14="http://schemas.microsoft.com/office/powerpoint/2010/main" val="313143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evice&#10;&#10;Description automatically generated">
            <a:extLst>
              <a:ext uri="{FF2B5EF4-FFF2-40B4-BE49-F238E27FC236}">
                <a16:creationId xmlns:a16="http://schemas.microsoft.com/office/drawing/2014/main" id="{7E10EA4C-273D-4718-B925-1D4DD4A63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255" y="1413329"/>
            <a:ext cx="5312779" cy="5015803"/>
          </a:xfrm>
          <a:prstGeom prst="rect">
            <a:avLst/>
          </a:prstGeom>
        </p:spPr>
      </p:pic>
      <p:pic>
        <p:nvPicPr>
          <p:cNvPr id="5" name="Picture 4" descr="A picture containing clock, meter&#10;&#10;Description automatically generated">
            <a:extLst>
              <a:ext uri="{FF2B5EF4-FFF2-40B4-BE49-F238E27FC236}">
                <a16:creationId xmlns:a16="http://schemas.microsoft.com/office/drawing/2014/main" id="{46901056-67D0-4C8B-A71D-EDBB269BE0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228" y="212986"/>
            <a:ext cx="7246737" cy="1084597"/>
          </a:xfrm>
          <a:prstGeom prst="rect">
            <a:avLst/>
          </a:prstGeom>
        </p:spPr>
      </p:pic>
      <p:sp>
        <p:nvSpPr>
          <p:cNvPr id="3" name="TextBox 2">
            <a:extLst>
              <a:ext uri="{FF2B5EF4-FFF2-40B4-BE49-F238E27FC236}">
                <a16:creationId xmlns:a16="http://schemas.microsoft.com/office/drawing/2014/main" id="{48DCF775-F0B0-3A87-CA80-81BDF36A9DB8}"/>
              </a:ext>
            </a:extLst>
          </p:cNvPr>
          <p:cNvSpPr txBox="1"/>
          <p:nvPr/>
        </p:nvSpPr>
        <p:spPr>
          <a:xfrm>
            <a:off x="233680" y="6429132"/>
            <a:ext cx="18491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9140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C5B06-8BD0-4DDE-8A2D-21C961EE4EE5}"/>
              </a:ext>
            </a:extLst>
          </p:cNvPr>
          <p:cNvPicPr>
            <a:picLocks noChangeAspect="1"/>
          </p:cNvPicPr>
          <p:nvPr/>
        </p:nvPicPr>
        <p:blipFill rotWithShape="1">
          <a:blip r:embed="rId3"/>
          <a:srcRect l="28873" r="2" b="2"/>
          <a:stretch/>
        </p:blipFill>
        <p:spPr>
          <a:xfrm>
            <a:off x="4740965" y="60793"/>
            <a:ext cx="7451035" cy="6858000"/>
          </a:xfrm>
          <a:prstGeom prst="rect">
            <a:avLst/>
          </a:prstGeom>
          <a:effectLst>
            <a:glow rad="127000">
              <a:schemeClr val="bg1">
                <a:alpha val="91000"/>
              </a:schemeClr>
            </a:glow>
            <a:outerShdw dist="50800" dir="5400000" algn="ctr" rotWithShape="0">
              <a:srgbClr val="000000">
                <a:alpha val="43137"/>
              </a:srgbClr>
            </a:outerShdw>
          </a:effectLst>
        </p:spPr>
      </p:pic>
      <p:sp>
        <p:nvSpPr>
          <p:cNvPr id="6" name="Title 1">
            <a:extLst>
              <a:ext uri="{FF2B5EF4-FFF2-40B4-BE49-F238E27FC236}">
                <a16:creationId xmlns:a16="http://schemas.microsoft.com/office/drawing/2014/main" id="{9C07D95F-BF7C-467A-B3FB-5AA5096CB2E1}"/>
              </a:ext>
            </a:extLst>
          </p:cNvPr>
          <p:cNvSpPr txBox="1">
            <a:spLocks/>
          </p:cNvSpPr>
          <p:nvPr/>
        </p:nvSpPr>
        <p:spPr>
          <a:xfrm>
            <a:off x="289603" y="1391982"/>
            <a:ext cx="4375373" cy="2803490"/>
          </a:xfrm>
          <a:prstGeom prst="rect">
            <a:avLst/>
          </a:prstGeom>
        </p:spPr>
        <p:txBody>
          <a:bodyPr vert="horz" wrap="square" lIns="91440" tIns="45720" rIns="91440" bIns="45720" rtlCol="0" anchor="b" anchorCtr="0">
            <a:normAutofit fontScale="92500" lnSpcReduction="10000"/>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lvl="0">
              <a:lnSpc>
                <a:spcPct val="90000"/>
              </a:lnSpc>
              <a:defRPr/>
            </a:pPr>
            <a:r>
              <a:rPr lang="en-US" sz="4400" b="0" dirty="0">
                <a:solidFill>
                  <a:schemeClr val="tx1"/>
                </a:solidFill>
                <a:latin typeface="Arial"/>
                <a:cs typeface="Arial"/>
              </a:rPr>
              <a:t>What does a healthcare system look like if it is designed to deliver this?</a:t>
            </a:r>
            <a:endParaRPr kumimoji="0" lang="en-US" sz="4400" b="0" i="0" u="none" strike="noStrike" kern="1200" cap="none" spc="-20" normalizeH="0" baseline="0" noProof="0" dirty="0">
              <a:ln>
                <a:noFill/>
              </a:ln>
              <a:solidFill>
                <a:schemeClr val="tx1"/>
              </a:solidFill>
              <a:effectLst/>
              <a:uLnTx/>
              <a:uFillTx/>
              <a:latin typeface="Arial"/>
            </a:endParaRPr>
          </a:p>
        </p:txBody>
      </p:sp>
    </p:spTree>
    <p:extLst>
      <p:ext uri="{BB962C8B-B14F-4D97-AF65-F5344CB8AC3E}">
        <p14:creationId xmlns:p14="http://schemas.microsoft.com/office/powerpoint/2010/main" val="376600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B6BA1-C7A5-4DFF-A294-229129CFFDC0}"/>
              </a:ext>
            </a:extLst>
          </p:cNvPr>
          <p:cNvSpPr txBox="1">
            <a:spLocks/>
          </p:cNvSpPr>
          <p:nvPr/>
        </p:nvSpPr>
        <p:spPr>
          <a:xfrm>
            <a:off x="834594" y="942511"/>
            <a:ext cx="4375373" cy="2803491"/>
          </a:xfrm>
          <a:prstGeom prst="rect">
            <a:avLst/>
          </a:prstGeom>
        </p:spPr>
        <p:txBody>
          <a:bodyPr vert="horz" wrap="square"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lvl="0">
              <a:lnSpc>
                <a:spcPct val="90000"/>
              </a:lnSpc>
              <a:defRPr/>
            </a:pPr>
            <a:r>
              <a:rPr lang="en-US" sz="4400" b="0" dirty="0">
                <a:solidFill>
                  <a:schemeClr val="bg1"/>
                </a:solidFill>
                <a:latin typeface="Montserrat" panose="00000500000000000000" pitchFamily="2" charset="0"/>
                <a:cs typeface="Arial"/>
              </a:rPr>
              <a:t>The</a:t>
            </a:r>
          </a:p>
          <a:p>
            <a:pPr lvl="0">
              <a:lnSpc>
                <a:spcPct val="90000"/>
              </a:lnSpc>
              <a:defRPr/>
            </a:pPr>
            <a:r>
              <a:rPr lang="en-US" sz="4400" b="0" dirty="0">
                <a:solidFill>
                  <a:schemeClr val="bg1"/>
                </a:solidFill>
                <a:latin typeface="Montserrat" panose="00000500000000000000" pitchFamily="2" charset="0"/>
                <a:cs typeface="Arial"/>
              </a:rPr>
              <a:t>Transformed Health </a:t>
            </a:r>
          </a:p>
          <a:p>
            <a:pPr lvl="0">
              <a:lnSpc>
                <a:spcPct val="90000"/>
              </a:lnSpc>
              <a:defRPr/>
            </a:pPr>
            <a:r>
              <a:rPr lang="en-US" sz="4400" b="0" dirty="0">
                <a:solidFill>
                  <a:schemeClr val="bg1"/>
                </a:solidFill>
                <a:latin typeface="Montserrat" panose="00000500000000000000" pitchFamily="2" charset="0"/>
                <a:cs typeface="Arial"/>
              </a:rPr>
              <a:t>System</a:t>
            </a:r>
            <a:endParaRPr lang="en-US" sz="4400" b="0" dirty="0">
              <a:solidFill>
                <a:schemeClr val="bg1"/>
              </a:solidFill>
              <a:latin typeface="Montserrat" panose="00000500000000000000" pitchFamily="2" charset="0"/>
            </a:endParaRPr>
          </a:p>
        </p:txBody>
      </p:sp>
      <p:pic>
        <p:nvPicPr>
          <p:cNvPr id="8" name="Picture 7" descr="A picture containing device&#10;&#10;Description automatically generated">
            <a:extLst>
              <a:ext uri="{FF2B5EF4-FFF2-40B4-BE49-F238E27FC236}">
                <a16:creationId xmlns:a16="http://schemas.microsoft.com/office/drawing/2014/main" id="{2023CE04-4060-4090-AABD-A5DCF07F5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50133"/>
            <a:ext cx="5874479" cy="5874479"/>
          </a:xfrm>
          <a:prstGeom prst="rect">
            <a:avLst/>
          </a:prstGeom>
        </p:spPr>
      </p:pic>
      <p:pic>
        <p:nvPicPr>
          <p:cNvPr id="5" name="Picture 4" descr="Diagram&#10;&#10;Description automatically generated">
            <a:extLst>
              <a:ext uri="{FF2B5EF4-FFF2-40B4-BE49-F238E27FC236}">
                <a16:creationId xmlns:a16="http://schemas.microsoft.com/office/drawing/2014/main" id="{53F28062-3ECF-4FBB-897E-E20B22D72E9A}"/>
              </a:ext>
            </a:extLst>
          </p:cNvPr>
          <p:cNvPicPr>
            <a:picLocks noChangeAspect="1"/>
          </p:cNvPicPr>
          <p:nvPr/>
        </p:nvPicPr>
        <p:blipFill rotWithShape="1">
          <a:blip r:embed="rId4"/>
          <a:srcRect t="4341" r="3389"/>
          <a:stretch/>
        </p:blipFill>
        <p:spPr>
          <a:xfrm>
            <a:off x="117230" y="2458913"/>
            <a:ext cx="5535753" cy="1440861"/>
          </a:xfrm>
          <a:prstGeom prst="rect">
            <a:avLst/>
          </a:prstGeom>
        </p:spPr>
      </p:pic>
    </p:spTree>
    <p:extLst>
      <p:ext uri="{BB962C8B-B14F-4D97-AF65-F5344CB8AC3E}">
        <p14:creationId xmlns:p14="http://schemas.microsoft.com/office/powerpoint/2010/main" val="86540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7136" y="243245"/>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30" y="843320"/>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2358576" y="691811"/>
            <a:ext cx="1309816" cy="1387615"/>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6" name="Rectangle 5">
            <a:extLst>
              <a:ext uri="{FF2B5EF4-FFF2-40B4-BE49-F238E27FC236}">
                <a16:creationId xmlns:a16="http://schemas.microsoft.com/office/drawing/2014/main" id="{4CFC4C3A-4688-4772-BB30-C2ECDB603758}"/>
              </a:ext>
            </a:extLst>
          </p:cNvPr>
          <p:cNvSpPr/>
          <p:nvPr/>
        </p:nvSpPr>
        <p:spPr>
          <a:xfrm>
            <a:off x="354956" y="2764474"/>
            <a:ext cx="11482086" cy="2893100"/>
          </a:xfrm>
          <a:prstGeom prst="rect">
            <a:avLst/>
          </a:prstGeom>
        </p:spPr>
        <p:txBody>
          <a:bodyPr wrap="square">
            <a:spAutoFit/>
          </a:bodyPr>
          <a:lstStyle/>
          <a:p>
            <a:r>
              <a:rPr lang="en-US" sz="3200" dirty="0">
                <a:latin typeface="+mj-lt"/>
              </a:rPr>
              <a:t>Empower – Finding Your Purpose </a:t>
            </a:r>
          </a:p>
          <a:p>
            <a:pPr marL="914400" indent="-457200">
              <a:buFont typeface="Arial" panose="020B0604020202020204" pitchFamily="34" charset="0"/>
              <a:buChar char="•"/>
            </a:pPr>
            <a:r>
              <a:rPr lang="en-US" sz="2800" dirty="0">
                <a:latin typeface="+mj-lt"/>
              </a:rPr>
              <a:t>Led By Peers</a:t>
            </a:r>
          </a:p>
          <a:p>
            <a:pPr marL="914400" indent="-457200">
              <a:spcBef>
                <a:spcPts val="600"/>
              </a:spcBef>
              <a:buFont typeface="Arial" panose="020B0604020202020204" pitchFamily="34" charset="0"/>
              <a:buChar char="•"/>
            </a:pPr>
            <a:r>
              <a:rPr lang="en-US" sz="2800" dirty="0">
                <a:latin typeface="+mj-lt"/>
                <a:cs typeface="Arial" panose="020B0604020202020204" pitchFamily="34" charset="0"/>
              </a:rPr>
              <a:t>An opportunity for self-exploration around purpose, meaning and what matters most, and sharing through storytelling</a:t>
            </a:r>
          </a:p>
          <a:p>
            <a:pPr marL="914400" indent="-457200">
              <a:spcBef>
                <a:spcPts val="600"/>
              </a:spcBef>
              <a:buFont typeface="Arial" panose="020B0604020202020204" pitchFamily="34" charset="0"/>
              <a:buChar char="•"/>
            </a:pPr>
            <a:r>
              <a:rPr lang="en-US" sz="2800" i="1" dirty="0">
                <a:latin typeface="+mj-lt"/>
                <a:cs typeface="Arial" panose="020B0604020202020204" pitchFamily="34" charset="0"/>
              </a:rPr>
              <a:t>Introduction to Whole Health </a:t>
            </a:r>
            <a:r>
              <a:rPr lang="en-US" sz="2800" dirty="0">
                <a:latin typeface="+mj-lt"/>
                <a:cs typeface="Arial" panose="020B0604020202020204" pitchFamily="34" charset="0"/>
              </a:rPr>
              <a:t>classes and </a:t>
            </a:r>
            <a:r>
              <a:rPr lang="en-US" sz="2800" i="1" dirty="0">
                <a:latin typeface="+mj-lt"/>
                <a:cs typeface="Arial" panose="020B0604020202020204" pitchFamily="34" charset="0"/>
              </a:rPr>
              <a:t>Taking Charge of my Life and Health</a:t>
            </a:r>
            <a:r>
              <a:rPr lang="en-US" sz="2800" dirty="0">
                <a:latin typeface="+mj-lt"/>
                <a:cs typeface="Arial" panose="020B0604020202020204" pitchFamily="34" charset="0"/>
              </a:rPr>
              <a:t> program to empower individuals and their families</a:t>
            </a:r>
          </a:p>
        </p:txBody>
      </p:sp>
    </p:spTree>
    <p:extLst>
      <p:ext uri="{BB962C8B-B14F-4D97-AF65-F5344CB8AC3E}">
        <p14:creationId xmlns:p14="http://schemas.microsoft.com/office/powerpoint/2010/main" val="1652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8346" y="15478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28" y="821176"/>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3878665" y="754858"/>
            <a:ext cx="1235946" cy="1259320"/>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94524" y="2402084"/>
            <a:ext cx="12002946" cy="4001095"/>
          </a:xfrm>
          <a:prstGeom prst="rect">
            <a:avLst/>
          </a:prstGeom>
        </p:spPr>
        <p:txBody>
          <a:bodyPr wrap="square">
            <a:spAutoFit/>
          </a:bodyPr>
          <a:lstStyle/>
          <a:p>
            <a:pPr>
              <a:lnSpc>
                <a:spcPct val="150000"/>
              </a:lnSpc>
            </a:pPr>
            <a:r>
              <a:rPr lang="en-US" sz="3200" dirty="0"/>
              <a:t>   Equip – Self Care</a:t>
            </a:r>
          </a:p>
          <a:p>
            <a:pPr marL="914400" indent="-457200">
              <a:buFont typeface="Arial" panose="020B0604020202020204" pitchFamily="34" charset="0"/>
              <a:buChar char="•"/>
            </a:pPr>
            <a:r>
              <a:rPr lang="en-US" sz="2800" dirty="0"/>
              <a:t>Led by Instructors &amp; Coaches</a:t>
            </a:r>
          </a:p>
          <a:p>
            <a:pPr marL="914400" indent="-457200">
              <a:spcBef>
                <a:spcPts val="600"/>
              </a:spcBef>
              <a:buFont typeface="Arial" panose="020B0604020202020204" pitchFamily="34" charset="0"/>
              <a:buChar char="•"/>
            </a:pPr>
            <a:r>
              <a:rPr lang="en-US" sz="2800" dirty="0"/>
              <a:t>Well-Being focused activities, skill building classes and support, Whole Health coaching, providing experiences around the Circle of Health</a:t>
            </a:r>
          </a:p>
          <a:p>
            <a:pPr marL="914400" indent="-457200">
              <a:spcBef>
                <a:spcPts val="600"/>
              </a:spcBef>
              <a:buFont typeface="Arial" panose="020B0604020202020204" pitchFamily="34" charset="0"/>
              <a:buChar char="•"/>
            </a:pPr>
            <a:r>
              <a:rPr lang="en-US" sz="2800" dirty="0"/>
              <a:t>Power of the Mind; Moving the Body; Surroundings; Skills and Abilities; Food &amp; Drink; Rest and Recharge; Relationships; Spirituality; Other</a:t>
            </a:r>
          </a:p>
        </p:txBody>
      </p:sp>
    </p:spTree>
    <p:extLst>
      <p:ext uri="{BB962C8B-B14F-4D97-AF65-F5344CB8AC3E}">
        <p14:creationId xmlns:p14="http://schemas.microsoft.com/office/powerpoint/2010/main" val="28589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5161" y="8318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31" y="623029"/>
            <a:ext cx="7246737" cy="1084597"/>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5365819" y="535667"/>
            <a:ext cx="1235946" cy="1259320"/>
          </a:xfrm>
          <a:prstGeom prst="ellipse">
            <a:avLst/>
          </a:prstGeom>
          <a:noFill/>
          <a:ln w="7620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81998" y="2480097"/>
            <a:ext cx="11803592" cy="3754874"/>
          </a:xfrm>
          <a:prstGeom prst="rect">
            <a:avLst/>
          </a:prstGeom>
        </p:spPr>
        <p:txBody>
          <a:bodyPr wrap="square">
            <a:spAutoFit/>
          </a:bodyPr>
          <a:lstStyle/>
          <a:p>
            <a:r>
              <a:rPr lang="en-US" sz="3200" dirty="0"/>
              <a:t>  Treat – Clinical Care</a:t>
            </a:r>
          </a:p>
          <a:p>
            <a:pPr marL="914400" indent="-457200">
              <a:buFont typeface="Arial" panose="020B0604020202020204" pitchFamily="34" charset="0"/>
              <a:buChar char="•"/>
            </a:pPr>
            <a:r>
              <a:rPr lang="en-US" sz="2800" dirty="0"/>
              <a:t>Led by Clinicians, trained in Whole Health </a:t>
            </a:r>
          </a:p>
          <a:p>
            <a:pPr marL="914400" indent="-457200">
              <a:spcBef>
                <a:spcPts val="600"/>
              </a:spcBef>
              <a:buFont typeface="Arial" panose="020B0604020202020204" pitchFamily="34" charset="0"/>
              <a:buChar char="•"/>
            </a:pPr>
            <a:r>
              <a:rPr lang="en-US" sz="2800" dirty="0"/>
              <a:t>Whole Health Shared Medical Appointments (SMA) focus on optimizing health and well-being and co-creating a personal health plan (PHP) which serves as their overarching plan</a:t>
            </a:r>
          </a:p>
          <a:p>
            <a:pPr marL="914400" indent="-457200">
              <a:spcBef>
                <a:spcPts val="600"/>
              </a:spcBef>
              <a:buFont typeface="Arial" panose="020B0604020202020204" pitchFamily="34" charset="0"/>
              <a:buChar char="•"/>
            </a:pPr>
            <a:r>
              <a:rPr lang="en-US" sz="2800" dirty="0"/>
              <a:t>Providers aligned with Whole Health  - MD, DO, ND, NP, Lifestyle Medicine, Integrative/functional nutritionists, mental health professionals, coaches, others</a:t>
            </a:r>
          </a:p>
        </p:txBody>
      </p:sp>
    </p:spTree>
    <p:extLst>
      <p:ext uri="{BB962C8B-B14F-4D97-AF65-F5344CB8AC3E}">
        <p14:creationId xmlns:p14="http://schemas.microsoft.com/office/powerpoint/2010/main" val="1998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1BBF-DFC5-476E-9E85-D8D8A359BCFF}"/>
              </a:ext>
            </a:extLst>
          </p:cNvPr>
          <p:cNvSpPr>
            <a:spLocks noGrp="1"/>
          </p:cNvSpPr>
          <p:nvPr>
            <p:ph type="title"/>
          </p:nvPr>
        </p:nvSpPr>
        <p:spPr>
          <a:xfrm>
            <a:off x="423158" y="387155"/>
            <a:ext cx="11117083" cy="646331"/>
          </a:xfrm>
        </p:spPr>
        <p:txBody>
          <a:bodyPr/>
          <a:lstStyle/>
          <a:p>
            <a:pPr algn="ctr"/>
            <a:r>
              <a:rPr lang="en-US" sz="3600" dirty="0">
                <a:solidFill>
                  <a:schemeClr val="tx1"/>
                </a:solidFill>
              </a:rPr>
              <a:t>Learning Objectives </a:t>
            </a:r>
          </a:p>
        </p:txBody>
      </p:sp>
      <p:sp>
        <p:nvSpPr>
          <p:cNvPr id="2" name="Content Placeholder 1">
            <a:extLst>
              <a:ext uri="{FF2B5EF4-FFF2-40B4-BE49-F238E27FC236}">
                <a16:creationId xmlns:a16="http://schemas.microsoft.com/office/drawing/2014/main" id="{260BF1C0-DA41-D80A-87E4-91F2943325F4}"/>
              </a:ext>
            </a:extLst>
          </p:cNvPr>
          <p:cNvSpPr>
            <a:spLocks noGrp="1"/>
          </p:cNvSpPr>
          <p:nvPr>
            <p:ph idx="1"/>
          </p:nvPr>
        </p:nvSpPr>
        <p:spPr>
          <a:xfrm>
            <a:off x="71120" y="1508828"/>
            <a:ext cx="12131040" cy="5480130"/>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mn-lt"/>
                <a:ea typeface="Times New Roman" panose="02020603050405020304" pitchFamily="18" charset="0"/>
              </a:rPr>
              <a:t>Delineate the core drivers for the transformation of health care.</a:t>
            </a:r>
          </a:p>
          <a:p>
            <a:pPr marL="0" marR="0" lvl="0" indent="0">
              <a:spcBef>
                <a:spcPts val="0"/>
              </a:spcBef>
              <a:spcAft>
                <a:spcPts val="0"/>
              </a:spcAft>
              <a:buSzPts val="1000"/>
              <a:buNone/>
              <a:tabLst>
                <a:tab pos="457200" algn="l"/>
              </a:tabLst>
            </a:pPr>
            <a:endParaRPr lang="en-US" sz="2800" dirty="0">
              <a:effectLst/>
              <a:latin typeface="+mn-l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mn-lt"/>
                <a:ea typeface="Times New Roman" panose="02020603050405020304" pitchFamily="18" charset="0"/>
              </a:rPr>
              <a:t>Define the critical elements of a health care system that is designed to empower and equip people to optimize their health and well-being.  </a:t>
            </a:r>
          </a:p>
          <a:p>
            <a:pPr marL="342900" marR="0" lvl="0" indent="-342900">
              <a:spcBef>
                <a:spcPts val="0"/>
              </a:spcBef>
              <a:spcAft>
                <a:spcPts val="0"/>
              </a:spcAft>
              <a:buSzPts val="1000"/>
              <a:buFont typeface="Symbol" panose="05050102010706020507" pitchFamily="18" charset="2"/>
              <a:buChar char=""/>
              <a:tabLst>
                <a:tab pos="457200" algn="l"/>
              </a:tabLst>
            </a:pPr>
            <a:endParaRPr lang="en-US" sz="2800" dirty="0">
              <a:effectLst/>
              <a:latin typeface="+mn-l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mn-lt"/>
                <a:ea typeface="Times New Roman" panose="02020603050405020304" pitchFamily="18" charset="0"/>
              </a:rPr>
              <a:t>Describe examples of current demonstrations of this approach and the relevant data and research outcomes.  </a:t>
            </a:r>
            <a:endParaRPr lang="en-US" sz="2800" dirty="0">
              <a:effectLst/>
              <a:latin typeface="+mn-lt"/>
              <a:ea typeface="Calibri" panose="020F0502020204030204" pitchFamily="34" charset="0"/>
            </a:endParaRPr>
          </a:p>
          <a:p>
            <a:endParaRPr lang="en-US" dirty="0"/>
          </a:p>
        </p:txBody>
      </p:sp>
      <p:sp>
        <p:nvSpPr>
          <p:cNvPr id="3" name="Slide Number Placeholder 3">
            <a:extLst>
              <a:ext uri="{FF2B5EF4-FFF2-40B4-BE49-F238E27FC236}">
                <a16:creationId xmlns:a16="http://schemas.microsoft.com/office/drawing/2014/main" id="{BAFF8DE3-4795-8528-7943-72902C5C9948}"/>
              </a:ext>
            </a:extLst>
          </p:cNvPr>
          <p:cNvSpPr>
            <a:spLocks noGrp="1"/>
          </p:cNvSpPr>
          <p:nvPr>
            <p:ph type="sldNum" sz="quarter" idx="12"/>
          </p:nvPr>
        </p:nvSpPr>
        <p:spPr>
          <a:xfrm>
            <a:off x="11189655" y="6300301"/>
            <a:ext cx="464888" cy="365125"/>
          </a:xfrm>
        </p:spPr>
        <p:txBody>
          <a:bodyPr/>
          <a:lstStyle/>
          <a:p>
            <a:fld id="{4E6DB2D9-BBD8-435B-B34A-9B8472CE273E}" type="slidenum">
              <a:rPr lang="en-US" smtClean="0"/>
              <a:pPr/>
              <a:t>2</a:t>
            </a:fld>
            <a:endParaRPr lang="en-US" dirty="0"/>
          </a:p>
        </p:txBody>
      </p:sp>
    </p:spTree>
    <p:extLst>
      <p:ext uri="{BB962C8B-B14F-4D97-AF65-F5344CB8AC3E}">
        <p14:creationId xmlns:p14="http://schemas.microsoft.com/office/powerpoint/2010/main" val="239092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7135" y="259833"/>
            <a:ext cx="11117263" cy="600075"/>
          </a:xfrm>
          <a:prstGeom prst="rect">
            <a:avLst/>
          </a:prstGeom>
        </p:spPr>
        <p:txBody>
          <a:bodyPr>
            <a:noAutofit/>
          </a:bodyPr>
          <a:lstStyle/>
          <a:p>
            <a:pPr algn="ctr"/>
            <a:endParaRPr lang="en-US" sz="3600" b="1" dirty="0">
              <a:solidFill>
                <a:schemeClr val="tx1"/>
              </a:solidFill>
              <a:latin typeface="Arial"/>
              <a:cs typeface="Arial"/>
            </a:endParaRPr>
          </a:p>
        </p:txBody>
      </p:sp>
      <p:pic>
        <p:nvPicPr>
          <p:cNvPr id="5" name="Picture 4" descr="A picture containing clock, meter&#10;&#10;Description automatically generated">
            <a:extLst>
              <a:ext uri="{FF2B5EF4-FFF2-40B4-BE49-F238E27FC236}">
                <a16:creationId xmlns:a16="http://schemas.microsoft.com/office/drawing/2014/main" id="{89DF6947-89BB-42B4-9BBC-054868AD1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770" y="559870"/>
            <a:ext cx="7899991" cy="1198568"/>
          </a:xfrm>
          <a:prstGeom prst="rect">
            <a:avLst/>
          </a:prstGeom>
        </p:spPr>
      </p:pic>
      <p:sp>
        <p:nvSpPr>
          <p:cNvPr id="10" name="Oval 9">
            <a:extLst>
              <a:ext uri="{FF2B5EF4-FFF2-40B4-BE49-F238E27FC236}">
                <a16:creationId xmlns:a16="http://schemas.microsoft.com/office/drawing/2014/main" id="{1EDFBA79-9382-43C4-A244-A6C82D8D9F4D}"/>
              </a:ext>
            </a:extLst>
          </p:cNvPr>
          <p:cNvSpPr/>
          <p:nvPr/>
        </p:nvSpPr>
        <p:spPr>
          <a:xfrm>
            <a:off x="6659076" y="463489"/>
            <a:ext cx="1318437" cy="1414130"/>
          </a:xfrm>
          <a:prstGeom prst="ellipse">
            <a:avLst/>
          </a:prstGeom>
          <a:noFill/>
          <a:ln w="762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a:ea typeface="+mn-ea"/>
              <a:cs typeface="+mn-cs"/>
            </a:endParaRPr>
          </a:p>
        </p:txBody>
      </p:sp>
      <p:sp>
        <p:nvSpPr>
          <p:cNvPr id="2" name="Rectangle 1">
            <a:extLst>
              <a:ext uri="{FF2B5EF4-FFF2-40B4-BE49-F238E27FC236}">
                <a16:creationId xmlns:a16="http://schemas.microsoft.com/office/drawing/2014/main" id="{7C260D69-D957-4D5D-B3C8-2E3D0E928E31}"/>
              </a:ext>
            </a:extLst>
          </p:cNvPr>
          <p:cNvSpPr/>
          <p:nvPr/>
        </p:nvSpPr>
        <p:spPr>
          <a:xfrm>
            <a:off x="447555" y="2237527"/>
            <a:ext cx="11296890" cy="3449919"/>
          </a:xfrm>
          <a:prstGeom prst="rect">
            <a:avLst/>
          </a:prstGeom>
        </p:spPr>
        <p:txBody>
          <a:bodyPr wrap="square">
            <a:spAutoFit/>
          </a:bodyPr>
          <a:lstStyle/>
          <a:p>
            <a:pPr indent="169863"/>
            <a:r>
              <a:rPr lang="en-US" sz="2800" dirty="0"/>
              <a:t>Community – Connect</a:t>
            </a:r>
          </a:p>
          <a:p>
            <a:pPr marL="914400" lvl="1" indent="-457200">
              <a:lnSpc>
                <a:spcPct val="150000"/>
              </a:lnSpc>
              <a:buFont typeface="Arial" panose="020B0604020202020204" pitchFamily="34" charset="0"/>
              <a:buChar char="•"/>
            </a:pPr>
            <a:r>
              <a:rPr lang="en-US" sz="2600" dirty="0"/>
              <a:t>Led by ALL</a:t>
            </a:r>
          </a:p>
          <a:p>
            <a:pPr marL="914400" lvl="1" indent="-457200">
              <a:lnSpc>
                <a:spcPct val="150000"/>
              </a:lnSpc>
              <a:buFont typeface="Arial" panose="020B0604020202020204" pitchFamily="34" charset="0"/>
              <a:buChar char="•"/>
            </a:pPr>
            <a:r>
              <a:rPr lang="en-US" sz="2600" dirty="0"/>
              <a:t>Where we live, learn and work</a:t>
            </a:r>
          </a:p>
          <a:p>
            <a:pPr marL="914400" lvl="1" indent="-457200">
              <a:lnSpc>
                <a:spcPct val="150000"/>
              </a:lnSpc>
              <a:buFont typeface="Arial" panose="020B0604020202020204" pitchFamily="34" charset="0"/>
              <a:buChar char="•"/>
            </a:pPr>
            <a:r>
              <a:rPr lang="en-US" sz="2600" dirty="0"/>
              <a:t>Support and belonging</a:t>
            </a:r>
          </a:p>
          <a:p>
            <a:pPr marL="914400" lvl="1" indent="-457200">
              <a:lnSpc>
                <a:spcPct val="150000"/>
              </a:lnSpc>
              <a:buFont typeface="Arial" panose="020B0604020202020204" pitchFamily="34" charset="0"/>
              <a:buChar char="•"/>
            </a:pPr>
            <a:r>
              <a:rPr lang="en-US" sz="2600" dirty="0"/>
              <a:t>Our interdependence</a:t>
            </a:r>
          </a:p>
          <a:p>
            <a:pPr marL="914400" lvl="1" indent="-457200">
              <a:lnSpc>
                <a:spcPct val="150000"/>
              </a:lnSpc>
              <a:buFont typeface="Arial" panose="020B0604020202020204" pitchFamily="34" charset="0"/>
              <a:buChar char="•"/>
            </a:pPr>
            <a:r>
              <a:rPr lang="en-US" sz="2600" dirty="0"/>
              <a:t>Well-Being is rooted in and sustained by community  </a:t>
            </a:r>
          </a:p>
        </p:txBody>
      </p:sp>
    </p:spTree>
    <p:extLst>
      <p:ext uri="{BB962C8B-B14F-4D97-AF65-F5344CB8AC3E}">
        <p14:creationId xmlns:p14="http://schemas.microsoft.com/office/powerpoint/2010/main" val="1560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66460" y="2169100"/>
            <a:ext cx="10972800" cy="3908762"/>
          </a:xfrm>
          <a:prstGeom prst="rect">
            <a:avLst/>
          </a:prstGeom>
        </p:spPr>
        <p:txBody>
          <a:bodyPr wrap="square">
            <a:spAutoFit/>
          </a:bodyPr>
          <a:lstStyle/>
          <a:p>
            <a:pPr algn="ctr">
              <a:defRPr/>
            </a:pPr>
            <a:r>
              <a:rPr lang="en-US" sz="4800" b="1" dirty="0">
                <a:solidFill>
                  <a:schemeClr val="bg1"/>
                </a:solidFill>
                <a:latin typeface="Arial"/>
                <a:cs typeface="Arial"/>
              </a:rPr>
              <a:t>Can it be Implemented and </a:t>
            </a:r>
          </a:p>
          <a:p>
            <a:pPr algn="ctr">
              <a:defRPr/>
            </a:pPr>
            <a:r>
              <a:rPr lang="en-US" sz="4800" b="1" dirty="0">
                <a:solidFill>
                  <a:schemeClr val="bg1"/>
                </a:solidFill>
                <a:latin typeface="Arial"/>
                <a:cs typeface="Arial"/>
              </a:rPr>
              <a:t>Does it Work?</a:t>
            </a:r>
            <a:endParaRPr kumimoji="0" lang="en-US" sz="4800" b="1" i="0" u="none" strike="noStrike" kern="1200" cap="none" spc="-20" normalizeH="0" baseline="0" noProof="0" dirty="0">
              <a:ln>
                <a:noFill/>
              </a:ln>
              <a:solidFill>
                <a:schemeClr val="bg1"/>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453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22</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1348741" y="-199232"/>
            <a:ext cx="9144000" cy="4743450"/>
          </a:xfrm>
          <a:prstGeom prst="rect">
            <a:avLst/>
          </a:prstGeom>
          <a:noFill/>
          <a:ln>
            <a:noFill/>
          </a:ln>
        </p:spPr>
        <p:txBody>
          <a:bodyPr spcFirstLastPara="1" vert="horz" wrap="square" lIns="91440" tIns="45720" rIns="91440" bIns="45720" rtlCol="0" anchor="b" anchorCtr="0">
            <a:normAutofit/>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algn="ctr" defTabSz="914377">
              <a:lnSpc>
                <a:spcPct val="90000"/>
              </a:lnSpc>
              <a:spcAft>
                <a:spcPts val="800"/>
              </a:spcAft>
              <a:buClr>
                <a:schemeClr val="lt2"/>
              </a:buClr>
              <a:buSzPts val="5900"/>
              <a:defRPr/>
            </a:pPr>
            <a:endParaRPr lang="en-US" sz="3600" b="1" dirty="0">
              <a:solidFill>
                <a:schemeClr val="lt2"/>
              </a:solidFill>
              <a:latin typeface="Montserrat"/>
              <a:ea typeface="Montserrat"/>
              <a:cs typeface="Montserrat"/>
              <a:sym typeface="Montserrat"/>
            </a:endParaRPr>
          </a:p>
          <a:p>
            <a:pPr algn="ctr" defTabSz="914377">
              <a:lnSpc>
                <a:spcPct val="90000"/>
              </a:lnSpc>
              <a:spcAft>
                <a:spcPts val="800"/>
              </a:spcAft>
              <a:buClr>
                <a:schemeClr val="lt2"/>
              </a:buClr>
              <a:buSzPts val="5900"/>
              <a:defRPr/>
            </a:pPr>
            <a:r>
              <a:rPr lang="en-US" dirty="0">
                <a:solidFill>
                  <a:schemeClr val="bg1"/>
                </a:solidFill>
                <a:latin typeface="Arial"/>
                <a:ea typeface="+mn-ea"/>
                <a:cs typeface="Arial"/>
                <a:sym typeface="Montserrat"/>
              </a:rPr>
              <a:t>To drive system change, you must address bottom up and top down strategies simultaneously.  </a:t>
            </a:r>
          </a:p>
        </p:txBody>
      </p:sp>
    </p:spTree>
    <p:extLst>
      <p:ext uri="{BB962C8B-B14F-4D97-AF65-F5344CB8AC3E}">
        <p14:creationId xmlns:p14="http://schemas.microsoft.com/office/powerpoint/2010/main" val="287977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4324" y="1228726"/>
            <a:ext cx="11792861" cy="5316580"/>
          </a:xfrm>
          <a:prstGeom prst="rect">
            <a:avLst/>
          </a:prstGeom>
        </p:spPr>
        <p:txBody>
          <a:bodyPr>
            <a:noAutofit/>
          </a:bodyPr>
          <a:lstStyle/>
          <a:p>
            <a:pPr marL="0" lvl="1" indent="0">
              <a:buNone/>
            </a:pPr>
            <a:r>
              <a:rPr lang="en-US" sz="2670" b="1" dirty="0">
                <a:latin typeface="+mn-lt"/>
                <a:cs typeface="Arial" panose="020B0604020202020204" pitchFamily="34" charset="0"/>
              </a:rPr>
              <a:t>2012: </a:t>
            </a:r>
            <a:r>
              <a:rPr lang="en-US" sz="2670" dirty="0">
                <a:latin typeface="+mn-lt"/>
                <a:cs typeface="Arial" panose="020B0604020202020204" pitchFamily="34" charset="0"/>
              </a:rPr>
              <a:t>New Directions Design Summit (national thought leaders), 8 Centers of Innovation (COI’s) established and more than 200 Innovation Grants awarded </a:t>
            </a:r>
            <a:r>
              <a:rPr lang="en-US" sz="2670" b="1" dirty="0">
                <a:latin typeface="+mn-lt"/>
                <a:cs typeface="Arial" panose="020B0604020202020204" pitchFamily="34" charset="0"/>
              </a:rPr>
              <a:t> </a:t>
            </a:r>
          </a:p>
          <a:p>
            <a:pPr marL="0" lvl="1" indent="0">
              <a:buNone/>
            </a:pPr>
            <a:r>
              <a:rPr lang="en-US" sz="2670" b="1" dirty="0">
                <a:latin typeface="+mn-lt"/>
                <a:cs typeface="Arial" panose="020B0604020202020204" pitchFamily="34" charset="0"/>
              </a:rPr>
              <a:t>2014:  </a:t>
            </a:r>
            <a:r>
              <a:rPr lang="en-US" sz="2670" dirty="0">
                <a:latin typeface="+mn-lt"/>
                <a:cs typeface="Arial" panose="020B0604020202020204" pitchFamily="34" charset="0"/>
              </a:rPr>
              <a:t>COI’s and Innovation grants evolve the model </a:t>
            </a:r>
          </a:p>
          <a:p>
            <a:pPr marL="0" lvl="1" indent="0">
              <a:buNone/>
            </a:pPr>
            <a:r>
              <a:rPr lang="en-US" sz="2670" b="1" dirty="0">
                <a:latin typeface="+mn-lt"/>
                <a:cs typeface="Arial" panose="020B0604020202020204" pitchFamily="34" charset="0"/>
              </a:rPr>
              <a:t>2016:  </a:t>
            </a:r>
            <a:r>
              <a:rPr lang="en-US" sz="2670" dirty="0">
                <a:latin typeface="+mn-lt"/>
                <a:cs typeface="Arial" panose="020B0604020202020204" pitchFamily="34" charset="0"/>
              </a:rPr>
              <a:t>25 Whole Health Design Sites launched; Comprehensive Addiction and Recovery Act signed into law; delivery model refined; aligned with Opioid Safety, Suicide Prevention</a:t>
            </a:r>
            <a:r>
              <a:rPr lang="en-US" sz="2670" dirty="0">
                <a:latin typeface="+mn-lt"/>
              </a:rPr>
              <a:t>, and Employee Health </a:t>
            </a:r>
            <a:endParaRPr lang="en-US" sz="2670" dirty="0">
              <a:solidFill>
                <a:prstClr val="black"/>
              </a:solidFill>
              <a:latin typeface="+mn-lt"/>
            </a:endParaRPr>
          </a:p>
          <a:p>
            <a:pPr marL="0" lvl="1" indent="0">
              <a:buNone/>
            </a:pPr>
            <a:r>
              <a:rPr lang="en-US" sz="2670" b="1" dirty="0">
                <a:latin typeface="+mn-lt"/>
                <a:cs typeface="Arial" panose="020B0604020202020204" pitchFamily="34" charset="0"/>
              </a:rPr>
              <a:t>2017: </a:t>
            </a:r>
            <a:r>
              <a:rPr lang="en-US" sz="2670" dirty="0">
                <a:latin typeface="+mn-lt"/>
              </a:rPr>
              <a:t>Whole Health and CIH services included in the Medical Benefits package and reimbursement system. Directive requiring all facilities to offer appropriate CIH</a:t>
            </a:r>
            <a:endParaRPr lang="en-US" sz="2670" dirty="0">
              <a:latin typeface="+mn-lt"/>
              <a:cs typeface="Arial" panose="020B0604020202020204" pitchFamily="34" charset="0"/>
            </a:endParaRPr>
          </a:p>
          <a:p>
            <a:pPr marL="0" lvl="2" indent="0">
              <a:buNone/>
            </a:pPr>
            <a:r>
              <a:rPr lang="en-US" sz="2670" dirty="0">
                <a:latin typeface="+mn-lt"/>
                <a:cs typeface="Arial" panose="020B0604020202020204" pitchFamily="34" charset="0"/>
              </a:rPr>
              <a:t> </a:t>
            </a:r>
          </a:p>
        </p:txBody>
      </p:sp>
      <p:sp>
        <p:nvSpPr>
          <p:cNvPr id="6" name="Title 1"/>
          <p:cNvSpPr>
            <a:spLocks noGrp="1"/>
          </p:cNvSpPr>
          <p:nvPr>
            <p:ph type="title"/>
          </p:nvPr>
        </p:nvSpPr>
        <p:spPr>
          <a:xfrm>
            <a:off x="0" y="312695"/>
            <a:ext cx="12192000" cy="584775"/>
          </a:xfrm>
        </p:spPr>
        <p:txBody>
          <a:bodyPr/>
          <a:lstStyle/>
          <a:p>
            <a:pPr algn="ctr"/>
            <a:r>
              <a:rPr lang="en-US" sz="3200" dirty="0">
                <a:solidFill>
                  <a:schemeClr val="tx1"/>
                </a:solidFill>
                <a:latin typeface="+mj-lt"/>
                <a:cs typeface="Arial" panose="020B0604020202020204" pitchFamily="34" charset="0"/>
              </a:rPr>
              <a:t>Timeline of the VA’s Transformation to Whole Health</a:t>
            </a:r>
          </a:p>
        </p:txBody>
      </p:sp>
      <p:sp>
        <p:nvSpPr>
          <p:cNvPr id="2" name="Slide Number Placeholder 3">
            <a:extLst>
              <a:ext uri="{FF2B5EF4-FFF2-40B4-BE49-F238E27FC236}">
                <a16:creationId xmlns:a16="http://schemas.microsoft.com/office/drawing/2014/main" id="{3A2FB66A-0E84-4ED1-FF5A-D7AF35203E48}"/>
              </a:ext>
            </a:extLst>
          </p:cNvPr>
          <p:cNvSpPr>
            <a:spLocks noGrp="1"/>
          </p:cNvSpPr>
          <p:nvPr>
            <p:ph type="sldNum" sz="quarter" idx="12"/>
          </p:nvPr>
        </p:nvSpPr>
        <p:spPr>
          <a:xfrm>
            <a:off x="11189655" y="6300301"/>
            <a:ext cx="464888" cy="365125"/>
          </a:xfrm>
        </p:spPr>
        <p:txBody>
          <a:bodyPr/>
          <a:lstStyle/>
          <a:p>
            <a:fld id="{4E6DB2D9-BBD8-435B-B34A-9B8472CE273E}" type="slidenum">
              <a:rPr lang="en-US" smtClean="0"/>
              <a:pPr/>
              <a:t>23</a:t>
            </a:fld>
            <a:endParaRPr lang="en-US" dirty="0"/>
          </a:p>
        </p:txBody>
      </p:sp>
    </p:spTree>
    <p:extLst>
      <p:ext uri="{BB962C8B-B14F-4D97-AF65-F5344CB8AC3E}">
        <p14:creationId xmlns:p14="http://schemas.microsoft.com/office/powerpoint/2010/main" val="155633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4" y="372587"/>
            <a:ext cx="11117083" cy="600164"/>
          </a:xfrm>
        </p:spPr>
        <p:txBody>
          <a:bodyPr/>
          <a:lstStyle/>
          <a:p>
            <a:pPr algn="ctr"/>
            <a:r>
              <a:rPr lang="en-US" sz="3200" dirty="0">
                <a:solidFill>
                  <a:schemeClr val="tx1"/>
                </a:solidFill>
                <a:latin typeface="+mj-lt"/>
                <a:cs typeface="Arial" panose="020B0604020202020204" pitchFamily="34" charset="0"/>
              </a:rPr>
              <a:t>Timeline of the VA’s Transformation to Whole Health</a:t>
            </a:r>
          </a:p>
        </p:txBody>
      </p:sp>
      <p:sp>
        <p:nvSpPr>
          <p:cNvPr id="5" name="Content Placeholder 4"/>
          <p:cNvSpPr>
            <a:spLocks noGrp="1"/>
          </p:cNvSpPr>
          <p:nvPr>
            <p:ph type="body" sz="quarter" idx="12"/>
          </p:nvPr>
        </p:nvSpPr>
        <p:spPr>
          <a:xfrm>
            <a:off x="424569" y="1293824"/>
            <a:ext cx="11001375" cy="353003"/>
          </a:xfrm>
          <a:prstGeom prst="rect">
            <a:avLst/>
          </a:prstGeom>
        </p:spPr>
        <p:txBody>
          <a:bodyPr>
            <a:noAutofit/>
          </a:bodyPr>
          <a:lstStyle/>
          <a:p>
            <a:pPr marL="461951" lvl="2" indent="-461951"/>
            <a:r>
              <a:rPr lang="en-US" sz="2667" b="1" dirty="0">
                <a:latin typeface="+mn-lt"/>
                <a:cs typeface="Arial" panose="020B0604020202020204" pitchFamily="34" charset="0"/>
              </a:rPr>
              <a:t>2018:  </a:t>
            </a:r>
            <a:r>
              <a:rPr lang="en-US" sz="2667" dirty="0">
                <a:latin typeface="+mn-lt"/>
                <a:cs typeface="Arial" panose="020B0604020202020204" pitchFamily="34" charset="0"/>
              </a:rPr>
              <a:t>18 Health Systems launch the implementation of all aspects of the Whole Health Delivery System, total of 140 facilities advancing aspects of Whole Health</a:t>
            </a:r>
          </a:p>
          <a:p>
            <a:pPr marL="461951" lvl="2" indent="-461951"/>
            <a:endParaRPr lang="en-US" sz="2667" dirty="0">
              <a:latin typeface="+mn-lt"/>
              <a:cs typeface="Arial" panose="020B0604020202020204" pitchFamily="34" charset="0"/>
            </a:endParaRPr>
          </a:p>
          <a:p>
            <a:pPr marL="461951" lvl="2" indent="-461951"/>
            <a:r>
              <a:rPr lang="en-US" sz="2667" b="1" dirty="0">
                <a:latin typeface="+mn-lt"/>
              </a:rPr>
              <a:t>2019:</a:t>
            </a:r>
            <a:r>
              <a:rPr lang="en-US" sz="2667" dirty="0">
                <a:latin typeface="+mn-lt"/>
              </a:rPr>
              <a:t>  Designation Model System developed and deployed. Next 36 sites funded for full-implementation</a:t>
            </a:r>
          </a:p>
          <a:p>
            <a:pPr marL="461951" lvl="2" indent="-461951"/>
            <a:endParaRPr lang="en-US" sz="2667" dirty="0">
              <a:latin typeface="+mn-lt"/>
            </a:endParaRPr>
          </a:p>
          <a:p>
            <a:pPr marL="461951" lvl="2" indent="-461951"/>
            <a:r>
              <a:rPr lang="en-US" sz="2667" b="1" dirty="0">
                <a:latin typeface="+mn-lt"/>
                <a:cs typeface="Arial" panose="020B0604020202020204" pitchFamily="34" charset="0"/>
              </a:rPr>
              <a:t>2020:</a:t>
            </a:r>
            <a:r>
              <a:rPr lang="en-US" sz="2667" dirty="0">
                <a:latin typeface="+mn-lt"/>
                <a:cs typeface="Arial" panose="020B0604020202020204" pitchFamily="34" charset="0"/>
              </a:rPr>
              <a:t>  Initial research outcomes from the 18 flagship health systems released. </a:t>
            </a:r>
          </a:p>
          <a:p>
            <a:pPr marL="461951" lvl="2" indent="-461951"/>
            <a:endParaRPr lang="en-US" sz="2667" dirty="0">
              <a:latin typeface="+mn-lt"/>
              <a:cs typeface="Arial" panose="020B0604020202020204" pitchFamily="34" charset="0"/>
            </a:endParaRPr>
          </a:p>
          <a:p>
            <a:pPr marL="461951" lvl="2" indent="-461951"/>
            <a:r>
              <a:rPr lang="en-US" sz="2667" b="1" dirty="0">
                <a:latin typeface="+mn-lt"/>
                <a:cs typeface="Arial" panose="020B0604020202020204" pitchFamily="34" charset="0"/>
              </a:rPr>
              <a:t>2022</a:t>
            </a:r>
            <a:r>
              <a:rPr lang="en-US" sz="2667" dirty="0">
                <a:latin typeface="+mn-lt"/>
                <a:cs typeface="Arial" panose="020B0604020202020204" pitchFamily="34" charset="0"/>
              </a:rPr>
              <a:t>: Research outcomes published, national implementation continues.  </a:t>
            </a:r>
          </a:p>
          <a:p>
            <a:pPr marL="0" lvl="2" indent="0">
              <a:buNone/>
            </a:pPr>
            <a:endParaRPr lang="en-US" sz="2667"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03485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txBox="1">
            <a:spLocks/>
          </p:cNvSpPr>
          <p:nvPr/>
        </p:nvSpPr>
        <p:spPr>
          <a:xfrm>
            <a:off x="1699555" y="57287"/>
            <a:ext cx="8511116" cy="882651"/>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19" indent="0" algn="ctr" defTabSz="914377">
              <a:buClr>
                <a:srgbClr val="F79646">
                  <a:lumMod val="75000"/>
                </a:srgbClr>
              </a:buClr>
              <a:buNone/>
              <a:defRPr/>
            </a:pPr>
            <a:r>
              <a:rPr lang="en-US" sz="3600" b="1" dirty="0">
                <a:solidFill>
                  <a:schemeClr val="tx1"/>
                </a:solidFill>
                <a:latin typeface="Arial" panose="020B0604020202020204" pitchFamily="34" charset="0"/>
                <a:cs typeface="Arial" panose="020B0604020202020204" pitchFamily="34" charset="0"/>
              </a:rPr>
              <a:t>Providing Evidence Maps </a:t>
            </a:r>
            <a:r>
              <a:rPr lang="en-US" sz="3600" b="1" dirty="0">
                <a:solidFill>
                  <a:prstClr val="white"/>
                </a:solidFill>
                <a:latin typeface="Arial" panose="020B0604020202020204" pitchFamily="34" charset="0"/>
                <a:cs typeface="Arial" panose="020B0604020202020204" pitchFamily="34" charset="0"/>
              </a:rPr>
              <a:t>Maps</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 y="927286"/>
            <a:ext cx="3590220" cy="318299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945" y="927275"/>
            <a:ext cx="4236500" cy="3509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1090" y="3375689"/>
            <a:ext cx="3635746" cy="301606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 b="30848"/>
          <a:stretch/>
        </p:blipFill>
        <p:spPr bwMode="auto">
          <a:xfrm>
            <a:off x="2165287" y="2895411"/>
            <a:ext cx="4090658" cy="34963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296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33"/>
            <a:ext cx="12192000" cy="711200"/>
          </a:xfrm>
        </p:spPr>
        <p:txBody>
          <a:bodyPr spcFirstLastPara="1" vert="horz" wrap="square" lIns="121917" tIns="60959" rIns="121917" bIns="60959" rtlCol="0" anchor="t" anchorCtr="0">
            <a:normAutofit/>
          </a:bodyPr>
          <a:lstStyle/>
          <a:p>
            <a:pPr algn="ctr"/>
            <a:r>
              <a:rPr lang="en-US" sz="3600" dirty="0">
                <a:solidFill>
                  <a:schemeClr val="tx1"/>
                </a:solidFill>
                <a:cs typeface="Arial" panose="020B0604020202020204" pitchFamily="34" charset="0"/>
              </a:rPr>
              <a:t>Supporting Research &amp; Evaluation</a:t>
            </a:r>
          </a:p>
        </p:txBody>
      </p:sp>
      <p:sp>
        <p:nvSpPr>
          <p:cNvPr id="4" name="Content Placeholder 3"/>
          <p:cNvSpPr>
            <a:spLocks noGrp="1"/>
          </p:cNvSpPr>
          <p:nvPr>
            <p:ph idx="4294967295"/>
          </p:nvPr>
        </p:nvSpPr>
        <p:spPr>
          <a:xfrm>
            <a:off x="0" y="1159933"/>
            <a:ext cx="6248400" cy="4978400"/>
          </a:xfrm>
        </p:spPr>
        <p:txBody>
          <a:bodyPr spcFirstLastPara="1" vert="horz" wrap="square" lIns="121917" tIns="60959" rIns="121917" bIns="60959" rtlCol="0" anchor="t" anchorCtr="0">
            <a:noAutofit/>
          </a:bodyPr>
          <a:lstStyle/>
          <a:p>
            <a:pPr marL="457178" indent="-457178"/>
            <a:r>
              <a:rPr lang="en-US" sz="2000" dirty="0">
                <a:cs typeface="Arial" panose="020B0604020202020204" pitchFamily="34" charset="0"/>
              </a:rPr>
              <a:t>Lessons from the Field for Implementing PCC</a:t>
            </a:r>
          </a:p>
          <a:p>
            <a:pPr marL="457178" indent="-457178"/>
            <a:r>
              <a:rPr lang="en-US" sz="2000" dirty="0">
                <a:cs typeface="Arial" panose="020B0604020202020204" pitchFamily="34" charset="0"/>
              </a:rPr>
              <a:t>Compendium of VHA research related to PCC</a:t>
            </a:r>
          </a:p>
          <a:p>
            <a:pPr marL="457178" indent="-457178"/>
            <a:r>
              <a:rPr lang="en-US" sz="2000" dirty="0">
                <a:cs typeface="Arial" panose="020B0604020202020204" pitchFamily="34" charset="0"/>
              </a:rPr>
              <a:t>Personal Health Inventory Analysis</a:t>
            </a:r>
          </a:p>
          <a:p>
            <a:pPr marL="457178" indent="-457178"/>
            <a:r>
              <a:rPr lang="en-US" sz="2000" dirty="0">
                <a:cs typeface="Arial" panose="020B0604020202020204" pitchFamily="34" charset="0"/>
              </a:rPr>
              <a:t>Whole Health Education Level 3&amp;4 Evaluation</a:t>
            </a:r>
          </a:p>
          <a:p>
            <a:pPr marL="457178" indent="-457178"/>
            <a:r>
              <a:rPr lang="en-US" sz="2000" dirty="0">
                <a:cs typeface="Arial" panose="020B0604020202020204" pitchFamily="34" charset="0"/>
              </a:rPr>
              <a:t>Integrative Health Implementation</a:t>
            </a:r>
          </a:p>
          <a:p>
            <a:pPr marL="457178" indent="-457178"/>
            <a:r>
              <a:rPr lang="en-US" sz="2000" dirty="0">
                <a:cs typeface="Arial" panose="020B0604020202020204" pitchFamily="34" charset="0"/>
              </a:rPr>
              <a:t>Interactive Patient Care Evaluation</a:t>
            </a:r>
          </a:p>
          <a:p>
            <a:pPr marL="457178" indent="-457178"/>
            <a:r>
              <a:rPr lang="en-US" sz="2000" dirty="0">
                <a:cs typeface="Arial" panose="020B0604020202020204" pitchFamily="34" charset="0"/>
              </a:rPr>
              <a:t>PCC Metrics Project</a:t>
            </a:r>
          </a:p>
          <a:p>
            <a:pPr marL="457178" indent="-457178"/>
            <a:r>
              <a:rPr lang="en-US" sz="2000" dirty="0">
                <a:cs typeface="Arial" panose="020B0604020202020204" pitchFamily="34" charset="0"/>
              </a:rPr>
              <a:t>PRIMIER</a:t>
            </a:r>
          </a:p>
          <a:p>
            <a:pPr marL="457178" indent="-457178"/>
            <a:r>
              <a:rPr lang="en-US" sz="2000" dirty="0">
                <a:cs typeface="Arial" panose="020B0604020202020204" pitchFamily="34" charset="0"/>
              </a:rPr>
              <a:t>All Employee Survey </a:t>
            </a:r>
          </a:p>
          <a:p>
            <a:pPr marL="457178" indent="-457178"/>
            <a:r>
              <a:rPr lang="en-US" sz="2000" dirty="0">
                <a:cs typeface="Arial" panose="020B0604020202020204" pitchFamily="34" charset="0"/>
              </a:rPr>
              <a:t>Evaluation Toolkit </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015"/>
          <a:stretch/>
        </p:blipFill>
        <p:spPr bwMode="auto">
          <a:xfrm>
            <a:off x="3860809" y="3443912"/>
            <a:ext cx="3752193" cy="306911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2185359"/>
            <a:ext cx="3352800" cy="3621652"/>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5600" y="928336"/>
            <a:ext cx="2743200" cy="306785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59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59" y="339194"/>
            <a:ext cx="11288683" cy="646331"/>
          </a:xfrm>
        </p:spPr>
        <p:txBody>
          <a:bodyPr/>
          <a:lstStyle/>
          <a:p>
            <a:pPr algn="ctr"/>
            <a:r>
              <a:rPr lang="en-US" sz="3600" dirty="0">
                <a:solidFill>
                  <a:schemeClr val="tx1"/>
                </a:solidFill>
              </a:rPr>
              <a:t>Research on Peer Programs</a:t>
            </a:r>
          </a:p>
        </p:txBody>
      </p:sp>
      <p:sp>
        <p:nvSpPr>
          <p:cNvPr id="5" name="Content Placeholder 4">
            <a:extLst>
              <a:ext uri="{FF2B5EF4-FFF2-40B4-BE49-F238E27FC236}">
                <a16:creationId xmlns:a16="http://schemas.microsoft.com/office/drawing/2014/main" id="{BDECC37D-B5C1-4668-8E22-542F2D8C4E23}"/>
              </a:ext>
            </a:extLst>
          </p:cNvPr>
          <p:cNvSpPr>
            <a:spLocks noGrp="1"/>
          </p:cNvSpPr>
          <p:nvPr>
            <p:ph idx="1"/>
          </p:nvPr>
        </p:nvSpPr>
        <p:spPr/>
        <p:txBody>
          <a:bodyPr>
            <a:normAutofit/>
          </a:bodyPr>
          <a:lstStyle/>
          <a:p>
            <a:pPr lvl="1">
              <a:lnSpc>
                <a:spcPct val="107000"/>
              </a:lnSpc>
              <a:spcAft>
                <a:spcPts val="800"/>
              </a:spcAft>
              <a:buFont typeface="Symbol" panose="05050102010706020507" pitchFamily="18" charset="2"/>
              <a:buChar char=""/>
            </a:pPr>
            <a:endParaRPr lang="en-US" dirty="0"/>
          </a:p>
          <a:p>
            <a:pPr lvl="2"/>
            <a:endParaRPr lang="en-US" dirty="0"/>
          </a:p>
          <a:p>
            <a:endParaRPr lang="en-US" dirty="0"/>
          </a:p>
        </p:txBody>
      </p:sp>
      <p:pic>
        <p:nvPicPr>
          <p:cNvPr id="4" name="Picture 3">
            <a:extLst>
              <a:ext uri="{FF2B5EF4-FFF2-40B4-BE49-F238E27FC236}">
                <a16:creationId xmlns:a16="http://schemas.microsoft.com/office/drawing/2014/main" id="{55736B69-9E62-4811-BED2-2CDB18AE7F28}"/>
              </a:ext>
            </a:extLst>
          </p:cNvPr>
          <p:cNvPicPr>
            <a:picLocks noChangeAspect="1"/>
          </p:cNvPicPr>
          <p:nvPr/>
        </p:nvPicPr>
        <p:blipFill rotWithShape="1">
          <a:blip r:embed="rId3"/>
          <a:srcRect l="65368" t="17879" r="15796" b="23334"/>
          <a:stretch/>
        </p:blipFill>
        <p:spPr>
          <a:xfrm>
            <a:off x="82107" y="1432824"/>
            <a:ext cx="5170247" cy="4538585"/>
          </a:xfrm>
          <a:prstGeom prst="rect">
            <a:avLst/>
          </a:prstGeom>
        </p:spPr>
      </p:pic>
      <p:pic>
        <p:nvPicPr>
          <p:cNvPr id="18" name="Picture 17">
            <a:extLst>
              <a:ext uri="{FF2B5EF4-FFF2-40B4-BE49-F238E27FC236}">
                <a16:creationId xmlns:a16="http://schemas.microsoft.com/office/drawing/2014/main" id="{62779119-ED31-4247-8C01-817528898590}"/>
              </a:ext>
            </a:extLst>
          </p:cNvPr>
          <p:cNvPicPr>
            <a:picLocks noChangeAspect="1"/>
          </p:cNvPicPr>
          <p:nvPr/>
        </p:nvPicPr>
        <p:blipFill rotWithShape="1">
          <a:blip r:embed="rId4"/>
          <a:srcRect l="31407" t="15468" r="31328" b="27916"/>
          <a:stretch/>
        </p:blipFill>
        <p:spPr>
          <a:xfrm>
            <a:off x="7629524" y="985524"/>
            <a:ext cx="4480369" cy="4538585"/>
          </a:xfrm>
          <a:prstGeom prst="rect">
            <a:avLst/>
          </a:prstGeom>
        </p:spPr>
      </p:pic>
      <p:pic>
        <p:nvPicPr>
          <p:cNvPr id="7" name="Picture 6">
            <a:extLst>
              <a:ext uri="{FF2B5EF4-FFF2-40B4-BE49-F238E27FC236}">
                <a16:creationId xmlns:a16="http://schemas.microsoft.com/office/drawing/2014/main" id="{6B518722-0821-4578-8F2A-3B6FA3C53AC5}"/>
              </a:ext>
            </a:extLst>
          </p:cNvPr>
          <p:cNvPicPr>
            <a:picLocks noChangeAspect="1"/>
          </p:cNvPicPr>
          <p:nvPr/>
        </p:nvPicPr>
        <p:blipFill rotWithShape="1">
          <a:blip r:embed="rId5"/>
          <a:srcRect l="65199" t="13637" r="16169" b="15784"/>
          <a:stretch/>
        </p:blipFill>
        <p:spPr>
          <a:xfrm>
            <a:off x="4071480" y="2621448"/>
            <a:ext cx="3896343" cy="4043978"/>
          </a:xfrm>
          <a:prstGeom prst="rect">
            <a:avLst/>
          </a:prstGeom>
        </p:spPr>
      </p:pic>
      <p:sp>
        <p:nvSpPr>
          <p:cNvPr id="8" name="Slide Number Placeholder 3">
            <a:extLst>
              <a:ext uri="{FF2B5EF4-FFF2-40B4-BE49-F238E27FC236}">
                <a16:creationId xmlns:a16="http://schemas.microsoft.com/office/drawing/2014/main" id="{3BA8A496-2720-B7DF-496E-0EF0BE05B562}"/>
              </a:ext>
            </a:extLst>
          </p:cNvPr>
          <p:cNvSpPr>
            <a:spLocks noGrp="1"/>
          </p:cNvSpPr>
          <p:nvPr>
            <p:ph type="sldNum" sz="quarter" idx="12"/>
          </p:nvPr>
        </p:nvSpPr>
        <p:spPr>
          <a:xfrm>
            <a:off x="11189655" y="6300301"/>
            <a:ext cx="464888" cy="365125"/>
          </a:xfrm>
        </p:spPr>
        <p:txBody>
          <a:bodyPr/>
          <a:lstStyle/>
          <a:p>
            <a:fld id="{4E6DB2D9-BBD8-435B-B34A-9B8472CE273E}" type="slidenum">
              <a:rPr lang="en-US" smtClean="0"/>
              <a:pPr/>
              <a:t>27</a:t>
            </a:fld>
            <a:endParaRPr lang="en-US" dirty="0"/>
          </a:p>
        </p:txBody>
      </p:sp>
    </p:spTree>
    <p:extLst>
      <p:ext uri="{BB962C8B-B14F-4D97-AF65-F5344CB8AC3E}">
        <p14:creationId xmlns:p14="http://schemas.microsoft.com/office/powerpoint/2010/main" val="105117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2D6F-7137-42C6-B687-8B5A80051B20}"/>
              </a:ext>
            </a:extLst>
          </p:cNvPr>
          <p:cNvSpPr>
            <a:spLocks noGrp="1"/>
          </p:cNvSpPr>
          <p:nvPr>
            <p:ph type="title"/>
          </p:nvPr>
        </p:nvSpPr>
        <p:spPr>
          <a:xfrm>
            <a:off x="537460" y="261258"/>
            <a:ext cx="11117083" cy="1077218"/>
          </a:xfrm>
        </p:spPr>
        <p:txBody>
          <a:bodyPr/>
          <a:lstStyle/>
          <a:p>
            <a:pPr algn="ctr"/>
            <a:r>
              <a:rPr lang="en-US" sz="3200" dirty="0">
                <a:solidFill>
                  <a:schemeClr val="tx1"/>
                </a:solidFill>
              </a:rPr>
              <a:t>18 Flagship Health Systems: </a:t>
            </a:r>
            <a:br>
              <a:rPr lang="en-US" sz="3200" dirty="0">
                <a:solidFill>
                  <a:schemeClr val="tx1"/>
                </a:solidFill>
              </a:rPr>
            </a:br>
            <a:r>
              <a:rPr lang="en-US" sz="3200" dirty="0">
                <a:solidFill>
                  <a:schemeClr val="tx1"/>
                </a:solidFill>
              </a:rPr>
              <a:t>Four Research Teams for Whole Health Evaluation   </a:t>
            </a:r>
          </a:p>
        </p:txBody>
      </p:sp>
      <p:sp>
        <p:nvSpPr>
          <p:cNvPr id="4" name="Slide Number Placeholder 3">
            <a:extLst>
              <a:ext uri="{FF2B5EF4-FFF2-40B4-BE49-F238E27FC236}">
                <a16:creationId xmlns:a16="http://schemas.microsoft.com/office/drawing/2014/main" id="{A9211436-6AAF-4763-B781-A05F05933FB7}"/>
              </a:ext>
            </a:extLst>
          </p:cNvPr>
          <p:cNvSpPr>
            <a:spLocks noGrp="1"/>
          </p:cNvSpPr>
          <p:nvPr>
            <p:ph type="sldNum" sz="quarter" idx="12"/>
          </p:nvPr>
        </p:nvSpPr>
        <p:spPr/>
        <p:txBody>
          <a:bodyPr/>
          <a:lstStyle/>
          <a:p>
            <a:fld id="{A829F25A-84D3-4F9E-BD6A-3ADD05BBF9F6}" type="slidenum">
              <a:rPr lang="en-US" altLang="en-US" smtClean="0"/>
              <a:pPr/>
              <a:t>28</a:t>
            </a:fld>
            <a:endParaRPr lang="en-US" altLang="en-US" dirty="0"/>
          </a:p>
        </p:txBody>
      </p:sp>
      <p:sp>
        <p:nvSpPr>
          <p:cNvPr id="3" name="Content Placeholder 2">
            <a:extLst>
              <a:ext uri="{FF2B5EF4-FFF2-40B4-BE49-F238E27FC236}">
                <a16:creationId xmlns:a16="http://schemas.microsoft.com/office/drawing/2014/main" id="{24C5DE0D-1C7A-49BD-B74D-4B2A22C99A09}"/>
              </a:ext>
            </a:extLst>
          </p:cNvPr>
          <p:cNvSpPr>
            <a:spLocks noGrp="1"/>
          </p:cNvSpPr>
          <p:nvPr>
            <p:ph idx="4294967295"/>
          </p:nvPr>
        </p:nvSpPr>
        <p:spPr>
          <a:xfrm>
            <a:off x="1392943" y="1633159"/>
            <a:ext cx="10261600" cy="4963583"/>
          </a:xfrm>
        </p:spPr>
        <p:txBody>
          <a:bodyPr>
            <a:normAutofit fontScale="70000" lnSpcReduction="20000"/>
          </a:bodyPr>
          <a:lstStyle/>
          <a:p>
            <a:r>
              <a:rPr lang="en-US" sz="3600" dirty="0"/>
              <a:t>Implementation</a:t>
            </a:r>
          </a:p>
          <a:p>
            <a:pPr lvl="2"/>
            <a:r>
              <a:rPr lang="en-US" sz="3600" dirty="0"/>
              <a:t>Progress towards system transformation and Lessons learned</a:t>
            </a:r>
          </a:p>
          <a:p>
            <a:pPr lvl="1"/>
            <a:endParaRPr lang="en-US" sz="3600" dirty="0"/>
          </a:p>
          <a:p>
            <a:r>
              <a:rPr lang="en-US" sz="3600" dirty="0"/>
              <a:t>Patient Outcomes</a:t>
            </a:r>
          </a:p>
          <a:p>
            <a:pPr lvl="2"/>
            <a:r>
              <a:rPr lang="en-US" sz="3600" dirty="0"/>
              <a:t>Patient-Reported Health Outcomes; Clinical Outcomes; Veteran Satisfaction</a:t>
            </a:r>
          </a:p>
          <a:p>
            <a:pPr lvl="1"/>
            <a:endParaRPr lang="en-US" sz="3600" dirty="0"/>
          </a:p>
          <a:p>
            <a:r>
              <a:rPr lang="en-US" sz="3600" dirty="0"/>
              <a:t>Healthcare Workforce</a:t>
            </a:r>
          </a:p>
          <a:p>
            <a:pPr lvl="2"/>
            <a:r>
              <a:rPr lang="en-US" sz="3600" dirty="0"/>
              <a:t>Engagement and Burnout </a:t>
            </a:r>
          </a:p>
          <a:p>
            <a:pPr lvl="1"/>
            <a:endParaRPr lang="en-US" sz="3600" dirty="0"/>
          </a:p>
          <a:p>
            <a:r>
              <a:rPr lang="en-US" sz="3600" dirty="0"/>
              <a:t>Cost &amp; Utilization</a:t>
            </a:r>
          </a:p>
          <a:p>
            <a:endParaRPr lang="en-US" dirty="0"/>
          </a:p>
        </p:txBody>
      </p:sp>
    </p:spTree>
    <p:extLst>
      <p:ext uri="{BB962C8B-B14F-4D97-AF65-F5344CB8AC3E}">
        <p14:creationId xmlns:p14="http://schemas.microsoft.com/office/powerpoint/2010/main" val="240457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F9458-4E1E-AEB0-2EE2-A8F324F5C1A7}"/>
              </a:ext>
            </a:extLst>
          </p:cNvPr>
          <p:cNvPicPr>
            <a:picLocks noChangeAspect="1"/>
          </p:cNvPicPr>
          <p:nvPr/>
        </p:nvPicPr>
        <p:blipFill rotWithShape="1">
          <a:blip r:embed="rId2"/>
          <a:srcRect l="60223" t="11519" r="12216" b="4472"/>
          <a:stretch/>
        </p:blipFill>
        <p:spPr>
          <a:xfrm>
            <a:off x="2190939" y="28284"/>
            <a:ext cx="7705932" cy="6606196"/>
          </a:xfrm>
          <a:prstGeom prst="rect">
            <a:avLst/>
          </a:prstGeom>
        </p:spPr>
      </p:pic>
    </p:spTree>
    <p:extLst>
      <p:ext uri="{BB962C8B-B14F-4D97-AF65-F5344CB8AC3E}">
        <p14:creationId xmlns:p14="http://schemas.microsoft.com/office/powerpoint/2010/main" val="368824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2667-9F68-4822-89AD-FA6EAE951BAD}"/>
              </a:ext>
            </a:extLst>
          </p:cNvPr>
          <p:cNvSpPr>
            <a:spLocks noGrp="1"/>
          </p:cNvSpPr>
          <p:nvPr>
            <p:ph type="title"/>
          </p:nvPr>
        </p:nvSpPr>
        <p:spPr>
          <a:xfrm>
            <a:off x="1479114" y="178118"/>
            <a:ext cx="9648967" cy="646331"/>
          </a:xfrm>
        </p:spPr>
        <p:txBody>
          <a:bodyPr/>
          <a:lstStyle/>
          <a:p>
            <a:pPr algn="ctr"/>
            <a:r>
              <a:rPr lang="en-US" sz="3600" dirty="0">
                <a:solidFill>
                  <a:schemeClr val="tx1"/>
                </a:solidFill>
              </a:rPr>
              <a:t>The Global Economics and Outcomes</a:t>
            </a:r>
          </a:p>
        </p:txBody>
      </p:sp>
      <p:graphicFrame>
        <p:nvGraphicFramePr>
          <p:cNvPr id="6" name="Content Placeholder 5">
            <a:extLst>
              <a:ext uri="{FF2B5EF4-FFF2-40B4-BE49-F238E27FC236}">
                <a16:creationId xmlns:a16="http://schemas.microsoft.com/office/drawing/2014/main" id="{057F0BB6-EA3D-493D-92A9-4A5F7D65E9BC}"/>
              </a:ext>
            </a:extLst>
          </p:cNvPr>
          <p:cNvGraphicFramePr>
            <a:graphicFrameLocks noGrp="1"/>
          </p:cNvGraphicFramePr>
          <p:nvPr>
            <p:ph idx="1"/>
            <p:extLst>
              <p:ext uri="{D42A27DB-BD31-4B8C-83A1-F6EECF244321}">
                <p14:modId xmlns:p14="http://schemas.microsoft.com/office/powerpoint/2010/main" val="4123547470"/>
              </p:ext>
            </p:extLst>
          </p:nvPr>
        </p:nvGraphicFramePr>
        <p:xfrm>
          <a:off x="805358" y="1013271"/>
          <a:ext cx="10857053" cy="539317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5">
            <a:extLst>
              <a:ext uri="{FF2B5EF4-FFF2-40B4-BE49-F238E27FC236}">
                <a16:creationId xmlns:a16="http://schemas.microsoft.com/office/drawing/2014/main" id="{DC2CA0A2-A1E6-4994-940B-CC8893C5734E}"/>
              </a:ext>
            </a:extLst>
          </p:cNvPr>
          <p:cNvPicPr>
            <a:picLocks noChangeAspect="1" noChangeArrowheads="1"/>
          </p:cNvPicPr>
          <p:nvPr/>
        </p:nvPicPr>
        <p:blipFill>
          <a:blip r:embed="rId3" cstate="print"/>
          <a:srcRect l="14706" t="92448" r="14706" b="1462"/>
          <a:stretch>
            <a:fillRect/>
          </a:stretch>
        </p:blipFill>
        <p:spPr bwMode="auto">
          <a:xfrm>
            <a:off x="3229022" y="1066799"/>
            <a:ext cx="6276247" cy="403185"/>
          </a:xfrm>
          <a:prstGeom prst="rect">
            <a:avLst/>
          </a:prstGeom>
          <a:noFill/>
          <a:ln w="9525" algn="ctr">
            <a:noFill/>
            <a:miter lim="800000"/>
            <a:headEnd/>
            <a:tailEnd/>
          </a:ln>
        </p:spPr>
      </p:pic>
      <p:sp>
        <p:nvSpPr>
          <p:cNvPr id="8" name="Text Box 3">
            <a:extLst>
              <a:ext uri="{FF2B5EF4-FFF2-40B4-BE49-F238E27FC236}">
                <a16:creationId xmlns:a16="http://schemas.microsoft.com/office/drawing/2014/main" id="{4AA9215E-E39D-4156-A687-3AA5BE94BAD1}"/>
              </a:ext>
            </a:extLst>
          </p:cNvPr>
          <p:cNvSpPr txBox="1">
            <a:spLocks noChangeArrowheads="1"/>
          </p:cNvSpPr>
          <p:nvPr/>
        </p:nvSpPr>
        <p:spPr bwMode="auto">
          <a:xfrm>
            <a:off x="-1258094" y="6595268"/>
            <a:ext cx="4310063" cy="220663"/>
          </a:xfrm>
          <a:prstGeom prst="rect">
            <a:avLst/>
          </a:prstGeom>
          <a:noFill/>
          <a:ln w="9525" algn="ctr">
            <a:noFill/>
            <a:miter lim="800000"/>
            <a:headEnd/>
            <a:tailEnd/>
          </a:ln>
          <a:effectLst/>
        </p:spPr>
        <p:txBody>
          <a:bodyPr lIns="0" tIns="0" rIns="0" bIns="0">
            <a:spAutoFit/>
          </a:bodyPr>
          <a:lstStyle/>
          <a:p>
            <a:pPr algn="r" eaLnBrk="0" hangingPunct="0">
              <a:lnSpc>
                <a:spcPct val="90000"/>
              </a:lnSpc>
              <a:defRPr/>
            </a:pPr>
            <a:r>
              <a:rPr lang="en-US" sz="1600" i="1" dirty="0">
                <a:cs typeface="Arial" charset="0"/>
              </a:rPr>
              <a:t>UC Project for Global Inequality</a:t>
            </a:r>
          </a:p>
        </p:txBody>
      </p:sp>
      <p:sp>
        <p:nvSpPr>
          <p:cNvPr id="3" name="Slide Number Placeholder 2">
            <a:extLst>
              <a:ext uri="{FF2B5EF4-FFF2-40B4-BE49-F238E27FC236}">
                <a16:creationId xmlns:a16="http://schemas.microsoft.com/office/drawing/2014/main" id="{7EB973C9-C1B4-4E3B-B325-1BA9685481E3}"/>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3</a:t>
            </a:fld>
            <a:endParaRPr lang="en" dirty="0"/>
          </a:p>
        </p:txBody>
      </p:sp>
      <p:sp>
        <p:nvSpPr>
          <p:cNvPr id="4" name="Rectangle 3">
            <a:extLst>
              <a:ext uri="{FF2B5EF4-FFF2-40B4-BE49-F238E27FC236}">
                <a16:creationId xmlns:a16="http://schemas.microsoft.com/office/drawing/2014/main" id="{C93A8F9C-820B-DB18-3860-A303E030F020}"/>
              </a:ext>
            </a:extLst>
          </p:cNvPr>
          <p:cNvSpPr/>
          <p:nvPr/>
        </p:nvSpPr>
        <p:spPr>
          <a:xfrm>
            <a:off x="3391382" y="1145894"/>
            <a:ext cx="347240" cy="166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3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2800" dirty="0">
                <a:latin typeface="Arial"/>
                <a:cs typeface="Arial"/>
              </a:rPr>
              <a:t>Categories of Whole Health Services Use</a:t>
            </a:r>
          </a:p>
        </p:txBody>
      </p:sp>
      <p:graphicFrame>
        <p:nvGraphicFramePr>
          <p:cNvPr id="5" name="Table 4">
            <a:extLst>
              <a:ext uri="{FF2B5EF4-FFF2-40B4-BE49-F238E27FC236}">
                <a16:creationId xmlns:a16="http://schemas.microsoft.com/office/drawing/2014/main" id="{D426CC16-9CC0-4B4A-B1E9-39063957A4E1}"/>
              </a:ext>
            </a:extLst>
          </p:cNvPr>
          <p:cNvGraphicFramePr>
            <a:graphicFrameLocks noGrp="1"/>
          </p:cNvGraphicFramePr>
          <p:nvPr/>
        </p:nvGraphicFramePr>
        <p:xfrm>
          <a:off x="540587" y="792221"/>
          <a:ext cx="10972800" cy="5287963"/>
        </p:xfrm>
        <a:graphic>
          <a:graphicData uri="http://schemas.openxmlformats.org/drawingml/2006/table">
            <a:tbl>
              <a:tblPr firstRow="1" firstCol="1" bandRow="1">
                <a:tableStyleId>{5C22544A-7EE6-4342-B048-85BDC9FD1C3A}</a:tableStyleId>
              </a:tblPr>
              <a:tblGrid>
                <a:gridCol w="4722544">
                  <a:extLst>
                    <a:ext uri="{9D8B030D-6E8A-4147-A177-3AD203B41FA5}">
                      <a16:colId xmlns:a16="http://schemas.microsoft.com/office/drawing/2014/main" val="708294059"/>
                    </a:ext>
                  </a:extLst>
                </a:gridCol>
                <a:gridCol w="6250256">
                  <a:extLst>
                    <a:ext uri="{9D8B030D-6E8A-4147-A177-3AD203B41FA5}">
                      <a16:colId xmlns:a16="http://schemas.microsoft.com/office/drawing/2014/main" val="2010699830"/>
                    </a:ext>
                  </a:extLst>
                </a:gridCol>
              </a:tblGrid>
              <a:tr h="596387">
                <a:tc>
                  <a:txBody>
                    <a:bodyPr/>
                    <a:lstStyle/>
                    <a:p>
                      <a:pPr marL="0" marR="0">
                        <a:lnSpc>
                          <a:spcPct val="107000"/>
                        </a:lnSpc>
                        <a:spcBef>
                          <a:spcPts val="0"/>
                        </a:spcBef>
                        <a:spcAft>
                          <a:spcPts val="0"/>
                        </a:spcAft>
                      </a:pPr>
                      <a:r>
                        <a:rPr lang="en-US" sz="2000" dirty="0">
                          <a:effectLst/>
                        </a:rPr>
                        <a:t>Whole Health Service 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Services included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673172"/>
                  </a:ext>
                </a:extLst>
              </a:tr>
              <a:tr h="3036264">
                <a:tc>
                  <a:txBody>
                    <a:bodyPr/>
                    <a:lstStyle/>
                    <a:p>
                      <a:pPr marL="0" marR="0">
                        <a:lnSpc>
                          <a:spcPct val="107000"/>
                        </a:lnSpc>
                        <a:spcBef>
                          <a:spcPts val="0"/>
                        </a:spcBef>
                        <a:spcAft>
                          <a:spcPts val="0"/>
                        </a:spcAft>
                      </a:pPr>
                      <a:r>
                        <a:rPr lang="en-US" sz="2000" dirty="0">
                          <a:solidFill>
                            <a:schemeClr val="tx2"/>
                          </a:solidFill>
                          <a:effectLst/>
                        </a:rPr>
                        <a:t>Complementary and Integrative Health (List 1: covered by Medical Benefits)</a:t>
                      </a:r>
                    </a:p>
                    <a:p>
                      <a:pPr marL="0" marR="0">
                        <a:lnSpc>
                          <a:spcPct val="107000"/>
                        </a:lnSpc>
                        <a:spcBef>
                          <a:spcPts val="0"/>
                        </a:spcBef>
                        <a:spcAft>
                          <a:spcPts val="0"/>
                        </a:spcAft>
                      </a:pPr>
                      <a:r>
                        <a:rPr lang="en-US" sz="2000" dirty="0">
                          <a:solidFill>
                            <a:schemeClr val="tx2"/>
                          </a:solidFill>
                          <a:effectLst/>
                        </a:rPr>
                        <a:t> </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2"/>
                          </a:solidFill>
                          <a:effectLst/>
                        </a:rPr>
                        <a:t>Chiropractic care</a:t>
                      </a:r>
                    </a:p>
                    <a:p>
                      <a:pPr marL="0" marR="0">
                        <a:lnSpc>
                          <a:spcPct val="107000"/>
                        </a:lnSpc>
                        <a:spcBef>
                          <a:spcPts val="0"/>
                        </a:spcBef>
                        <a:spcAft>
                          <a:spcPts val="0"/>
                        </a:spcAft>
                      </a:pPr>
                      <a:r>
                        <a:rPr lang="en-US" sz="2000" dirty="0">
                          <a:solidFill>
                            <a:schemeClr val="tx2"/>
                          </a:solidFill>
                          <a:effectLst/>
                        </a:rPr>
                        <a:t>Massage</a:t>
                      </a:r>
                    </a:p>
                    <a:p>
                      <a:pPr marL="0" marR="0">
                        <a:lnSpc>
                          <a:spcPct val="107000"/>
                        </a:lnSpc>
                        <a:spcBef>
                          <a:spcPts val="0"/>
                        </a:spcBef>
                        <a:spcAft>
                          <a:spcPts val="0"/>
                        </a:spcAft>
                      </a:pPr>
                      <a:r>
                        <a:rPr lang="en-US" sz="2000" dirty="0">
                          <a:solidFill>
                            <a:schemeClr val="tx2"/>
                          </a:solidFill>
                          <a:effectLst/>
                        </a:rPr>
                        <a:t>Whole body acupuncture &amp; Battlefield acupuncture</a:t>
                      </a:r>
                    </a:p>
                    <a:p>
                      <a:pPr marL="0" marR="0">
                        <a:lnSpc>
                          <a:spcPct val="107000"/>
                        </a:lnSpc>
                        <a:spcBef>
                          <a:spcPts val="0"/>
                        </a:spcBef>
                        <a:spcAft>
                          <a:spcPts val="0"/>
                        </a:spcAft>
                      </a:pPr>
                      <a:r>
                        <a:rPr lang="en-US" sz="2000" dirty="0">
                          <a:solidFill>
                            <a:schemeClr val="tx2"/>
                          </a:solidFill>
                          <a:effectLst/>
                        </a:rPr>
                        <a:t>Yoga</a:t>
                      </a:r>
                    </a:p>
                    <a:p>
                      <a:pPr marL="0" marR="0">
                        <a:lnSpc>
                          <a:spcPct val="107000"/>
                        </a:lnSpc>
                        <a:spcBef>
                          <a:spcPts val="0"/>
                        </a:spcBef>
                        <a:spcAft>
                          <a:spcPts val="0"/>
                        </a:spcAft>
                      </a:pPr>
                      <a:r>
                        <a:rPr lang="en-US" sz="2000" dirty="0">
                          <a:solidFill>
                            <a:schemeClr val="tx2"/>
                          </a:solidFill>
                          <a:effectLst/>
                        </a:rPr>
                        <a:t>Tai Chi</a:t>
                      </a:r>
                    </a:p>
                    <a:p>
                      <a:pPr marL="0" marR="0">
                        <a:lnSpc>
                          <a:spcPct val="107000"/>
                        </a:lnSpc>
                        <a:spcBef>
                          <a:spcPts val="0"/>
                        </a:spcBef>
                        <a:spcAft>
                          <a:spcPts val="0"/>
                        </a:spcAft>
                      </a:pPr>
                      <a:r>
                        <a:rPr lang="en-US" sz="2000" dirty="0">
                          <a:solidFill>
                            <a:schemeClr val="tx2"/>
                          </a:solidFill>
                          <a:effectLst/>
                        </a:rPr>
                        <a:t>Meditation</a:t>
                      </a:r>
                    </a:p>
                    <a:p>
                      <a:pPr marL="0" marR="0">
                        <a:lnSpc>
                          <a:spcPct val="107000"/>
                        </a:lnSpc>
                        <a:spcBef>
                          <a:spcPts val="0"/>
                        </a:spcBef>
                        <a:spcAft>
                          <a:spcPts val="0"/>
                        </a:spcAft>
                      </a:pPr>
                      <a:r>
                        <a:rPr lang="en-US" sz="2000" dirty="0">
                          <a:solidFill>
                            <a:schemeClr val="tx2"/>
                          </a:solidFill>
                          <a:effectLst/>
                        </a:rPr>
                        <a:t>Biofeedback</a:t>
                      </a:r>
                    </a:p>
                    <a:p>
                      <a:pPr marL="0" marR="0">
                        <a:lnSpc>
                          <a:spcPct val="107000"/>
                        </a:lnSpc>
                        <a:spcBef>
                          <a:spcPts val="0"/>
                        </a:spcBef>
                        <a:spcAft>
                          <a:spcPts val="0"/>
                        </a:spcAft>
                      </a:pPr>
                      <a:r>
                        <a:rPr lang="en-US" sz="2000" dirty="0">
                          <a:solidFill>
                            <a:schemeClr val="tx2"/>
                          </a:solidFill>
                          <a:effectLst/>
                        </a:rPr>
                        <a:t>Guided Imagery</a:t>
                      </a:r>
                    </a:p>
                    <a:p>
                      <a:pPr marL="0" marR="0">
                        <a:lnSpc>
                          <a:spcPct val="107000"/>
                        </a:lnSpc>
                        <a:spcBef>
                          <a:spcPts val="0"/>
                        </a:spcBef>
                        <a:spcAft>
                          <a:spcPts val="0"/>
                        </a:spcAft>
                      </a:pPr>
                      <a:r>
                        <a:rPr lang="en-US" sz="2000" dirty="0">
                          <a:solidFill>
                            <a:schemeClr val="tx2"/>
                          </a:solidFill>
                          <a:effectLst/>
                        </a:rPr>
                        <a:t>Hypnosis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932482"/>
                  </a:ext>
                </a:extLst>
              </a:tr>
              <a:tr h="1655312">
                <a:tc>
                  <a:txBody>
                    <a:bodyPr/>
                    <a:lstStyle/>
                    <a:p>
                      <a:pPr marL="0" marR="0">
                        <a:lnSpc>
                          <a:spcPct val="107000"/>
                        </a:lnSpc>
                        <a:spcBef>
                          <a:spcPts val="0"/>
                        </a:spcBef>
                        <a:spcAft>
                          <a:spcPts val="0"/>
                        </a:spcAft>
                      </a:pPr>
                      <a:r>
                        <a:rPr lang="en-US" sz="2000" dirty="0">
                          <a:solidFill>
                            <a:schemeClr val="tx2"/>
                          </a:solidFill>
                          <a:effectLst/>
                        </a:rPr>
                        <a:t>Core Whole Health </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2"/>
                          </a:solidFill>
                          <a:effectLst/>
                        </a:rPr>
                        <a:t>Personal Health Planning</a:t>
                      </a:r>
                    </a:p>
                    <a:p>
                      <a:pPr marL="0" marR="0">
                        <a:lnSpc>
                          <a:spcPct val="107000"/>
                        </a:lnSpc>
                        <a:spcBef>
                          <a:spcPts val="0"/>
                        </a:spcBef>
                        <a:spcAft>
                          <a:spcPts val="0"/>
                        </a:spcAft>
                      </a:pPr>
                      <a:r>
                        <a:rPr lang="en-US" sz="2000" dirty="0">
                          <a:solidFill>
                            <a:schemeClr val="tx2"/>
                          </a:solidFill>
                          <a:effectLst/>
                        </a:rPr>
                        <a:t>Peer-led Whole Health Groups</a:t>
                      </a:r>
                    </a:p>
                    <a:p>
                      <a:pPr marL="0" marR="0">
                        <a:lnSpc>
                          <a:spcPct val="107000"/>
                        </a:lnSpc>
                        <a:spcBef>
                          <a:spcPts val="0"/>
                        </a:spcBef>
                        <a:spcAft>
                          <a:spcPts val="0"/>
                        </a:spcAft>
                      </a:pPr>
                      <a:r>
                        <a:rPr lang="en-US" sz="2000" dirty="0">
                          <a:solidFill>
                            <a:schemeClr val="tx2"/>
                          </a:solidFill>
                          <a:effectLst/>
                        </a:rPr>
                        <a:t>Whole Health Pathway (peer) services</a:t>
                      </a:r>
                    </a:p>
                    <a:p>
                      <a:pPr marL="0" marR="0">
                        <a:lnSpc>
                          <a:spcPct val="107000"/>
                        </a:lnSpc>
                        <a:spcBef>
                          <a:spcPts val="0"/>
                        </a:spcBef>
                        <a:spcAft>
                          <a:spcPts val="0"/>
                        </a:spcAft>
                      </a:pPr>
                      <a:r>
                        <a:rPr lang="en-US" sz="2000" dirty="0">
                          <a:solidFill>
                            <a:schemeClr val="tx2"/>
                          </a:solidFill>
                          <a:effectLst/>
                        </a:rPr>
                        <a:t>Whole Health Coaching</a:t>
                      </a:r>
                    </a:p>
                    <a:p>
                      <a:pPr marL="0" marR="0">
                        <a:lnSpc>
                          <a:spcPct val="107000"/>
                        </a:lnSpc>
                        <a:spcBef>
                          <a:spcPts val="0"/>
                        </a:spcBef>
                        <a:spcAft>
                          <a:spcPts val="0"/>
                        </a:spcAft>
                      </a:pPr>
                      <a:r>
                        <a:rPr lang="en-US" sz="2000" dirty="0">
                          <a:solidFill>
                            <a:schemeClr val="tx2"/>
                          </a:solidFill>
                          <a:effectLst/>
                        </a:rPr>
                        <a:t>Whole Health Educational Groups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80017596"/>
                  </a:ext>
                </a:extLst>
              </a:tr>
            </a:tbl>
          </a:graphicData>
        </a:graphic>
      </p:graphicFrame>
      <p:sp>
        <p:nvSpPr>
          <p:cNvPr id="6" name="TextBox 5">
            <a:extLst>
              <a:ext uri="{FF2B5EF4-FFF2-40B4-BE49-F238E27FC236}">
                <a16:creationId xmlns:a16="http://schemas.microsoft.com/office/drawing/2014/main" id="{353B878B-8423-213C-A17C-2AD2D429EF23}"/>
              </a:ext>
            </a:extLst>
          </p:cNvPr>
          <p:cNvSpPr txBox="1"/>
          <p:nvPr/>
        </p:nvSpPr>
        <p:spPr>
          <a:xfrm>
            <a:off x="4064000" y="6248400"/>
            <a:ext cx="7897800" cy="523220"/>
          </a:xfrm>
          <a:prstGeom prst="rect">
            <a:avLst/>
          </a:prstGeom>
          <a:noFill/>
        </p:spPr>
        <p:txBody>
          <a:bodyPr wrap="square" rtlCol="0">
            <a:spAutoFit/>
          </a:bodyPr>
          <a:lstStyle/>
          <a:p>
            <a:r>
              <a:rPr lang="en-US" sz="1400" dirty="0" err="1"/>
              <a:t>Bokhour</a:t>
            </a:r>
            <a:r>
              <a:rPr lang="en-US" sz="1400" dirty="0"/>
              <a:t>, B., Hyde, J. et al., From patient outcomes to system change:  Evaluating the impact of VHA’s implementation of the Whole Health System of Care</a:t>
            </a:r>
            <a:r>
              <a:rPr lang="en-US" sz="1400" i="1" dirty="0"/>
              <a:t>.  Health Serv. Res. </a:t>
            </a:r>
            <a:r>
              <a:rPr lang="en-US" sz="1400" dirty="0"/>
              <a:t>2022: 1-13.</a:t>
            </a:r>
          </a:p>
        </p:txBody>
      </p:sp>
    </p:spTree>
    <p:extLst>
      <p:ext uri="{BB962C8B-B14F-4D97-AF65-F5344CB8AC3E}">
        <p14:creationId xmlns:p14="http://schemas.microsoft.com/office/powerpoint/2010/main" val="121471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2800" dirty="0">
                <a:latin typeface="Arial"/>
                <a:cs typeface="Arial"/>
              </a:rPr>
              <a:t>Research Groups</a:t>
            </a:r>
          </a:p>
        </p:txBody>
      </p:sp>
      <p:sp>
        <p:nvSpPr>
          <p:cNvPr id="6" name="Rectangle 5">
            <a:extLst>
              <a:ext uri="{FF2B5EF4-FFF2-40B4-BE49-F238E27FC236}">
                <a16:creationId xmlns:a16="http://schemas.microsoft.com/office/drawing/2014/main" id="{0A922646-0718-4A51-A4A3-941811CB276A}"/>
              </a:ext>
            </a:extLst>
          </p:cNvPr>
          <p:cNvSpPr/>
          <p:nvPr/>
        </p:nvSpPr>
        <p:spPr>
          <a:xfrm>
            <a:off x="359300" y="1117081"/>
            <a:ext cx="11473399" cy="5632311"/>
          </a:xfrm>
          <a:prstGeom prst="rect">
            <a:avLst/>
          </a:prstGeom>
        </p:spPr>
        <p:txBody>
          <a:bodyPr wrap="square">
            <a:spAutoFit/>
          </a:bodyPr>
          <a:lstStyle/>
          <a:p>
            <a:pPr marL="800100" lvl="1" indent="-342900">
              <a:buFont typeface="Arial" panose="020B0604020202020204" pitchFamily="34" charset="0"/>
              <a:buChar char="•"/>
            </a:pPr>
            <a:r>
              <a:rPr lang="en-US" sz="2400" b="1" dirty="0">
                <a:solidFill>
                  <a:schemeClr val="tx2"/>
                </a:solidFill>
              </a:rPr>
              <a:t>No Use: </a:t>
            </a:r>
            <a:r>
              <a:rPr lang="en-US" sz="2400" dirty="0">
                <a:solidFill>
                  <a:schemeClr val="tx2"/>
                </a:solidFill>
              </a:rPr>
              <a:t>No Whole Health (WH) services</a:t>
            </a:r>
          </a:p>
          <a:p>
            <a:pPr lvl="1"/>
            <a:endParaRPr lang="en-US" sz="2400" dirty="0">
              <a:solidFill>
                <a:schemeClr val="tx2"/>
              </a:solidFill>
            </a:endParaRPr>
          </a:p>
          <a:p>
            <a:pPr marL="800100" lvl="1" indent="-342900">
              <a:buFont typeface="Arial" panose="020B0604020202020204" pitchFamily="34" charset="0"/>
              <a:buChar char="•"/>
            </a:pPr>
            <a:r>
              <a:rPr lang="en-US" sz="2400" b="1" dirty="0">
                <a:solidFill>
                  <a:schemeClr val="tx2"/>
                </a:solidFill>
              </a:rPr>
              <a:t>Single Use: </a:t>
            </a:r>
            <a:r>
              <a:rPr lang="en-US" sz="2400" dirty="0">
                <a:solidFill>
                  <a:schemeClr val="tx2"/>
                </a:solidFill>
              </a:rPr>
              <a:t>1 WH service</a:t>
            </a:r>
          </a:p>
          <a:p>
            <a:pPr lvl="1"/>
            <a:endParaRPr lang="en-US" sz="2400" dirty="0">
              <a:solidFill>
                <a:schemeClr val="tx2"/>
              </a:solidFill>
            </a:endParaRPr>
          </a:p>
          <a:p>
            <a:pPr marL="800100" lvl="1" indent="-342900">
              <a:buFont typeface="Arial" panose="020B0604020202020204" pitchFamily="34" charset="0"/>
              <a:buChar char="•"/>
            </a:pPr>
            <a:r>
              <a:rPr lang="en-US" sz="2400" b="1" dirty="0">
                <a:solidFill>
                  <a:schemeClr val="tx2"/>
                </a:solidFill>
              </a:rPr>
              <a:t>Any 2+ Use: </a:t>
            </a:r>
            <a:r>
              <a:rPr lang="en-US" sz="2400" dirty="0">
                <a:solidFill>
                  <a:schemeClr val="tx2"/>
                </a:solidFill>
              </a:rPr>
              <a:t>More than 2 WH services</a:t>
            </a:r>
          </a:p>
          <a:p>
            <a:pPr lvl="1"/>
            <a:endParaRPr lang="en-US" sz="2400" dirty="0">
              <a:solidFill>
                <a:schemeClr val="tx2"/>
              </a:solidFill>
            </a:endParaRPr>
          </a:p>
          <a:p>
            <a:pPr marL="800100" lvl="1" indent="-342900">
              <a:buFont typeface="Arial" panose="020B0604020202020204" pitchFamily="34" charset="0"/>
              <a:buChar char="•"/>
            </a:pPr>
            <a:r>
              <a:rPr lang="en-US" sz="2400" b="1" dirty="0">
                <a:solidFill>
                  <a:schemeClr val="tx2"/>
                </a:solidFill>
              </a:rPr>
              <a:t>CIH Intensive: </a:t>
            </a:r>
            <a:r>
              <a:rPr lang="en-US" sz="2400" dirty="0">
                <a:solidFill>
                  <a:schemeClr val="tx2"/>
                </a:solidFill>
              </a:rPr>
              <a:t>More than 4 CIH services; any peer or coaching services</a:t>
            </a:r>
          </a:p>
          <a:p>
            <a:pPr lvl="1"/>
            <a:endParaRPr lang="en-US" sz="2400" dirty="0">
              <a:solidFill>
                <a:schemeClr val="tx2"/>
              </a:solidFill>
            </a:endParaRPr>
          </a:p>
          <a:p>
            <a:pPr marL="800100" lvl="1" indent="-342900">
              <a:buFont typeface="Arial" panose="020B0604020202020204" pitchFamily="34" charset="0"/>
              <a:buChar char="•"/>
            </a:pPr>
            <a:r>
              <a:rPr lang="en-US" sz="2400" b="1" dirty="0">
                <a:solidFill>
                  <a:schemeClr val="tx2"/>
                </a:solidFill>
              </a:rPr>
              <a:t>Core WH Intensive: </a:t>
            </a:r>
            <a:r>
              <a:rPr lang="en-US" sz="2400" dirty="0">
                <a:solidFill>
                  <a:schemeClr val="tx2"/>
                </a:solidFill>
              </a:rPr>
              <a:t>More than 4 peer or coaching services, any CIH service</a:t>
            </a:r>
          </a:p>
          <a:p>
            <a:pPr lvl="1"/>
            <a:endParaRPr lang="en-US" sz="2400" dirty="0">
              <a:solidFill>
                <a:schemeClr val="tx2"/>
              </a:solidFill>
            </a:endParaRPr>
          </a:p>
          <a:p>
            <a:pPr marL="800100" lvl="1" indent="-342900">
              <a:buFont typeface="Arial" panose="020B0604020202020204" pitchFamily="34" charset="0"/>
              <a:buChar char="•"/>
            </a:pPr>
            <a:r>
              <a:rPr lang="en-US" sz="2400" b="1" dirty="0">
                <a:solidFill>
                  <a:schemeClr val="tx2"/>
                </a:solidFill>
              </a:rPr>
              <a:t>Comprehensive WH: </a:t>
            </a:r>
            <a:r>
              <a:rPr lang="en-US" sz="2400" dirty="0">
                <a:solidFill>
                  <a:schemeClr val="tx2"/>
                </a:solidFill>
              </a:rPr>
              <a:t>More than 8 WH services – 2 or more peer or coaching services AND 2 or more CIH services</a:t>
            </a: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endParaRPr lang="en-US" sz="2400" dirty="0">
              <a:solidFill>
                <a:schemeClr val="tx2"/>
              </a:solidFill>
            </a:endParaRPr>
          </a:p>
        </p:txBody>
      </p:sp>
      <p:sp>
        <p:nvSpPr>
          <p:cNvPr id="2" name="TextBox 1">
            <a:extLst>
              <a:ext uri="{FF2B5EF4-FFF2-40B4-BE49-F238E27FC236}">
                <a16:creationId xmlns:a16="http://schemas.microsoft.com/office/drawing/2014/main" id="{9EDC4207-84DC-602D-119E-480D4ABD8739}"/>
              </a:ext>
            </a:extLst>
          </p:cNvPr>
          <p:cNvSpPr txBox="1"/>
          <p:nvPr/>
        </p:nvSpPr>
        <p:spPr>
          <a:xfrm>
            <a:off x="4064000" y="6248400"/>
            <a:ext cx="7897800" cy="523220"/>
          </a:xfrm>
          <a:prstGeom prst="rect">
            <a:avLst/>
          </a:prstGeom>
          <a:noFill/>
        </p:spPr>
        <p:txBody>
          <a:bodyPr wrap="square" rtlCol="0">
            <a:spAutoFit/>
          </a:bodyPr>
          <a:lstStyle/>
          <a:p>
            <a:r>
              <a:rPr lang="en-US" sz="1400" dirty="0" err="1"/>
              <a:t>Bokhour</a:t>
            </a:r>
            <a:r>
              <a:rPr lang="en-US" sz="1400" dirty="0"/>
              <a:t>, B., Hyde, J. et al., From patient outcomes to system change:  Evaluating the impact of VHA’s implementation of the Whole Health System of Care</a:t>
            </a:r>
            <a:r>
              <a:rPr lang="en-US" sz="1400" i="1" dirty="0"/>
              <a:t>.  Health Serv. Res. </a:t>
            </a:r>
            <a:r>
              <a:rPr lang="en-US" sz="1400" dirty="0"/>
              <a:t>2022: 1-13.</a:t>
            </a:r>
          </a:p>
        </p:txBody>
      </p:sp>
    </p:spTree>
    <p:extLst>
      <p:ext uri="{BB962C8B-B14F-4D97-AF65-F5344CB8AC3E}">
        <p14:creationId xmlns:p14="http://schemas.microsoft.com/office/powerpoint/2010/main" val="38958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2800" dirty="0">
                <a:latin typeface="Arial"/>
                <a:cs typeface="Arial"/>
              </a:rPr>
              <a:t>Implementation</a:t>
            </a:r>
          </a:p>
        </p:txBody>
      </p:sp>
      <p:sp>
        <p:nvSpPr>
          <p:cNvPr id="6" name="Rectangle 5">
            <a:extLst>
              <a:ext uri="{FF2B5EF4-FFF2-40B4-BE49-F238E27FC236}">
                <a16:creationId xmlns:a16="http://schemas.microsoft.com/office/drawing/2014/main" id="{0A922646-0718-4A51-A4A3-941811CB276A}"/>
              </a:ext>
            </a:extLst>
          </p:cNvPr>
          <p:cNvSpPr/>
          <p:nvPr/>
        </p:nvSpPr>
        <p:spPr>
          <a:xfrm>
            <a:off x="607922" y="1172437"/>
            <a:ext cx="11070107" cy="4339650"/>
          </a:xfrm>
          <a:prstGeom prst="rect">
            <a:avLst/>
          </a:prstGeom>
        </p:spPr>
        <p:txBody>
          <a:bodyPr wrap="square">
            <a:spAutoFit/>
          </a:bodyPr>
          <a:lstStyle/>
          <a:p>
            <a:pPr marL="342900" lvl="0" indent="-342900">
              <a:buFont typeface="Arial" panose="020B0604020202020204" pitchFamily="34" charset="0"/>
              <a:buChar char="•"/>
            </a:pPr>
            <a:r>
              <a:rPr lang="en-US" sz="2800" dirty="0">
                <a:solidFill>
                  <a:schemeClr val="tx2"/>
                </a:solidFill>
              </a:rPr>
              <a:t>Progress towards implementation</a:t>
            </a:r>
          </a:p>
          <a:p>
            <a:pPr marL="800100" lvl="1" indent="-342900">
              <a:buFont typeface="Arial" panose="020B0604020202020204" pitchFamily="34" charset="0"/>
              <a:buChar char="•"/>
            </a:pPr>
            <a:r>
              <a:rPr lang="en-US" sz="2400" dirty="0">
                <a:solidFill>
                  <a:schemeClr val="tx2"/>
                </a:solidFill>
              </a:rPr>
              <a:t>All 18 health systems made progress along the implementation continuum</a:t>
            </a:r>
            <a:r>
              <a:rPr lang="en-US" sz="2400" i="1" dirty="0">
                <a:solidFill>
                  <a:schemeClr val="tx2"/>
                </a:solidFill>
              </a:rPr>
              <a:t> </a:t>
            </a:r>
            <a:endParaRPr lang="en-US" sz="2400" dirty="0">
              <a:solidFill>
                <a:schemeClr val="tx2"/>
              </a:solidFill>
            </a:endParaRPr>
          </a:p>
          <a:p>
            <a:pPr marL="800100" lvl="1" indent="-342900">
              <a:buFont typeface="Arial" panose="020B0604020202020204" pitchFamily="34" charset="0"/>
              <a:buChar char="•"/>
            </a:pPr>
            <a:r>
              <a:rPr lang="en-US" sz="2400" dirty="0">
                <a:solidFill>
                  <a:schemeClr val="tx2"/>
                </a:solidFill>
              </a:rPr>
              <a:t>CIH and well-being services were furthest along, clinical care was slowest to progress</a:t>
            </a:r>
            <a:endParaRPr lang="en-US" sz="2400" i="1" dirty="0">
              <a:solidFill>
                <a:schemeClr val="tx2"/>
              </a:solidFill>
            </a:endParaRPr>
          </a:p>
          <a:p>
            <a:pPr marL="342900" lvl="0" indent="-342900">
              <a:buFont typeface="Arial" panose="020B0604020202020204" pitchFamily="34" charset="0"/>
              <a:buChar char="•"/>
            </a:pPr>
            <a:r>
              <a:rPr lang="en-US" sz="2800" dirty="0">
                <a:solidFill>
                  <a:schemeClr val="tx2"/>
                </a:solidFill>
              </a:rPr>
              <a:t>Key facilitators to implementation include: </a:t>
            </a:r>
          </a:p>
          <a:p>
            <a:pPr marL="800100" lvl="1" indent="-342900">
              <a:buFont typeface="Arial" panose="020B0604020202020204" pitchFamily="34" charset="0"/>
              <a:buChar char="•"/>
            </a:pPr>
            <a:r>
              <a:rPr lang="en-US" sz="2400" dirty="0">
                <a:solidFill>
                  <a:schemeClr val="tx2"/>
                </a:solidFill>
              </a:rPr>
              <a:t>Strong leadership including tangible support for WH</a:t>
            </a:r>
          </a:p>
          <a:p>
            <a:pPr marL="800100" lvl="1" indent="-342900">
              <a:buFont typeface="Arial" panose="020B0604020202020204" pitchFamily="34" charset="0"/>
              <a:buChar char="•"/>
            </a:pPr>
            <a:r>
              <a:rPr lang="en-US" sz="2400" dirty="0">
                <a:solidFill>
                  <a:schemeClr val="tx2"/>
                </a:solidFill>
              </a:rPr>
              <a:t>An organizational culture in which being a learning organization is valued</a:t>
            </a:r>
            <a:endParaRPr lang="en-US" sz="2400" i="1" dirty="0">
              <a:solidFill>
                <a:schemeClr val="tx2"/>
              </a:solidFill>
            </a:endParaRPr>
          </a:p>
          <a:p>
            <a:pPr marL="342900" lvl="0" indent="-342900">
              <a:buFont typeface="Arial" panose="020B0604020202020204" pitchFamily="34" charset="0"/>
              <a:buChar char="•"/>
            </a:pPr>
            <a:r>
              <a:rPr lang="en-US" sz="2800" dirty="0">
                <a:solidFill>
                  <a:schemeClr val="tx2"/>
                </a:solidFill>
              </a:rPr>
              <a:t>Key barriers to implementation include:</a:t>
            </a:r>
          </a:p>
          <a:p>
            <a:pPr marL="800100" lvl="1" indent="-342900">
              <a:buFont typeface="Arial" panose="020B0604020202020204" pitchFamily="34" charset="0"/>
              <a:buChar char="•"/>
            </a:pPr>
            <a:r>
              <a:rPr lang="en-US" sz="2400" dirty="0">
                <a:solidFill>
                  <a:schemeClr val="tx2"/>
                </a:solidFill>
              </a:rPr>
              <a:t>Infrastructure constraints </a:t>
            </a:r>
          </a:p>
          <a:p>
            <a:pPr marL="800100" lvl="1" indent="-342900">
              <a:buFont typeface="Arial" panose="020B0604020202020204" pitchFamily="34" charset="0"/>
              <a:buChar char="•"/>
            </a:pPr>
            <a:r>
              <a:rPr lang="en-US" sz="2400" dirty="0">
                <a:solidFill>
                  <a:schemeClr val="tx2"/>
                </a:solidFill>
              </a:rPr>
              <a:t>Perceptions of WH as a program rather than an approach</a:t>
            </a:r>
          </a:p>
          <a:p>
            <a:pPr marL="800100" lvl="1" indent="-342900">
              <a:buFont typeface="Arial" panose="020B0604020202020204" pitchFamily="34" charset="0"/>
              <a:buChar char="•"/>
            </a:pPr>
            <a:r>
              <a:rPr lang="en-US" sz="2400" dirty="0">
                <a:solidFill>
                  <a:schemeClr val="tx2"/>
                </a:solidFill>
              </a:rPr>
              <a:t>Misalignment of clinical and facility level incentives</a:t>
            </a:r>
            <a:endParaRPr lang="en-US" sz="2000" i="1" dirty="0">
              <a:solidFill>
                <a:schemeClr val="tx2"/>
              </a:solidFill>
            </a:endParaRPr>
          </a:p>
        </p:txBody>
      </p:sp>
      <p:sp>
        <p:nvSpPr>
          <p:cNvPr id="2" name="TextBox 1">
            <a:extLst>
              <a:ext uri="{FF2B5EF4-FFF2-40B4-BE49-F238E27FC236}">
                <a16:creationId xmlns:a16="http://schemas.microsoft.com/office/drawing/2014/main" id="{1363FBE2-BC23-CF8B-B177-918146D8CF96}"/>
              </a:ext>
            </a:extLst>
          </p:cNvPr>
          <p:cNvSpPr txBox="1"/>
          <p:nvPr/>
        </p:nvSpPr>
        <p:spPr>
          <a:xfrm>
            <a:off x="4064000" y="6248400"/>
            <a:ext cx="7897800" cy="523220"/>
          </a:xfrm>
          <a:prstGeom prst="rect">
            <a:avLst/>
          </a:prstGeom>
          <a:noFill/>
        </p:spPr>
        <p:txBody>
          <a:bodyPr wrap="square" rtlCol="0">
            <a:spAutoFit/>
          </a:bodyPr>
          <a:lstStyle/>
          <a:p>
            <a:r>
              <a:rPr lang="en-US" sz="1400" dirty="0" err="1"/>
              <a:t>Bokhour</a:t>
            </a:r>
            <a:r>
              <a:rPr lang="en-US" sz="1400" dirty="0"/>
              <a:t>, B., Hyde, J. et al., From patient outcomes to system change:  Evaluating the impact of VHA’s implementation of the Whole Health System of Care</a:t>
            </a:r>
            <a:r>
              <a:rPr lang="en-US" sz="1400" i="1" dirty="0"/>
              <a:t>.  Health Serv. Res. </a:t>
            </a:r>
            <a:r>
              <a:rPr lang="en-US" sz="1400" dirty="0"/>
              <a:t>2022: 1-13.</a:t>
            </a:r>
          </a:p>
        </p:txBody>
      </p:sp>
    </p:spTree>
    <p:extLst>
      <p:ext uri="{BB962C8B-B14F-4D97-AF65-F5344CB8AC3E}">
        <p14:creationId xmlns:p14="http://schemas.microsoft.com/office/powerpoint/2010/main" val="9189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2800" dirty="0">
                <a:latin typeface="Arial"/>
                <a:cs typeface="Arial"/>
              </a:rPr>
              <a:t>Patient Outcomes</a:t>
            </a:r>
          </a:p>
        </p:txBody>
      </p:sp>
      <p:sp>
        <p:nvSpPr>
          <p:cNvPr id="6" name="Rectangle 5">
            <a:extLst>
              <a:ext uri="{FF2B5EF4-FFF2-40B4-BE49-F238E27FC236}">
                <a16:creationId xmlns:a16="http://schemas.microsoft.com/office/drawing/2014/main" id="{0A922646-0718-4A51-A4A3-941811CB276A}"/>
              </a:ext>
            </a:extLst>
          </p:cNvPr>
          <p:cNvSpPr/>
          <p:nvPr/>
        </p:nvSpPr>
        <p:spPr>
          <a:xfrm>
            <a:off x="560946" y="792742"/>
            <a:ext cx="11070107" cy="5570756"/>
          </a:xfrm>
          <a:prstGeom prst="rect">
            <a:avLst/>
          </a:prstGeom>
        </p:spPr>
        <p:txBody>
          <a:bodyPr wrap="square">
            <a:spAutoFit/>
          </a:bodyPr>
          <a:lstStyle/>
          <a:p>
            <a:pPr marL="800100" lvl="1" indent="-342900">
              <a:buFont typeface="Arial" panose="020B0604020202020204" pitchFamily="34" charset="0"/>
              <a:buChar char="•"/>
            </a:pPr>
            <a:r>
              <a:rPr lang="en-US" sz="2400" dirty="0">
                <a:solidFill>
                  <a:schemeClr val="tx2"/>
                </a:solidFill>
              </a:rPr>
              <a:t>Whole Health had a positive impact on reducing opioid use</a:t>
            </a: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r>
              <a:rPr lang="en-US" sz="2400" dirty="0">
                <a:solidFill>
                  <a:schemeClr val="tx2"/>
                </a:solidFill>
              </a:rPr>
              <a:t>There was a threefold reduction in opioid use among Veterans with chronic pain who used WHS services compared to those who did not  (38% decrease vs 11%)</a:t>
            </a: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r>
              <a:rPr lang="en-US" sz="2400" dirty="0">
                <a:solidFill>
                  <a:schemeClr val="tx2"/>
                </a:solidFill>
              </a:rPr>
              <a:t>Preliminary, WH Veterans demonstrate trends towards improvements in patient-reported health and well-being outcomes (over a 6-month period)</a:t>
            </a:r>
            <a:endParaRPr lang="en-US" sz="2400" i="1" dirty="0">
              <a:solidFill>
                <a:schemeClr val="tx2"/>
              </a:solidFill>
            </a:endParaRPr>
          </a:p>
          <a:p>
            <a:pPr marL="800100" lvl="1" indent="-342900">
              <a:buFont typeface="Arial" panose="020B0604020202020204" pitchFamily="34" charset="0"/>
              <a:buChar char="•"/>
            </a:pPr>
            <a:endParaRPr lang="en-US" sz="2400" dirty="0">
              <a:solidFill>
                <a:schemeClr val="tx2"/>
              </a:solidFill>
            </a:endParaRPr>
          </a:p>
          <a:p>
            <a:pPr marL="800100" lvl="1" indent="-342900">
              <a:buFont typeface="Arial" panose="020B0604020202020204" pitchFamily="34" charset="0"/>
              <a:buChar char="•"/>
            </a:pPr>
            <a:r>
              <a:rPr lang="en-US" sz="2400" dirty="0">
                <a:solidFill>
                  <a:schemeClr val="tx2"/>
                </a:solidFill>
              </a:rPr>
              <a:t>WH Veterans compared to non-users reported greater improvements in: </a:t>
            </a:r>
          </a:p>
          <a:p>
            <a:pPr marL="1714500" lvl="3" indent="-342900">
              <a:buFont typeface="Wingdings" panose="05000000000000000000" pitchFamily="2" charset="2"/>
              <a:buChar char="§"/>
            </a:pPr>
            <a:r>
              <a:rPr lang="en-US" sz="2400" dirty="0">
                <a:solidFill>
                  <a:schemeClr val="tx2"/>
                </a:solidFill>
              </a:rPr>
              <a:t>Perceptions of the care received as being more patient-centered</a:t>
            </a:r>
          </a:p>
          <a:p>
            <a:pPr marL="1714500" lvl="3" indent="-342900">
              <a:buFont typeface="Wingdings" panose="05000000000000000000" pitchFamily="2" charset="2"/>
              <a:buChar char="§"/>
            </a:pPr>
            <a:r>
              <a:rPr lang="en-US" sz="2400" dirty="0">
                <a:solidFill>
                  <a:schemeClr val="tx2"/>
                </a:solidFill>
              </a:rPr>
              <a:t>Engagement in healthcare and self-care</a:t>
            </a:r>
            <a:endParaRPr lang="en-US" sz="2400" i="1" dirty="0">
              <a:solidFill>
                <a:schemeClr val="tx2"/>
              </a:solidFill>
            </a:endParaRPr>
          </a:p>
          <a:p>
            <a:pPr marL="1714500" lvl="3" indent="-342900">
              <a:buFont typeface="Wingdings" panose="05000000000000000000" pitchFamily="2" charset="2"/>
              <a:buChar char="§"/>
            </a:pPr>
            <a:r>
              <a:rPr lang="en-US" sz="2400" dirty="0">
                <a:solidFill>
                  <a:schemeClr val="tx2"/>
                </a:solidFill>
              </a:rPr>
              <a:t>Engagement in life indicating improvements in mission and purpose</a:t>
            </a:r>
            <a:endParaRPr lang="en-US" sz="2400" i="1" dirty="0">
              <a:solidFill>
                <a:schemeClr val="tx2"/>
              </a:solidFill>
            </a:endParaRPr>
          </a:p>
          <a:p>
            <a:pPr marL="1714500" lvl="3" indent="-342900">
              <a:buFont typeface="Wingdings" panose="05000000000000000000" pitchFamily="2" charset="2"/>
              <a:buChar char="§"/>
            </a:pPr>
            <a:r>
              <a:rPr lang="en-US" sz="2400" dirty="0">
                <a:solidFill>
                  <a:schemeClr val="tx2"/>
                </a:solidFill>
              </a:rPr>
              <a:t>Perceived stress indicating improvements in overall well-being</a:t>
            </a:r>
            <a:endParaRPr lang="en-US" sz="2400" i="1" dirty="0">
              <a:solidFill>
                <a:schemeClr val="tx2"/>
              </a:solidFill>
            </a:endParaRPr>
          </a:p>
          <a:p>
            <a:pPr marL="342900" lvl="0" indent="-342900">
              <a:buFont typeface="Arial" panose="020B0604020202020204" pitchFamily="34" charset="0"/>
              <a:buChar char="•"/>
            </a:pPr>
            <a:endParaRPr lang="en-US" sz="2000" i="1" dirty="0">
              <a:solidFill>
                <a:schemeClr val="tx2"/>
              </a:solidFill>
            </a:endParaRPr>
          </a:p>
        </p:txBody>
      </p:sp>
      <p:sp>
        <p:nvSpPr>
          <p:cNvPr id="2" name="TextBox 1">
            <a:extLst>
              <a:ext uri="{FF2B5EF4-FFF2-40B4-BE49-F238E27FC236}">
                <a16:creationId xmlns:a16="http://schemas.microsoft.com/office/drawing/2014/main" id="{2F042AF8-89AF-02C2-AE5E-5D4655EA8385}"/>
              </a:ext>
            </a:extLst>
          </p:cNvPr>
          <p:cNvSpPr txBox="1"/>
          <p:nvPr/>
        </p:nvSpPr>
        <p:spPr>
          <a:xfrm>
            <a:off x="4064000" y="6248400"/>
            <a:ext cx="7897800" cy="523220"/>
          </a:xfrm>
          <a:prstGeom prst="rect">
            <a:avLst/>
          </a:prstGeom>
          <a:noFill/>
        </p:spPr>
        <p:txBody>
          <a:bodyPr wrap="square" rtlCol="0">
            <a:spAutoFit/>
          </a:bodyPr>
          <a:lstStyle/>
          <a:p>
            <a:r>
              <a:rPr lang="en-US" sz="1400" dirty="0" err="1"/>
              <a:t>Bokhour</a:t>
            </a:r>
            <a:r>
              <a:rPr lang="en-US" sz="1400" dirty="0"/>
              <a:t>, B., Hyde, J. et al., From patient outcomes to system change:  Evaluating the impact of VHA’s implementation of the Whole Health System of Care</a:t>
            </a:r>
            <a:r>
              <a:rPr lang="en-US" sz="1400" i="1" dirty="0"/>
              <a:t>.  Health Serv. Res. </a:t>
            </a:r>
            <a:r>
              <a:rPr lang="en-US" sz="1400" dirty="0"/>
              <a:t>2022: 1-13.</a:t>
            </a:r>
          </a:p>
        </p:txBody>
      </p:sp>
    </p:spTree>
    <p:extLst>
      <p:ext uri="{BB962C8B-B14F-4D97-AF65-F5344CB8AC3E}">
        <p14:creationId xmlns:p14="http://schemas.microsoft.com/office/powerpoint/2010/main" val="28846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3600" dirty="0">
                <a:solidFill>
                  <a:schemeClr val="tx1"/>
                </a:solidFill>
                <a:latin typeface="Arial"/>
                <a:cs typeface="Arial"/>
              </a:rPr>
              <a:t>Opioid Utilization  </a:t>
            </a:r>
          </a:p>
        </p:txBody>
      </p:sp>
      <p:pic>
        <p:nvPicPr>
          <p:cNvPr id="5" name="Picture 23">
            <a:extLst>
              <a:ext uri="{FF2B5EF4-FFF2-40B4-BE49-F238E27FC236}">
                <a16:creationId xmlns:a16="http://schemas.microsoft.com/office/drawing/2014/main" id="{85E19232-2228-43E9-A621-DAA33CE49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02" y="792742"/>
            <a:ext cx="9143596" cy="57298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F844216-6318-4BDD-BADC-F8B4BEFBA68D}"/>
              </a:ext>
            </a:extLst>
          </p:cNvPr>
          <p:cNvSpPr>
            <a:spLocks noChangeArrowheads="1"/>
          </p:cNvSpPr>
          <p:nvPr/>
        </p:nvSpPr>
        <p:spPr bwMode="auto">
          <a:xfrm>
            <a:off x="1524202" y="6222301"/>
            <a:ext cx="79871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6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Change in opioid use by WH user category for Veterans with chronic pain (n=11,4357)</a:t>
            </a:r>
            <a:endParaRPr kumimoji="0" lang="en-US" altLang="en-US" sz="1600" i="0" u="none" strike="noStrike" cap="none" normalizeH="0" baseline="0" dirty="0">
              <a:ln>
                <a:noFill/>
              </a:ln>
              <a:effectLst/>
              <a:latin typeface="Arial" panose="020B0604020202020204" pitchFamily="34" charset="0"/>
            </a:endParaRPr>
          </a:p>
        </p:txBody>
      </p:sp>
      <p:sp>
        <p:nvSpPr>
          <p:cNvPr id="6" name="TextBox 5">
            <a:extLst>
              <a:ext uri="{FF2B5EF4-FFF2-40B4-BE49-F238E27FC236}">
                <a16:creationId xmlns:a16="http://schemas.microsoft.com/office/drawing/2014/main" id="{A5AD89ED-913D-41B1-9FA3-C6C17BDA9AD1}"/>
              </a:ext>
            </a:extLst>
          </p:cNvPr>
          <p:cNvSpPr txBox="1"/>
          <p:nvPr/>
        </p:nvSpPr>
        <p:spPr>
          <a:xfrm>
            <a:off x="7832996" y="6482859"/>
            <a:ext cx="5903089" cy="307777"/>
          </a:xfrm>
          <a:prstGeom prst="rect">
            <a:avLst/>
          </a:prstGeom>
          <a:noFill/>
        </p:spPr>
        <p:txBody>
          <a:bodyPr wrap="square" rtlCol="0">
            <a:spAutoFit/>
          </a:bodyPr>
          <a:lstStyle/>
          <a:p>
            <a:r>
              <a:rPr lang="en-US" sz="1400" dirty="0"/>
              <a:t>Data Source: EPCC – Department of Veteran Affairs</a:t>
            </a:r>
          </a:p>
        </p:txBody>
      </p:sp>
    </p:spTree>
    <p:extLst>
      <p:ext uri="{BB962C8B-B14F-4D97-AF65-F5344CB8AC3E}">
        <p14:creationId xmlns:p14="http://schemas.microsoft.com/office/powerpoint/2010/main" val="28880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1" y="273760"/>
            <a:ext cx="12192000" cy="58477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solidFill>
                  <a:schemeClr val="accent1">
                    <a:lumMod val="75000"/>
                  </a:schemeClr>
                </a:solidFill>
                <a:latin typeface="+mj-lt"/>
              </a:rPr>
              <a:t>Facility Impact and Costs</a:t>
            </a:r>
          </a:p>
        </p:txBody>
      </p:sp>
      <p:sp>
        <p:nvSpPr>
          <p:cNvPr id="2" name="Content Placeholder 1">
            <a:extLst>
              <a:ext uri="{FF2B5EF4-FFF2-40B4-BE49-F238E27FC236}">
                <a16:creationId xmlns:a16="http://schemas.microsoft.com/office/drawing/2014/main" id="{1906D0B9-32AB-4B08-AE21-5BA2FA7A4502}"/>
              </a:ext>
            </a:extLst>
          </p:cNvPr>
          <p:cNvSpPr>
            <a:spLocks noGrp="1"/>
          </p:cNvSpPr>
          <p:nvPr>
            <p:ph idx="4294967295"/>
          </p:nvPr>
        </p:nvSpPr>
        <p:spPr>
          <a:xfrm>
            <a:off x="0" y="1235784"/>
            <a:ext cx="12191999" cy="5323416"/>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00060" lvl="1" indent="-342882"/>
            <a:r>
              <a:rPr lang="en-US" sz="3200" dirty="0">
                <a:solidFill>
                  <a:schemeClr val="tx2"/>
                </a:solidFill>
                <a:latin typeface="+mj-lt"/>
                <a:ea typeface="Times New Roman" panose="02020603050405020304" pitchFamily="18" charset="0"/>
              </a:rPr>
              <a:t>For the Whole Health Facilities: </a:t>
            </a:r>
          </a:p>
          <a:p>
            <a:pPr marL="1142960" lvl="2" indent="-342882"/>
            <a:r>
              <a:rPr lang="en-US" sz="3200" dirty="0">
                <a:solidFill>
                  <a:schemeClr val="tx2"/>
                </a:solidFill>
                <a:latin typeface="+mj-lt"/>
                <a:ea typeface="Times New Roman" panose="02020603050405020304" pitchFamily="18" charset="0"/>
              </a:rPr>
              <a:t>Increased hospital performance </a:t>
            </a:r>
          </a:p>
          <a:p>
            <a:pPr marL="1142960" lvl="2" indent="-342882"/>
            <a:r>
              <a:rPr lang="en-US" sz="3200" dirty="0">
                <a:solidFill>
                  <a:schemeClr val="tx2"/>
                </a:solidFill>
                <a:latin typeface="+mj-lt"/>
                <a:ea typeface="Times New Roman" panose="02020603050405020304" pitchFamily="18" charset="0"/>
              </a:rPr>
              <a:t>Increased ratings for patient-centered care </a:t>
            </a:r>
          </a:p>
          <a:p>
            <a:pPr marL="1142960" lvl="2" indent="-342882"/>
            <a:endParaRPr lang="en-US" sz="3200" dirty="0">
              <a:solidFill>
                <a:schemeClr val="tx2"/>
              </a:solidFill>
              <a:latin typeface="+mj-lt"/>
              <a:ea typeface="Calibri" panose="020F0502020204030204" pitchFamily="34" charset="0"/>
            </a:endParaRPr>
          </a:p>
          <a:p>
            <a:pPr marL="800060" lvl="1" indent="-342882"/>
            <a:r>
              <a:rPr lang="en-US" sz="3200" dirty="0">
                <a:solidFill>
                  <a:schemeClr val="tx2"/>
                </a:solidFill>
                <a:latin typeface="+mj-lt"/>
                <a:ea typeface="Times New Roman" panose="02020603050405020304" pitchFamily="18" charset="0"/>
              </a:rPr>
              <a:t>Significantly less increase in outpatient pharmacy costs: </a:t>
            </a:r>
          </a:p>
          <a:p>
            <a:pPr marL="1142960" lvl="2" indent="-342882"/>
            <a:r>
              <a:rPr lang="en-US" sz="3200" dirty="0">
                <a:solidFill>
                  <a:schemeClr val="tx2"/>
                </a:solidFill>
                <a:latin typeface="+mj-lt"/>
                <a:ea typeface="Times New Roman" panose="02020603050405020304" pitchFamily="18" charset="0"/>
              </a:rPr>
              <a:t>Patients with chronic conditions 4.3% increase vs 15.8% </a:t>
            </a:r>
          </a:p>
          <a:p>
            <a:pPr marL="1142960" lvl="2" indent="-342882"/>
            <a:r>
              <a:rPr lang="en-US" sz="3200" dirty="0">
                <a:solidFill>
                  <a:schemeClr val="tx2"/>
                </a:solidFill>
                <a:latin typeface="+mj-lt"/>
                <a:ea typeface="Times New Roman" panose="02020603050405020304" pitchFamily="18" charset="0"/>
              </a:rPr>
              <a:t>Patients with mental health conditions 3.5% increase vs 12.5% </a:t>
            </a:r>
          </a:p>
          <a:p>
            <a:pPr lvl="1"/>
            <a:endParaRPr lang="en-US" sz="2800" dirty="0"/>
          </a:p>
        </p:txBody>
      </p:sp>
      <p:sp>
        <p:nvSpPr>
          <p:cNvPr id="4" name="TextBox 3">
            <a:extLst>
              <a:ext uri="{FF2B5EF4-FFF2-40B4-BE49-F238E27FC236}">
                <a16:creationId xmlns:a16="http://schemas.microsoft.com/office/drawing/2014/main" id="{5BBC5974-B535-42C3-A488-D33AFAA0C408}"/>
              </a:ext>
            </a:extLst>
          </p:cNvPr>
          <p:cNvSpPr txBox="1"/>
          <p:nvPr/>
        </p:nvSpPr>
        <p:spPr>
          <a:xfrm>
            <a:off x="346668" y="5839454"/>
            <a:ext cx="11712023" cy="553998"/>
          </a:xfrm>
          <a:prstGeom prst="rect">
            <a:avLst/>
          </a:prstGeom>
          <a:noFill/>
        </p:spPr>
        <p:txBody>
          <a:bodyPr wrap="square" rtlCol="0">
            <a:spAutoFit/>
          </a:bodyPr>
          <a:lstStyle/>
          <a:p>
            <a:pPr defTabSz="1219170">
              <a:defRPr/>
            </a:pPr>
            <a:r>
              <a:rPr lang="en-US" sz="1000" dirty="0" err="1">
                <a:solidFill>
                  <a:srgbClr val="000000">
                    <a:lumMod val="75000"/>
                  </a:srgbClr>
                </a:solidFill>
                <a:latin typeface="+mj-lt"/>
                <a:cs typeface="Arial"/>
                <a:sym typeface="Arial"/>
              </a:rPr>
              <a:t>Bokhour</a:t>
            </a:r>
            <a:r>
              <a:rPr lang="en-US" sz="1000" dirty="0">
                <a:solidFill>
                  <a:srgbClr val="000000">
                    <a:lumMod val="75000"/>
                  </a:srgbClr>
                </a:solidFill>
                <a:latin typeface="+mj-lt"/>
                <a:cs typeface="Arial"/>
                <a:sym typeface="Arial"/>
              </a:rPr>
              <a:t> BG, Hyde JK, </a:t>
            </a:r>
            <a:r>
              <a:rPr lang="en-US" sz="1000" dirty="0" err="1">
                <a:solidFill>
                  <a:srgbClr val="000000">
                    <a:lumMod val="75000"/>
                  </a:srgbClr>
                </a:solidFill>
                <a:latin typeface="+mj-lt"/>
                <a:cs typeface="Arial"/>
                <a:sym typeface="Arial"/>
              </a:rPr>
              <a:t>Zeliadt</a:t>
            </a:r>
            <a:r>
              <a:rPr lang="en-US" sz="1000" dirty="0">
                <a:solidFill>
                  <a:srgbClr val="000000">
                    <a:lumMod val="75000"/>
                  </a:srgbClr>
                </a:solidFill>
                <a:latin typeface="+mj-lt"/>
                <a:cs typeface="Arial"/>
                <a:sym typeface="Arial"/>
              </a:rPr>
              <a:t> S, Mohr DC. Whole Health System of Care Evaluation- A Progress Report on</a:t>
            </a:r>
          </a:p>
          <a:p>
            <a:pPr defTabSz="1219170">
              <a:defRPr/>
            </a:pPr>
            <a:r>
              <a:rPr lang="en-US" sz="1000" dirty="0">
                <a:solidFill>
                  <a:srgbClr val="000000">
                    <a:lumMod val="75000"/>
                  </a:srgbClr>
                </a:solidFill>
                <a:latin typeface="+mj-lt"/>
                <a:cs typeface="Arial"/>
                <a:sym typeface="Arial"/>
              </a:rPr>
              <a:t>Outcomes of the WHS Pilot at 18 Flagship Sites. 2020. Veterans Health Administration, Center for Evaluating</a:t>
            </a:r>
          </a:p>
          <a:p>
            <a:pPr defTabSz="1219170">
              <a:defRPr/>
            </a:pPr>
            <a:r>
              <a:rPr lang="en-US" sz="1000" dirty="0">
                <a:solidFill>
                  <a:srgbClr val="000000">
                    <a:lumMod val="75000"/>
                  </a:srgbClr>
                </a:solidFill>
                <a:latin typeface="+mj-lt"/>
                <a:cs typeface="Arial"/>
                <a:sym typeface="Arial"/>
              </a:rPr>
              <a:t>Patient-Centered Care in VA (EPCC-VA). Available at: </a:t>
            </a:r>
            <a:r>
              <a:rPr lang="en-US" sz="1000" dirty="0">
                <a:solidFill>
                  <a:srgbClr val="0070C0"/>
                </a:solidFill>
                <a:latin typeface="+mj-lt"/>
                <a:cs typeface="Arial"/>
                <a:sym typeface="Arial"/>
                <a:hlinkClick r:id="rId2">
                  <a:extLst>
                    <a:ext uri="{A12FA001-AC4F-418D-AE19-62706E023703}">
                      <ahyp:hlinkClr xmlns:ahyp="http://schemas.microsoft.com/office/drawing/2018/hyperlinkcolor" val="tx"/>
                    </a:ext>
                  </a:extLst>
                </a:hlinkClick>
              </a:rPr>
              <a:t>https://www.va.gov/WHOLEHEALTH/professional-resources/clinician-tools/Evidence-Based-Research.asp.</a:t>
            </a:r>
            <a:endParaRPr lang="en-US" sz="1000" dirty="0">
              <a:solidFill>
                <a:srgbClr val="0070C0"/>
              </a:solidFill>
              <a:latin typeface="+mj-lt"/>
              <a:cs typeface="Arial"/>
              <a:sym typeface="Arial"/>
            </a:endParaRPr>
          </a:p>
        </p:txBody>
      </p:sp>
    </p:spTree>
    <p:extLst>
      <p:ext uri="{BB962C8B-B14F-4D97-AF65-F5344CB8AC3E}">
        <p14:creationId xmlns:p14="http://schemas.microsoft.com/office/powerpoint/2010/main" val="263511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259768"/>
            <a:ext cx="11117263" cy="600075"/>
          </a:xfrm>
          <a:prstGeom prst="rect">
            <a:avLst/>
          </a:prstGeom>
        </p:spPr>
        <p:txBody>
          <a:bodyPr>
            <a:noAutofit/>
          </a:bodyPr>
          <a:lstStyle/>
          <a:p>
            <a:pPr algn="ctr"/>
            <a:r>
              <a:rPr lang="en-US" sz="3200" dirty="0">
                <a:latin typeface="Arial"/>
                <a:cs typeface="Arial"/>
              </a:rPr>
              <a:t>Employee Outcomes</a:t>
            </a:r>
          </a:p>
        </p:txBody>
      </p:sp>
      <p:sp>
        <p:nvSpPr>
          <p:cNvPr id="7" name="Content Placeholder 2">
            <a:extLst>
              <a:ext uri="{FF2B5EF4-FFF2-40B4-BE49-F238E27FC236}">
                <a16:creationId xmlns:a16="http://schemas.microsoft.com/office/drawing/2014/main" id="{637A28C4-E7EB-4CF5-A25C-63BF8F94F1C3}"/>
              </a:ext>
            </a:extLst>
          </p:cNvPr>
          <p:cNvSpPr txBox="1">
            <a:spLocks/>
          </p:cNvSpPr>
          <p:nvPr/>
        </p:nvSpPr>
        <p:spPr>
          <a:xfrm>
            <a:off x="145576" y="1027369"/>
            <a:ext cx="11900848" cy="5287964"/>
          </a:xfrm>
          <a:prstGeom prst="rect">
            <a:avLst/>
          </a:prstGeom>
        </p:spPr>
        <p:txBody>
          <a:bodyPr>
            <a:normAutofit/>
          </a:bodyPr>
          <a:lstStyle>
            <a:lvl1pPr marL="266700" indent="-26670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450850" indent="-184150" algn="l" defTabSz="914400" rtl="0" eaLnBrk="1" latinLnBrk="0" hangingPunct="1">
              <a:lnSpc>
                <a:spcPct val="117000"/>
              </a:lnSpc>
              <a:spcBef>
                <a:spcPts val="0"/>
              </a:spcBef>
              <a:spcAft>
                <a:spcPts val="600"/>
              </a:spcAft>
              <a:buClr>
                <a:schemeClr val="tx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50" dirty="0">
                <a:solidFill>
                  <a:schemeClr val="tx2"/>
                </a:solidFill>
              </a:rPr>
              <a:t>Employee involvement in provision of WH expanded from 2018-2019 in all sites.</a:t>
            </a:r>
            <a:endParaRPr lang="en-US" sz="2550" i="1" dirty="0">
              <a:solidFill>
                <a:schemeClr val="tx2"/>
              </a:solidFill>
            </a:endParaRPr>
          </a:p>
          <a:p>
            <a:r>
              <a:rPr lang="en-US" sz="2550" dirty="0">
                <a:solidFill>
                  <a:schemeClr val="tx2"/>
                </a:solidFill>
              </a:rPr>
              <a:t>Greatest uptake in primary care, mental health, rehabilitation, home/community care </a:t>
            </a:r>
            <a:endParaRPr lang="en-US" sz="2550" i="1" dirty="0">
              <a:solidFill>
                <a:schemeClr val="tx2"/>
              </a:solidFill>
            </a:endParaRPr>
          </a:p>
          <a:p>
            <a:r>
              <a:rPr lang="en-US" sz="2550" dirty="0">
                <a:solidFill>
                  <a:schemeClr val="tx2"/>
                </a:solidFill>
              </a:rPr>
              <a:t>Employees who reported involvement with WH also reported:</a:t>
            </a:r>
            <a:endParaRPr lang="en-US" sz="2550" i="1" dirty="0">
              <a:solidFill>
                <a:schemeClr val="tx2"/>
              </a:solidFill>
            </a:endParaRPr>
          </a:p>
          <a:p>
            <a:pPr lvl="2">
              <a:buClrTx/>
              <a:buFont typeface="Wingdings" panose="05000000000000000000" pitchFamily="2" charset="2"/>
              <a:buChar char="§"/>
            </a:pPr>
            <a:r>
              <a:rPr lang="en-US" sz="2550" dirty="0">
                <a:solidFill>
                  <a:schemeClr val="tx2"/>
                </a:solidFill>
              </a:rPr>
              <a:t>Their facility as a ‘best place to work’</a:t>
            </a:r>
            <a:endParaRPr lang="en-US" sz="2550" i="1" dirty="0">
              <a:solidFill>
                <a:schemeClr val="tx2"/>
              </a:solidFill>
            </a:endParaRPr>
          </a:p>
          <a:p>
            <a:pPr lvl="2">
              <a:buClrTx/>
              <a:buFont typeface="Wingdings" panose="05000000000000000000" pitchFamily="2" charset="2"/>
              <a:buChar char="§"/>
            </a:pPr>
            <a:r>
              <a:rPr lang="en-US" sz="2550" dirty="0">
                <a:solidFill>
                  <a:schemeClr val="tx2"/>
                </a:solidFill>
              </a:rPr>
              <a:t>Lower burnout</a:t>
            </a:r>
          </a:p>
          <a:p>
            <a:pPr lvl="2">
              <a:buClrTx/>
              <a:buFont typeface="Wingdings" panose="05000000000000000000" pitchFamily="2" charset="2"/>
              <a:buChar char="§"/>
            </a:pPr>
            <a:r>
              <a:rPr lang="en-US" sz="2550" dirty="0">
                <a:solidFill>
                  <a:schemeClr val="tx2"/>
                </a:solidFill>
              </a:rPr>
              <a:t>Greater motivation</a:t>
            </a:r>
          </a:p>
          <a:p>
            <a:pPr lvl="2">
              <a:buClrTx/>
              <a:buFont typeface="Wingdings" panose="05000000000000000000" pitchFamily="2" charset="2"/>
              <a:buChar char="§"/>
            </a:pPr>
            <a:r>
              <a:rPr lang="en-US" sz="2550" dirty="0">
                <a:solidFill>
                  <a:schemeClr val="tx2"/>
                </a:solidFill>
              </a:rPr>
              <a:t>Reduction in resignations</a:t>
            </a:r>
            <a:endParaRPr lang="en-US" sz="2550" i="1" dirty="0">
              <a:solidFill>
                <a:schemeClr val="tx2"/>
              </a:solidFill>
            </a:endParaRPr>
          </a:p>
          <a:p>
            <a:r>
              <a:rPr lang="en-US" sz="2550" dirty="0">
                <a:solidFill>
                  <a:schemeClr val="tx2"/>
                </a:solidFill>
              </a:rPr>
              <a:t>Facilities with higher employee involvement had: </a:t>
            </a:r>
          </a:p>
          <a:p>
            <a:pPr lvl="2"/>
            <a:r>
              <a:rPr lang="en-US" sz="2550" dirty="0">
                <a:solidFill>
                  <a:schemeClr val="tx2"/>
                </a:solidFill>
              </a:rPr>
              <a:t>Higher ratings on hospital performance</a:t>
            </a:r>
            <a:endParaRPr lang="en-US" sz="2550" i="1" dirty="0">
              <a:solidFill>
                <a:schemeClr val="tx2"/>
              </a:solidFill>
            </a:endParaRPr>
          </a:p>
          <a:p>
            <a:pPr lvl="2"/>
            <a:r>
              <a:rPr lang="en-US" sz="2550" dirty="0">
                <a:solidFill>
                  <a:schemeClr val="tx2"/>
                </a:solidFill>
              </a:rPr>
              <a:t>Higher ratings from Veterans on receiving patient-centered care</a:t>
            </a:r>
            <a:endParaRPr lang="en-US" sz="2550" i="1" dirty="0">
              <a:solidFill>
                <a:schemeClr val="tx2"/>
              </a:solidFill>
            </a:endParaRPr>
          </a:p>
          <a:p>
            <a:endParaRPr lang="en-US" sz="2550" dirty="0"/>
          </a:p>
          <a:p>
            <a:pPr marL="342900" lvl="1"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63EC430-E89D-401C-84D0-BC74584B84B4}"/>
              </a:ext>
            </a:extLst>
          </p:cNvPr>
          <p:cNvSpPr txBox="1"/>
          <p:nvPr/>
        </p:nvSpPr>
        <p:spPr>
          <a:xfrm>
            <a:off x="7832996" y="6482859"/>
            <a:ext cx="5903089" cy="307777"/>
          </a:xfrm>
          <a:prstGeom prst="rect">
            <a:avLst/>
          </a:prstGeom>
          <a:noFill/>
        </p:spPr>
        <p:txBody>
          <a:bodyPr wrap="square" rtlCol="0">
            <a:spAutoFit/>
          </a:bodyPr>
          <a:lstStyle/>
          <a:p>
            <a:r>
              <a:rPr lang="en-US" sz="1400" dirty="0"/>
              <a:t>Data Source: EPCC – Department of Veteran Affairs</a:t>
            </a:r>
          </a:p>
        </p:txBody>
      </p:sp>
    </p:spTree>
    <p:extLst>
      <p:ext uri="{BB962C8B-B14F-4D97-AF65-F5344CB8AC3E}">
        <p14:creationId xmlns:p14="http://schemas.microsoft.com/office/powerpoint/2010/main" val="651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7CA-ED23-C64E-BB7E-EF5D1E70B1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DB2D9-BBD8-435B-B34A-9B8472CE273E}" type="slidenum">
              <a:rPr kumimoji="0" lang="en-US" sz="1000" b="0" i="0" u="none" strike="noStrike" kern="1200" cap="none" spc="0" normalizeH="0" baseline="0" noProof="0" smtClean="0">
                <a:ln>
                  <a:noFill/>
                </a:ln>
                <a:solidFill>
                  <a:srgbClr val="FFFFFF">
                    <a:lumMod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mn-cs"/>
            </a:endParaRPr>
          </a:p>
        </p:txBody>
      </p:sp>
      <p:sp>
        <p:nvSpPr>
          <p:cNvPr id="4" name="Title 3"/>
          <p:cNvSpPr>
            <a:spLocks noGrp="1"/>
          </p:cNvSpPr>
          <p:nvPr>
            <p:ph type="title" idx="4294967295"/>
          </p:nvPr>
        </p:nvSpPr>
        <p:spPr>
          <a:xfrm>
            <a:off x="0" y="192088"/>
            <a:ext cx="11117263" cy="600075"/>
          </a:xfrm>
          <a:prstGeom prst="rect">
            <a:avLst/>
          </a:prstGeom>
        </p:spPr>
        <p:txBody>
          <a:bodyPr>
            <a:noAutofit/>
          </a:bodyPr>
          <a:lstStyle/>
          <a:p>
            <a:pPr algn="ctr"/>
            <a:r>
              <a:rPr lang="en-US" sz="3200" dirty="0">
                <a:latin typeface="Arial"/>
                <a:cs typeface="Arial"/>
              </a:rPr>
              <a:t>Resignation Rates</a:t>
            </a:r>
          </a:p>
        </p:txBody>
      </p:sp>
      <p:pic>
        <p:nvPicPr>
          <p:cNvPr id="6" name="Picture 3">
            <a:extLst>
              <a:ext uri="{FF2B5EF4-FFF2-40B4-BE49-F238E27FC236}">
                <a16:creationId xmlns:a16="http://schemas.microsoft.com/office/drawing/2014/main" id="{C27C6C9A-9645-4144-AC69-73A950DC7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558" y="792742"/>
            <a:ext cx="7777424" cy="49126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489CB87-8F23-4D6F-BBE8-D75B94A71764}"/>
              </a:ext>
            </a:extLst>
          </p:cNvPr>
          <p:cNvSpPr>
            <a:spLocks noChangeArrowheads="1"/>
          </p:cNvSpPr>
          <p:nvPr/>
        </p:nvSpPr>
        <p:spPr bwMode="auto">
          <a:xfrm>
            <a:off x="893851" y="5777078"/>
            <a:ext cx="10619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Relationship between WH Involvement and resignation rates by occupation.</a:t>
            </a:r>
            <a:r>
              <a:rPr kumimoji="0" lang="en-US" altLang="en-US" sz="1600" b="0" i="0"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2"/>
                </a:solidFill>
                <a:effectLst/>
                <a:latin typeface="Arial" panose="020B0604020202020204" pitchFamily="34" charset="0"/>
                <a:ea typeface="Calibri" panose="020F0502020204030204" pitchFamily="34" charset="0"/>
                <a:cs typeface="Arial" panose="020B0604020202020204" pitchFamily="34" charset="0"/>
              </a:rPr>
              <a:t>Spearman rank-order correlations. Values of 0 suggest no association; while 1 indicate perfect association.</a:t>
            </a:r>
            <a:endParaRPr kumimoji="0" lang="en-US" altLang="en-US" sz="1100" b="0" i="0" u="none" strike="noStrike" cap="none" normalizeH="0" baseline="0" dirty="0">
              <a:ln>
                <a:noFill/>
              </a:ln>
              <a:solidFill>
                <a:schemeClr val="tx2"/>
              </a:solidFill>
              <a:effectLst/>
              <a:latin typeface="Arial" panose="020B0604020202020204" pitchFamily="34" charset="0"/>
            </a:endParaRPr>
          </a:p>
        </p:txBody>
      </p:sp>
      <p:sp>
        <p:nvSpPr>
          <p:cNvPr id="7" name="TextBox 6">
            <a:extLst>
              <a:ext uri="{FF2B5EF4-FFF2-40B4-BE49-F238E27FC236}">
                <a16:creationId xmlns:a16="http://schemas.microsoft.com/office/drawing/2014/main" id="{AD59BF9C-7AB7-4D32-B8EC-5E04464B62B9}"/>
              </a:ext>
            </a:extLst>
          </p:cNvPr>
          <p:cNvSpPr txBox="1"/>
          <p:nvPr/>
        </p:nvSpPr>
        <p:spPr>
          <a:xfrm>
            <a:off x="7832996" y="6482859"/>
            <a:ext cx="5903089" cy="307777"/>
          </a:xfrm>
          <a:prstGeom prst="rect">
            <a:avLst/>
          </a:prstGeom>
          <a:noFill/>
        </p:spPr>
        <p:txBody>
          <a:bodyPr wrap="square" rtlCol="0">
            <a:spAutoFit/>
          </a:bodyPr>
          <a:lstStyle/>
          <a:p>
            <a:r>
              <a:rPr lang="en-US" sz="1400" dirty="0"/>
              <a:t>Data Source: EPCC – Department of Veteran Affairs</a:t>
            </a:r>
          </a:p>
        </p:txBody>
      </p:sp>
    </p:spTree>
    <p:extLst>
      <p:ext uri="{BB962C8B-B14F-4D97-AF65-F5344CB8AC3E}">
        <p14:creationId xmlns:p14="http://schemas.microsoft.com/office/powerpoint/2010/main" val="3226082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4937E4-AC56-47E0-8626-AF75ACC34C55}"/>
              </a:ext>
            </a:extLst>
          </p:cNvPr>
          <p:cNvSpPr txBox="1">
            <a:spLocks/>
          </p:cNvSpPr>
          <p:nvPr/>
        </p:nvSpPr>
        <p:spPr>
          <a:xfrm>
            <a:off x="543389" y="2510435"/>
            <a:ext cx="11777199" cy="338981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endParaRPr lang="en-US" sz="2667" b="0" dirty="0">
              <a:solidFill>
                <a:srgbClr val="0B3748"/>
              </a:solidFill>
              <a:latin typeface="+mn-lt"/>
            </a:endParaRPr>
          </a:p>
          <a:p>
            <a:r>
              <a:rPr lang="en-US" sz="2800" b="0" dirty="0">
                <a:solidFill>
                  <a:schemeClr val="tx1"/>
                </a:solidFill>
                <a:latin typeface="+mn-lt"/>
                <a:ea typeface="Verdana" panose="020B0604030504040204" pitchFamily="34" charset="0"/>
              </a:rPr>
              <a:t>The VA is taking a systems approach – addressing each of the following efforts </a:t>
            </a:r>
            <a:r>
              <a:rPr lang="en-US" sz="2800" b="0" i="1" dirty="0">
                <a:solidFill>
                  <a:schemeClr val="tx1"/>
                </a:solidFill>
                <a:latin typeface="+mn-lt"/>
                <a:ea typeface="Verdana" panose="020B0604030504040204" pitchFamily="34" charset="0"/>
              </a:rPr>
              <a:t>synergistically</a:t>
            </a:r>
            <a:r>
              <a:rPr lang="en-US" sz="2800" b="0" dirty="0">
                <a:solidFill>
                  <a:schemeClr val="tx1"/>
                </a:solidFill>
                <a:latin typeface="+mn-lt"/>
                <a:ea typeface="Verdana" panose="020B0604030504040204" pitchFamily="34" charset="0"/>
              </a:rPr>
              <a:t>:</a:t>
            </a:r>
          </a:p>
          <a:p>
            <a:endParaRPr lang="en-US" sz="2667" b="0" dirty="0">
              <a:solidFill>
                <a:schemeClr val="tx1"/>
              </a:solidFill>
              <a:latin typeface="+mn-lt"/>
              <a:ea typeface="Verdana" panose="020B0604030504040204" pitchFamily="34" charset="0"/>
            </a:endParaRP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Created a new model of healthcare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Developed detailed implementation guide and dashboard</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Provided experiences and education for the workforce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Researched the implementation and the outcomes</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Changed the Veterans benefits package</a:t>
            </a:r>
          </a:p>
          <a:p>
            <a:pPr marL="457189" lvl="1" indent="-457189">
              <a:buClr>
                <a:schemeClr val="tx1"/>
              </a:buClr>
              <a:buSzPct val="90000"/>
              <a:buFont typeface="Arial" panose="020B0604020202020204" pitchFamily="34" charset="0"/>
              <a:buChar char="•"/>
            </a:pPr>
            <a:r>
              <a:rPr lang="en-US" sz="2800" dirty="0">
                <a:solidFill>
                  <a:schemeClr val="tx1"/>
                </a:solidFill>
                <a:latin typeface="+mn-lt"/>
                <a:ea typeface="Verdana" panose="020B0604030504040204" pitchFamily="34" charset="0"/>
              </a:rPr>
              <a:t>Aligned how leadership is evaluated  </a:t>
            </a:r>
          </a:p>
          <a:p>
            <a:endParaRPr lang="en-US" sz="2667" b="0" dirty="0">
              <a:solidFill>
                <a:srgbClr val="0B3748"/>
              </a:solidFill>
              <a:latin typeface="Montserrat" panose="00000500000000000000" pitchFamily="2" charset="0"/>
            </a:endParaRPr>
          </a:p>
        </p:txBody>
      </p:sp>
      <p:sp>
        <p:nvSpPr>
          <p:cNvPr id="3" name="Slide Number Placeholder 2">
            <a:extLst>
              <a:ext uri="{FF2B5EF4-FFF2-40B4-BE49-F238E27FC236}">
                <a16:creationId xmlns:a16="http://schemas.microsoft.com/office/drawing/2014/main" id="{689DCD01-C0BF-4A58-B2FD-2BB68F6925CF}"/>
              </a:ext>
            </a:extLst>
          </p:cNvPr>
          <p:cNvSpPr>
            <a:spLocks noGrp="1"/>
          </p:cNvSpPr>
          <p:nvPr>
            <p:ph type="sldNum" sz="quarter" idx="12"/>
          </p:nvPr>
        </p:nvSpPr>
        <p:spPr/>
        <p:txBody>
          <a:bodyPr/>
          <a:lstStyle/>
          <a:p>
            <a:fld id="{4E6DB2D9-BBD8-435B-B34A-9B8472CE273E}" type="slidenum">
              <a:rPr lang="en-US" smtClean="0"/>
              <a:pPr/>
              <a:t>38</a:t>
            </a:fld>
            <a:endParaRPr lang="en-US" dirty="0"/>
          </a:p>
        </p:txBody>
      </p:sp>
      <p:sp>
        <p:nvSpPr>
          <p:cNvPr id="4" name="TextBox 3">
            <a:extLst>
              <a:ext uri="{FF2B5EF4-FFF2-40B4-BE49-F238E27FC236}">
                <a16:creationId xmlns:a16="http://schemas.microsoft.com/office/drawing/2014/main" id="{8DEA1C9B-DF4A-1390-9BB6-3F75D2AA0C2A}"/>
              </a:ext>
            </a:extLst>
          </p:cNvPr>
          <p:cNvSpPr txBox="1"/>
          <p:nvPr/>
        </p:nvSpPr>
        <p:spPr>
          <a:xfrm>
            <a:off x="1397000" y="419140"/>
            <a:ext cx="9398000" cy="1077218"/>
          </a:xfrm>
          <a:prstGeom prst="rect">
            <a:avLst/>
          </a:prstGeom>
          <a:noFill/>
        </p:spPr>
        <p:txBody>
          <a:bodyPr wrap="square">
            <a:spAutoFit/>
          </a:bodyPr>
          <a:lstStyle/>
          <a:p>
            <a:pPr algn="ctr"/>
            <a:r>
              <a:rPr lang="en-US" sz="3200" dirty="0">
                <a:solidFill>
                  <a:srgbClr val="12355D"/>
                </a:solidFill>
                <a:latin typeface="+mj-lt"/>
                <a:ea typeface="Verdana" panose="020B0604030504040204" pitchFamily="34" charset="0"/>
              </a:rPr>
              <a:t>A Relevant Example in </a:t>
            </a:r>
          </a:p>
          <a:p>
            <a:pPr algn="ctr"/>
            <a:r>
              <a:rPr lang="en-US" sz="3200" dirty="0">
                <a:solidFill>
                  <a:srgbClr val="12355D"/>
                </a:solidFill>
                <a:latin typeface="+mj-lt"/>
                <a:ea typeface="Verdana" panose="020B0604030504040204" pitchFamily="34" charset="0"/>
              </a:rPr>
              <a:t>Driving Large System Transformation</a:t>
            </a:r>
          </a:p>
        </p:txBody>
      </p:sp>
    </p:spTree>
    <p:extLst>
      <p:ext uri="{BB962C8B-B14F-4D97-AF65-F5344CB8AC3E}">
        <p14:creationId xmlns:p14="http://schemas.microsoft.com/office/powerpoint/2010/main" val="1320873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23296-DB1F-49BA-AF30-87A58FA77F2D}"/>
              </a:ext>
            </a:extLst>
          </p:cNvPr>
          <p:cNvSpPr txBox="1"/>
          <p:nvPr/>
        </p:nvSpPr>
        <p:spPr>
          <a:xfrm>
            <a:off x="2109867" y="2514740"/>
            <a:ext cx="2467436"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52 year old Male</a:t>
            </a:r>
          </a:p>
        </p:txBody>
      </p:sp>
      <p:sp>
        <p:nvSpPr>
          <p:cNvPr id="2" name="Content Placeholder 1"/>
          <p:cNvSpPr>
            <a:spLocks noGrp="1"/>
          </p:cNvSpPr>
          <p:nvPr>
            <p:ph idx="1"/>
          </p:nvPr>
        </p:nvSpPr>
        <p:spPr>
          <a:prstGeom prst="rect">
            <a:avLst/>
          </a:prstGeom>
        </p:spPr>
        <p:txBody>
          <a:bodyPr>
            <a:normAutofit/>
          </a:bodyPr>
          <a:lstStyle/>
          <a:p>
            <a:pPr>
              <a:defRPr/>
            </a:pPr>
            <a:endParaRPr lang="en-US" dirty="0">
              <a:latin typeface="Arial" panose="020B0604020202020204" pitchFamily="34" charset="0"/>
              <a:cs typeface="Arial" panose="020B0604020202020204" pitchFamily="34" charset="0"/>
            </a:endParaRPr>
          </a:p>
          <a:p>
            <a:pPr marL="0" indent="0">
              <a:buNone/>
            </a:pPr>
            <a:r>
              <a:rPr lang="en-US" dirty="0"/>
              <a:t>			</a:t>
            </a:r>
          </a:p>
        </p:txBody>
      </p:sp>
      <p:sp>
        <p:nvSpPr>
          <p:cNvPr id="9" name="Content Placeholder 2">
            <a:extLst>
              <a:ext uri="{FF2B5EF4-FFF2-40B4-BE49-F238E27FC236}">
                <a16:creationId xmlns:a16="http://schemas.microsoft.com/office/drawing/2014/main" id="{678D34AA-D61F-4079-B6A5-15478885DB1D}"/>
              </a:ext>
            </a:extLst>
          </p:cNvPr>
          <p:cNvSpPr txBox="1">
            <a:spLocks/>
          </p:cNvSpPr>
          <p:nvPr/>
        </p:nvSpPr>
        <p:spPr>
          <a:xfrm>
            <a:off x="609600" y="1129554"/>
            <a:ext cx="10972800" cy="4996612"/>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3300" b="0" i="0" u="none" strike="noStrike" kern="1200" cap="none" spc="0" normalizeH="0" baseline="0" noProof="0" dirty="0">
              <a:ln>
                <a:noFill/>
              </a:ln>
              <a:solidFill>
                <a:prstClr val="black"/>
              </a:solidFill>
              <a:effectLst/>
              <a:uLnTx/>
              <a:uFillTx/>
              <a:latin typeface="Calibri"/>
              <a:ea typeface="ヒラギノ角ゴ Pro W3" charset="-128"/>
            </a:endParaRPr>
          </a:p>
        </p:txBody>
      </p:sp>
      <p:sp>
        <p:nvSpPr>
          <p:cNvPr id="8" name="Rounded Rectangular Callout 8">
            <a:extLst>
              <a:ext uri="{FF2B5EF4-FFF2-40B4-BE49-F238E27FC236}">
                <a16:creationId xmlns:a16="http://schemas.microsoft.com/office/drawing/2014/main" id="{1FEFECEE-0E6D-41C2-A309-105B59EFD60C}"/>
              </a:ext>
            </a:extLst>
          </p:cNvPr>
          <p:cNvSpPr/>
          <p:nvPr/>
        </p:nvSpPr>
        <p:spPr>
          <a:xfrm>
            <a:off x="2779302" y="3479427"/>
            <a:ext cx="6459036" cy="2210868"/>
          </a:xfrm>
          <a:prstGeom prst="wedgeRoundRectCallout">
            <a:avLst>
              <a:gd name="adj1" fmla="val -8290"/>
              <a:gd name="adj2" fmla="val 6438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used to drive over the Mississippi River Bridge, to Jefferson Barracks VA, and think about jumping every time.  The whole health system has helped me explore my purpose, find ways to use nutrition to reduce my pain, and use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iRest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Tai Chi to get moving again. Now I drive over that bridge and think about tomorrow…. I have hope”</a:t>
            </a:r>
          </a:p>
        </p:txBody>
      </p:sp>
      <p:sp>
        <p:nvSpPr>
          <p:cNvPr id="10" name="Rounded Rectangular Callout 4">
            <a:extLst>
              <a:ext uri="{FF2B5EF4-FFF2-40B4-BE49-F238E27FC236}">
                <a16:creationId xmlns:a16="http://schemas.microsoft.com/office/drawing/2014/main" id="{4AB18489-4B16-48F9-9C81-92374426A04F}"/>
              </a:ext>
            </a:extLst>
          </p:cNvPr>
          <p:cNvSpPr/>
          <p:nvPr/>
        </p:nvSpPr>
        <p:spPr>
          <a:xfrm>
            <a:off x="203200" y="434276"/>
            <a:ext cx="4690347" cy="2210868"/>
          </a:xfrm>
          <a:prstGeom prst="wedgeRoundRectCallout">
            <a:avLst>
              <a:gd name="adj1" fmla="val -8261"/>
              <a:gd name="adj2" fmla="val 6878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“Whole Health began my journey to joy, I am a changed person.  I no longer need my cane.  The Whole Health group has become my family.  My neurologist says he doesn’t need to see me anymore!” </a:t>
            </a:r>
          </a:p>
        </p:txBody>
      </p:sp>
      <p:sp>
        <p:nvSpPr>
          <p:cNvPr id="11" name="Rounded Rectangular Callout 6">
            <a:extLst>
              <a:ext uri="{FF2B5EF4-FFF2-40B4-BE49-F238E27FC236}">
                <a16:creationId xmlns:a16="http://schemas.microsoft.com/office/drawing/2014/main" id="{19FA636C-3E93-440C-A4DA-69A05A0224AD}"/>
              </a:ext>
            </a:extLst>
          </p:cNvPr>
          <p:cNvSpPr/>
          <p:nvPr/>
        </p:nvSpPr>
        <p:spPr>
          <a:xfrm>
            <a:off x="6008820" y="434276"/>
            <a:ext cx="5573580" cy="2210868"/>
          </a:xfrm>
          <a:prstGeom prst="wedgeRoundRectCallout">
            <a:avLst>
              <a:gd name="adj1" fmla="val -8305"/>
              <a:gd name="adj2" fmla="val 66688"/>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have lost 33 pounds.  I go to FIT class, nutrition class, Battle-field acupuncture, and regular acupuncture. My wife says I have a positive attitude now! And my diabetes is under control, blood pressure down and lipids good.  I see my primary care doctor much less”</a:t>
            </a:r>
          </a:p>
        </p:txBody>
      </p:sp>
      <p:sp>
        <p:nvSpPr>
          <p:cNvPr id="12" name="TextBox 11">
            <a:extLst>
              <a:ext uri="{FF2B5EF4-FFF2-40B4-BE49-F238E27FC236}">
                <a16:creationId xmlns:a16="http://schemas.microsoft.com/office/drawing/2014/main" id="{70F1AE10-E01C-4C58-AEAD-79A84522C689}"/>
              </a:ext>
            </a:extLst>
          </p:cNvPr>
          <p:cNvSpPr txBox="1"/>
          <p:nvPr/>
        </p:nvSpPr>
        <p:spPr>
          <a:xfrm>
            <a:off x="5449555" y="5513111"/>
            <a:ext cx="2844800"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37 year old Female</a:t>
            </a:r>
          </a:p>
        </p:txBody>
      </p:sp>
      <p:sp>
        <p:nvSpPr>
          <p:cNvPr id="14" name="TextBox 13">
            <a:extLst>
              <a:ext uri="{FF2B5EF4-FFF2-40B4-BE49-F238E27FC236}">
                <a16:creationId xmlns:a16="http://schemas.microsoft.com/office/drawing/2014/main" id="{17640895-3011-4243-AB3A-9F612585C2FA}"/>
              </a:ext>
            </a:extLst>
          </p:cNvPr>
          <p:cNvSpPr txBox="1"/>
          <p:nvPr/>
        </p:nvSpPr>
        <p:spPr>
          <a:xfrm>
            <a:off x="8327850" y="2467364"/>
            <a:ext cx="2844800" cy="55399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71 year old Male</a:t>
            </a:r>
          </a:p>
        </p:txBody>
      </p:sp>
      <p:sp>
        <p:nvSpPr>
          <p:cNvPr id="3" name="Slide Number Placeholder 2">
            <a:extLst>
              <a:ext uri="{FF2B5EF4-FFF2-40B4-BE49-F238E27FC236}">
                <a16:creationId xmlns:a16="http://schemas.microsoft.com/office/drawing/2014/main" id="{3A70DBED-E9DF-4B25-A29C-F179B6F67D48}"/>
              </a:ext>
            </a:extLst>
          </p:cNvPr>
          <p:cNvSpPr>
            <a:spLocks noGrp="1"/>
          </p:cNvSpPr>
          <p:nvPr>
            <p:ph type="sldNum" sz="quarter" idx="12"/>
          </p:nvPr>
        </p:nvSpPr>
        <p:spPr/>
        <p:txBody>
          <a:bodyPr/>
          <a:lstStyle/>
          <a:p>
            <a:fld id="{A829F25A-84D3-4F9E-BD6A-3ADD05BBF9F6}" type="slidenum">
              <a:rPr lang="en-US" altLang="en-US" smtClean="0"/>
              <a:pPr/>
              <a:t>39</a:t>
            </a:fld>
            <a:endParaRPr lang="en-US" altLang="en-US" dirty="0"/>
          </a:p>
        </p:txBody>
      </p:sp>
    </p:spTree>
    <p:extLst>
      <p:ext uri="{BB962C8B-B14F-4D97-AF65-F5344CB8AC3E}">
        <p14:creationId xmlns:p14="http://schemas.microsoft.com/office/powerpoint/2010/main" val="93722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3" y="152400"/>
            <a:ext cx="11821099" cy="609600"/>
          </a:xfrm>
        </p:spPr>
        <p:txBody>
          <a:bodyPr>
            <a:noAutofit/>
          </a:bodyPr>
          <a:lstStyle/>
          <a:p>
            <a:pPr algn="ctr"/>
            <a:r>
              <a:rPr lang="en-US" sz="3600" dirty="0">
                <a:solidFill>
                  <a:schemeClr val="tx1"/>
                </a:solidFill>
              </a:rPr>
              <a:t>The Healthcare Crisis Facing the U.S.</a:t>
            </a:r>
          </a:p>
        </p:txBody>
      </p:sp>
      <p:sp>
        <p:nvSpPr>
          <p:cNvPr id="3" name="Content Placeholder 2"/>
          <p:cNvSpPr>
            <a:spLocks noGrp="1"/>
          </p:cNvSpPr>
          <p:nvPr>
            <p:ph idx="1"/>
          </p:nvPr>
        </p:nvSpPr>
        <p:spPr>
          <a:xfrm>
            <a:off x="343382" y="873760"/>
            <a:ext cx="11505235" cy="5697588"/>
          </a:xfrm>
        </p:spPr>
        <p:txBody>
          <a:bodyPr>
            <a:normAutofit fontScale="92500" lnSpcReduction="10000"/>
          </a:bodyPr>
          <a:lstStyle/>
          <a:p>
            <a:r>
              <a:rPr lang="en-US" sz="2400" b="1" dirty="0">
                <a:solidFill>
                  <a:schemeClr val="tx1"/>
                </a:solidFill>
                <a:latin typeface="+mj-lt"/>
                <a:cs typeface="Arial" panose="020B0604020202020204" pitchFamily="34" charset="0"/>
              </a:rPr>
              <a:t>Healthcare consumed 19.7% of our GDP </a:t>
            </a:r>
            <a:r>
              <a:rPr lang="en-US" sz="2400" dirty="0">
                <a:solidFill>
                  <a:schemeClr val="tx1"/>
                </a:solidFill>
                <a:latin typeface="+mj-lt"/>
                <a:cs typeface="Arial" panose="020B0604020202020204" pitchFamily="34" charset="0"/>
              </a:rPr>
              <a:t>in 2020 and costs continue to rise, with unsatisfactory results.</a:t>
            </a:r>
          </a:p>
          <a:p>
            <a:endParaRPr lang="en-US" sz="1800" dirty="0">
              <a:solidFill>
                <a:schemeClr val="tx1"/>
              </a:solidFill>
              <a:latin typeface="+mj-lt"/>
              <a:cs typeface="Arial" panose="020B0604020202020204" pitchFamily="34" charset="0"/>
            </a:endParaRPr>
          </a:p>
          <a:p>
            <a:r>
              <a:rPr lang="en-US" sz="2400" b="1" dirty="0">
                <a:solidFill>
                  <a:schemeClr val="tx1"/>
                </a:solidFill>
                <a:latin typeface="+mj-lt"/>
                <a:cs typeface="Arial" panose="020B0604020202020204" pitchFamily="34" charset="0"/>
              </a:rPr>
              <a:t>Life expectancy decreased to 77 years </a:t>
            </a:r>
            <a:r>
              <a:rPr kumimoji="0" lang="en-US" sz="2400" b="0" i="0" u="none" strike="noStrike" kern="1200" cap="none" spc="0" normalizeH="0" baseline="0" noProof="0" dirty="0">
                <a:ln>
                  <a:noFill/>
                </a:ln>
                <a:effectLst/>
                <a:uLnTx/>
                <a:uFillTx/>
                <a:latin typeface="Arial" panose="020B0604020202020204" pitchFamily="34" charset="0"/>
                <a:ea typeface="+mn-ea"/>
                <a:cs typeface="+mn-cs"/>
              </a:rPr>
              <a:t>in 2020 and 76 years in 2021 representing the biggest two-year decline since 1921-1923.</a:t>
            </a:r>
          </a:p>
          <a:p>
            <a:endParaRPr lang="en-US" sz="1800" dirty="0">
              <a:solidFill>
                <a:schemeClr val="tx1"/>
              </a:solidFill>
              <a:latin typeface="+mj-lt"/>
              <a:cs typeface="Arial" panose="020B0604020202020204" pitchFamily="34" charset="0"/>
            </a:endParaRPr>
          </a:p>
          <a:p>
            <a:r>
              <a:rPr lang="en-US" sz="2400" b="1" dirty="0">
                <a:solidFill>
                  <a:schemeClr val="tx1"/>
                </a:solidFill>
                <a:latin typeface="+mj-lt"/>
                <a:cs typeface="Arial" panose="020B0604020202020204" pitchFamily="34" charset="0"/>
              </a:rPr>
              <a:t>Chronic conditions consume more than 75% of health care costs</a:t>
            </a:r>
            <a:r>
              <a:rPr lang="en-US" sz="2600" dirty="0">
                <a:solidFill>
                  <a:schemeClr val="tx1"/>
                </a:solidFill>
                <a:latin typeface="+mj-lt"/>
                <a:cs typeface="Arial" panose="020B0604020202020204" pitchFamily="34" charset="0"/>
              </a:rPr>
              <a:t>,  are largely affected by people’s choices and behaviors.  </a:t>
            </a:r>
          </a:p>
          <a:p>
            <a:pPr lvl="0"/>
            <a:endParaRPr lang="en-US" sz="1800" dirty="0">
              <a:solidFill>
                <a:schemeClr val="tx1"/>
              </a:solidFill>
              <a:latin typeface="+mj-lt"/>
              <a:cs typeface="Arial" panose="020B0604020202020204" pitchFamily="34" charset="0"/>
            </a:endParaRPr>
          </a:p>
          <a:p>
            <a:pPr lvl="0"/>
            <a:r>
              <a:rPr lang="en-US" sz="2400" b="1" dirty="0">
                <a:solidFill>
                  <a:schemeClr val="tx1"/>
                </a:solidFill>
                <a:latin typeface="+mj-lt"/>
                <a:cs typeface="Arial" panose="020B0604020202020204" pitchFamily="34" charset="0"/>
              </a:rPr>
              <a:t>The current health care model doesn’t work </a:t>
            </a:r>
            <a:r>
              <a:rPr lang="en-US" sz="2600" dirty="0">
                <a:solidFill>
                  <a:schemeClr val="tx1"/>
                </a:solidFill>
                <a:latin typeface="+mj-lt"/>
                <a:cs typeface="Arial" panose="020B0604020202020204" pitchFamily="34" charset="0"/>
              </a:rPr>
              <a:t>because we do not have a core competency in engaging people in optimizing self-care and well-being</a:t>
            </a:r>
            <a:r>
              <a:rPr lang="en-US" sz="2600" dirty="0">
                <a:solidFill>
                  <a:schemeClr val="tx1"/>
                </a:solidFill>
                <a:latin typeface="+mj-lt"/>
              </a:rPr>
              <a:t>.</a:t>
            </a:r>
          </a:p>
          <a:p>
            <a:pPr lvl="0"/>
            <a:endParaRPr lang="en-US" sz="2600" dirty="0">
              <a:solidFill>
                <a:schemeClr val="tx1"/>
              </a:solidFill>
              <a:latin typeface="+mj-lt"/>
            </a:endParaRPr>
          </a:p>
          <a:p>
            <a:pPr lvl="0"/>
            <a:r>
              <a:rPr lang="en-US" sz="2400" b="1" dirty="0">
                <a:solidFill>
                  <a:schemeClr val="tx1"/>
                </a:solidFill>
                <a:latin typeface="+mj-lt"/>
                <a:cs typeface="Arial" panose="020B0604020202020204" pitchFamily="34" charset="0"/>
              </a:rPr>
              <a:t>The Opioid Crisis is clear demonstration of the limitations of a “find-it, fix-it” reductionistic paradigm.</a:t>
            </a:r>
          </a:p>
        </p:txBody>
      </p:sp>
      <p:sp>
        <p:nvSpPr>
          <p:cNvPr id="4" name="Slide Number Placeholder 3">
            <a:extLst>
              <a:ext uri="{FF2B5EF4-FFF2-40B4-BE49-F238E27FC236}">
                <a16:creationId xmlns:a16="http://schemas.microsoft.com/office/drawing/2014/main" id="{462CE062-298F-4E3A-ACF4-86402EBCEF34}"/>
              </a:ext>
            </a:extLst>
          </p:cNvPr>
          <p:cNvSpPr>
            <a:spLocks noGrp="1"/>
          </p:cNvSpPr>
          <p:nvPr>
            <p:ph type="sldNum" idx="10"/>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914400" rtl="0" eaLnBrk="1" latinLnBrk="0" hangingPunct="1">
              <a:buNone/>
              <a:defRPr sz="1333" kern="1200">
                <a:solidFill>
                  <a:schemeClr val="bg1"/>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fld id="{00000000-1234-1234-1234-123412341234}" type="slidenum">
              <a:rPr lang="en" smtClean="0"/>
              <a:pPr/>
              <a:t>4</a:t>
            </a:fld>
            <a:endParaRPr lang="en" dirty="0"/>
          </a:p>
        </p:txBody>
      </p:sp>
    </p:spTree>
    <p:extLst>
      <p:ext uri="{BB962C8B-B14F-4D97-AF65-F5344CB8AC3E}">
        <p14:creationId xmlns:p14="http://schemas.microsoft.com/office/powerpoint/2010/main" val="200912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33C42-9E66-9BAA-A924-A0577A210809}"/>
              </a:ext>
            </a:extLst>
          </p:cNvPr>
          <p:cNvSpPr txBox="1"/>
          <p:nvPr/>
        </p:nvSpPr>
        <p:spPr>
          <a:xfrm>
            <a:off x="704335" y="465539"/>
            <a:ext cx="10490886" cy="5875839"/>
          </a:xfrm>
          <a:prstGeom prst="rect">
            <a:avLst/>
          </a:prstGeom>
          <a:noFill/>
        </p:spPr>
        <p:txBody>
          <a:bodyPr wrap="square">
            <a:spAutoFit/>
          </a:bodyPr>
          <a:lstStyle/>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“We’ve been wrong about what our job is in medicine.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We think our job is to ensure health and survival.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1"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But really it is larger than that.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1"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 It is to enable well-being.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1"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And well-being is about the reasons one wishes to be alive.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Those reasons matter not just at the end of life,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or when disability comes,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t>but all along the way.”</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3748"/>
                </a:solidFill>
                <a:effectLst/>
                <a:uLnTx/>
                <a:uFillTx/>
                <a:latin typeface="Arial" panose="020B0604020202020204" pitchFamily="34" charset="0"/>
                <a:ea typeface="+mn-ea"/>
                <a:cs typeface="Arial" panose="020B0604020202020204" pitchFamily="34" charset="0"/>
              </a:rPr>
              <a:t>Atul Gawande</a:t>
            </a:r>
          </a:p>
        </p:txBody>
      </p:sp>
    </p:spTree>
    <p:extLst>
      <p:ext uri="{BB962C8B-B14F-4D97-AF65-F5344CB8AC3E}">
        <p14:creationId xmlns:p14="http://schemas.microsoft.com/office/powerpoint/2010/main" val="189355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A90D491-89FC-D050-C7CE-9E41EC1CAB92}"/>
              </a:ext>
            </a:extLst>
          </p:cNvPr>
          <p:cNvSpPr txBox="1"/>
          <p:nvPr/>
        </p:nvSpPr>
        <p:spPr>
          <a:xfrm>
            <a:off x="2336034" y="1526912"/>
            <a:ext cx="7172692" cy="3785652"/>
          </a:xfrm>
          <a:prstGeom prst="rect">
            <a:avLst/>
          </a:prstGeom>
          <a:noFill/>
        </p:spPr>
        <p:txBody>
          <a:bodyPr wrap="square">
            <a:spAutoFit/>
          </a:bodyPr>
          <a:lstStyle/>
          <a:p>
            <a:pPr algn="ctr"/>
            <a:r>
              <a:rPr lang="en-US" sz="4800" b="1" spc="-20" dirty="0">
                <a:solidFill>
                  <a:schemeClr val="bg1"/>
                </a:solidFill>
                <a:latin typeface="Arial"/>
                <a:cs typeface="Arial"/>
              </a:rPr>
              <a:t>And oh, </a:t>
            </a:r>
            <a:br>
              <a:rPr lang="en-US" sz="4800" b="1" spc="-20" dirty="0">
                <a:solidFill>
                  <a:schemeClr val="bg1"/>
                </a:solidFill>
                <a:latin typeface="Arial"/>
                <a:cs typeface="Arial"/>
              </a:rPr>
            </a:br>
            <a:r>
              <a:rPr lang="en-US" sz="4800" b="1" spc="-20" dirty="0">
                <a:solidFill>
                  <a:schemeClr val="bg1"/>
                </a:solidFill>
                <a:latin typeface="Arial"/>
                <a:cs typeface="Arial"/>
              </a:rPr>
              <a:t>by the way,</a:t>
            </a:r>
            <a:br>
              <a:rPr lang="en-US" sz="4800" b="1" spc="-20" dirty="0">
                <a:solidFill>
                  <a:schemeClr val="bg1"/>
                </a:solidFill>
                <a:latin typeface="Arial"/>
                <a:cs typeface="Arial"/>
              </a:rPr>
            </a:br>
            <a:r>
              <a:rPr lang="en-US" sz="4800" b="1" spc="-20" dirty="0">
                <a:solidFill>
                  <a:schemeClr val="bg1"/>
                </a:solidFill>
                <a:latin typeface="Arial"/>
                <a:cs typeface="Arial"/>
              </a:rPr>
              <a:t> clinical outcomes improve</a:t>
            </a:r>
            <a:br>
              <a:rPr lang="en-US" sz="4800" b="1" spc="-20" dirty="0">
                <a:solidFill>
                  <a:schemeClr val="bg1"/>
                </a:solidFill>
                <a:latin typeface="Arial"/>
                <a:cs typeface="Arial"/>
              </a:rPr>
            </a:br>
            <a:r>
              <a:rPr lang="en-US" sz="4800" b="1" spc="-20" dirty="0">
                <a:solidFill>
                  <a:schemeClr val="bg1"/>
                </a:solidFill>
                <a:latin typeface="Arial"/>
                <a:cs typeface="Arial"/>
              </a:rPr>
              <a:t> and costs decrease.</a:t>
            </a:r>
          </a:p>
        </p:txBody>
      </p:sp>
    </p:spTree>
    <p:extLst>
      <p:ext uri="{BB962C8B-B14F-4D97-AF65-F5344CB8AC3E}">
        <p14:creationId xmlns:p14="http://schemas.microsoft.com/office/powerpoint/2010/main" val="44195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35980" y="2100451"/>
            <a:ext cx="10972800"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A90D491-89FC-D050-C7CE-9E41EC1CAB92}"/>
              </a:ext>
            </a:extLst>
          </p:cNvPr>
          <p:cNvSpPr txBox="1"/>
          <p:nvPr/>
        </p:nvSpPr>
        <p:spPr>
          <a:xfrm>
            <a:off x="2336034" y="1955537"/>
            <a:ext cx="7172692" cy="1569660"/>
          </a:xfrm>
          <a:prstGeom prst="rect">
            <a:avLst/>
          </a:prstGeom>
          <a:noFill/>
        </p:spPr>
        <p:txBody>
          <a:bodyPr wrap="square">
            <a:spAutoFit/>
          </a:bodyPr>
          <a:lstStyle/>
          <a:p>
            <a:pPr algn="ctr"/>
            <a:r>
              <a:rPr lang="en-US" sz="4800" b="1" spc="-20" dirty="0">
                <a:solidFill>
                  <a:schemeClr val="bg1"/>
                </a:solidFill>
                <a:latin typeface="Arial"/>
                <a:cs typeface="Arial"/>
              </a:rPr>
              <a:t>My Reflections for Your Consideration</a:t>
            </a:r>
          </a:p>
        </p:txBody>
      </p:sp>
    </p:spTree>
    <p:extLst>
      <p:ext uri="{BB962C8B-B14F-4D97-AF65-F5344CB8AC3E}">
        <p14:creationId xmlns:p14="http://schemas.microsoft.com/office/powerpoint/2010/main" val="3917063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43</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597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1309688" y="514350"/>
            <a:ext cx="9144000" cy="4654640"/>
          </a:xfrm>
          <a:prstGeom prst="rect">
            <a:avLst/>
          </a:prstGeom>
          <a:noFill/>
          <a:ln>
            <a:noFill/>
          </a:ln>
        </p:spPr>
        <p:txBody>
          <a:bodyPr spcFirstLastPara="1" vert="horz" wrap="square" lIns="91440" tIns="45720" rIns="91440" bIns="45720" rtlCol="0" anchor="b" anchorCtr="0">
            <a:normAutofit fontScale="92500" lnSpcReduction="10000"/>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algn="ctr" defTabSz="914377">
              <a:lnSpc>
                <a:spcPct val="90000"/>
              </a:lnSpc>
              <a:spcAft>
                <a:spcPts val="800"/>
              </a:spcAft>
              <a:buClr>
                <a:schemeClr val="lt2"/>
              </a:buClr>
              <a:buSzPts val="5900"/>
              <a:defRPr/>
            </a:pPr>
            <a:r>
              <a:rPr lang="en-US" dirty="0">
                <a:solidFill>
                  <a:schemeClr val="bg1"/>
                </a:solidFill>
                <a:latin typeface="Arial"/>
                <a:ea typeface="+mn-ea"/>
                <a:cs typeface="Arial"/>
                <a:sym typeface="Montserrat"/>
              </a:rPr>
              <a:t>Lesson 1: </a:t>
            </a:r>
          </a:p>
          <a:p>
            <a:pPr algn="ctr" defTabSz="914377">
              <a:lnSpc>
                <a:spcPct val="90000"/>
              </a:lnSpc>
              <a:spcAft>
                <a:spcPts val="800"/>
              </a:spcAft>
              <a:buClr>
                <a:schemeClr val="lt2"/>
              </a:buClr>
              <a:buSzPts val="5900"/>
              <a:defRPr/>
            </a:pPr>
            <a:endParaRPr lang="en-US" dirty="0">
              <a:solidFill>
                <a:schemeClr val="bg1"/>
              </a:solidFill>
              <a:latin typeface="Arial"/>
              <a:ea typeface="+mn-ea"/>
              <a:cs typeface="Arial"/>
              <a:sym typeface="Montserrat"/>
            </a:endParaRPr>
          </a:p>
          <a:p>
            <a:pPr algn="ctr" defTabSz="914377">
              <a:lnSpc>
                <a:spcPct val="90000"/>
              </a:lnSpc>
              <a:spcAft>
                <a:spcPts val="800"/>
              </a:spcAft>
              <a:buClr>
                <a:schemeClr val="lt2"/>
              </a:buClr>
              <a:buSzPts val="5900"/>
              <a:defRPr/>
            </a:pPr>
            <a:r>
              <a:rPr lang="en-US" dirty="0">
                <a:solidFill>
                  <a:schemeClr val="bg1"/>
                </a:solidFill>
                <a:latin typeface="Arial"/>
                <a:ea typeface="+mn-ea"/>
                <a:cs typeface="Arial"/>
                <a:sym typeface="Montserrat"/>
              </a:rPr>
              <a:t>This is a </a:t>
            </a:r>
          </a:p>
          <a:p>
            <a:pPr algn="ctr" defTabSz="914377">
              <a:lnSpc>
                <a:spcPct val="90000"/>
              </a:lnSpc>
              <a:spcAft>
                <a:spcPts val="800"/>
              </a:spcAft>
              <a:buClr>
                <a:schemeClr val="lt2"/>
              </a:buClr>
              <a:buSzPts val="5900"/>
              <a:defRPr/>
            </a:pPr>
            <a:endParaRPr lang="en-US" dirty="0">
              <a:solidFill>
                <a:schemeClr val="bg1"/>
              </a:solidFill>
              <a:latin typeface="Arial"/>
              <a:ea typeface="+mn-ea"/>
              <a:cs typeface="Arial"/>
              <a:sym typeface="Montserrat"/>
            </a:endParaRPr>
          </a:p>
          <a:p>
            <a:pPr algn="ctr" defTabSz="914377">
              <a:lnSpc>
                <a:spcPct val="90000"/>
              </a:lnSpc>
              <a:spcAft>
                <a:spcPts val="800"/>
              </a:spcAft>
              <a:buClr>
                <a:schemeClr val="lt2"/>
              </a:buClr>
              <a:buSzPts val="5900"/>
              <a:defRPr/>
            </a:pPr>
            <a:r>
              <a:rPr lang="en-US" dirty="0">
                <a:solidFill>
                  <a:schemeClr val="bg1"/>
                </a:solidFill>
                <a:latin typeface="Arial"/>
                <a:ea typeface="+mn-ea"/>
                <a:cs typeface="Arial"/>
                <a:sym typeface="Montserrat"/>
              </a:rPr>
              <a:t>CULTURAL </a:t>
            </a:r>
          </a:p>
          <a:p>
            <a:pPr algn="ctr" defTabSz="914377">
              <a:lnSpc>
                <a:spcPct val="90000"/>
              </a:lnSpc>
              <a:spcAft>
                <a:spcPts val="800"/>
              </a:spcAft>
              <a:buClr>
                <a:schemeClr val="lt2"/>
              </a:buClr>
              <a:buSzPts val="5900"/>
              <a:defRPr/>
            </a:pPr>
            <a:endParaRPr lang="en-US" dirty="0">
              <a:solidFill>
                <a:schemeClr val="bg1"/>
              </a:solidFill>
              <a:latin typeface="Arial"/>
              <a:ea typeface="+mn-ea"/>
              <a:cs typeface="Arial"/>
              <a:sym typeface="Montserrat"/>
            </a:endParaRPr>
          </a:p>
          <a:p>
            <a:pPr algn="ctr" defTabSz="914377">
              <a:lnSpc>
                <a:spcPct val="90000"/>
              </a:lnSpc>
              <a:spcAft>
                <a:spcPts val="800"/>
              </a:spcAft>
              <a:buClr>
                <a:schemeClr val="lt2"/>
              </a:buClr>
              <a:buSzPts val="5900"/>
              <a:defRPr/>
            </a:pPr>
            <a:r>
              <a:rPr lang="en-US" dirty="0">
                <a:solidFill>
                  <a:schemeClr val="bg1"/>
                </a:solidFill>
                <a:latin typeface="Arial"/>
                <a:ea typeface="+mn-ea"/>
                <a:cs typeface="Arial"/>
                <a:sym typeface="Montserrat"/>
              </a:rPr>
              <a:t>TRANSFORMATION</a:t>
            </a:r>
          </a:p>
        </p:txBody>
      </p:sp>
    </p:spTree>
    <p:extLst>
      <p:ext uri="{BB962C8B-B14F-4D97-AF65-F5344CB8AC3E}">
        <p14:creationId xmlns:p14="http://schemas.microsoft.com/office/powerpoint/2010/main" val="1740000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idx="12"/>
          </p:nvPr>
        </p:nvSpPr>
        <p:spPr/>
        <p:txBody>
          <a:bodyPr/>
          <a:lstStyle/>
          <a:p>
            <a:fld id="{4E6DB2D9-BBD8-435B-B34A-9B8472CE273E}" type="slidenum">
              <a:rPr lang="en-US" smtClean="0"/>
              <a:pPr/>
              <a:t>44</a:t>
            </a:fld>
            <a:endParaRPr lang="en-US" dirty="0"/>
          </a:p>
        </p:txBody>
      </p:sp>
      <p:sp>
        <p:nvSpPr>
          <p:cNvPr id="2" name="Title 1">
            <a:extLst>
              <a:ext uri="{FF2B5EF4-FFF2-40B4-BE49-F238E27FC236}">
                <a16:creationId xmlns:a16="http://schemas.microsoft.com/office/drawing/2014/main" id="{6A69BF0B-7FA7-46D7-8C0B-682BB67FF6E1}"/>
              </a:ext>
            </a:extLst>
          </p:cNvPr>
          <p:cNvSpPr>
            <a:spLocks noGrp="1"/>
          </p:cNvSpPr>
          <p:nvPr>
            <p:ph type="title" idx="4294967295"/>
          </p:nvPr>
        </p:nvSpPr>
        <p:spPr>
          <a:xfrm>
            <a:off x="315294" y="693813"/>
            <a:ext cx="11116733" cy="748988"/>
          </a:xfrm>
        </p:spPr>
        <p:txBody>
          <a:bodyPr/>
          <a:lstStyle/>
          <a:p>
            <a:pPr algn="ctr"/>
            <a:r>
              <a:rPr lang="en-US" sz="4267" dirty="0"/>
              <a:t>What is transformation?  </a:t>
            </a:r>
          </a:p>
        </p:txBody>
      </p:sp>
      <p:sp>
        <p:nvSpPr>
          <p:cNvPr id="3" name="Footer Placeholder 2">
            <a:extLst>
              <a:ext uri="{FF2B5EF4-FFF2-40B4-BE49-F238E27FC236}">
                <a16:creationId xmlns:a16="http://schemas.microsoft.com/office/drawing/2014/main" id="{00163157-1872-4E15-865A-DD961A15FEAC}"/>
              </a:ext>
            </a:extLst>
          </p:cNvPr>
          <p:cNvSpPr>
            <a:spLocks noGrp="1"/>
          </p:cNvSpPr>
          <p:nvPr>
            <p:ph type="ftr" sz="quarter" idx="4294967295"/>
          </p:nvPr>
        </p:nvSpPr>
        <p:spPr>
          <a:xfrm>
            <a:off x="0" y="0"/>
            <a:ext cx="0" cy="0"/>
          </a:xfrm>
        </p:spPr>
        <p:txBody>
          <a:bodyPr/>
          <a:lstStyle/>
          <a:p>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4294967295"/>
          </p:nvPr>
        </p:nvSpPr>
        <p:spPr>
          <a:xfrm>
            <a:off x="387011" y="2176533"/>
            <a:ext cx="11116733" cy="4595284"/>
          </a:xfrm>
        </p:spPr>
        <p:txBody>
          <a:bodyPr>
            <a:normAutofit/>
          </a:bodyPr>
          <a:lstStyle/>
          <a:p>
            <a:pPr marL="152396" indent="0" algn="ctr">
              <a:buNone/>
            </a:pPr>
            <a:r>
              <a:rPr lang="en-US" sz="3200" dirty="0"/>
              <a:t>It is NOT continuous improvement </a:t>
            </a:r>
          </a:p>
          <a:p>
            <a:pPr marL="152396" indent="0" algn="ctr">
              <a:buNone/>
            </a:pPr>
            <a:r>
              <a:rPr lang="en-US" sz="3200" dirty="0"/>
              <a:t>of the existing paradigm.  </a:t>
            </a:r>
          </a:p>
          <a:p>
            <a:pPr marL="152396" indent="0" algn="ctr">
              <a:buNone/>
            </a:pPr>
            <a:endParaRPr lang="en-US" sz="3200" dirty="0"/>
          </a:p>
          <a:p>
            <a:pPr marL="152396" indent="0" algn="ctr">
              <a:buNone/>
            </a:pPr>
            <a:r>
              <a:rPr lang="en-US" sz="3200" dirty="0"/>
              <a:t>It IS changing the PURPOSE of a System.  </a:t>
            </a:r>
          </a:p>
          <a:p>
            <a:endParaRPr lang="en-US" sz="3600" dirty="0"/>
          </a:p>
        </p:txBody>
      </p:sp>
    </p:spTree>
    <p:extLst>
      <p:ext uri="{BB962C8B-B14F-4D97-AF65-F5344CB8AC3E}">
        <p14:creationId xmlns:p14="http://schemas.microsoft.com/office/powerpoint/2010/main" val="4074807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idx="12"/>
          </p:nvPr>
        </p:nvSpPr>
        <p:spPr/>
        <p:txBody>
          <a:bodyPr/>
          <a:lstStyle/>
          <a:p>
            <a:fld id="{4E6DB2D9-BBD8-435B-B34A-9B8472CE273E}" type="slidenum">
              <a:rPr lang="en-US" smtClean="0"/>
              <a:pPr/>
              <a:t>45</a:t>
            </a:fld>
            <a:endParaRPr lang="en-US" dirty="0"/>
          </a:p>
        </p:txBody>
      </p:sp>
      <p:sp>
        <p:nvSpPr>
          <p:cNvPr id="2" name="Title 1">
            <a:extLst>
              <a:ext uri="{FF2B5EF4-FFF2-40B4-BE49-F238E27FC236}">
                <a16:creationId xmlns:a16="http://schemas.microsoft.com/office/drawing/2014/main" id="{6A69BF0B-7FA7-46D7-8C0B-682BB67FF6E1}"/>
              </a:ext>
            </a:extLst>
          </p:cNvPr>
          <p:cNvSpPr>
            <a:spLocks noGrp="1"/>
          </p:cNvSpPr>
          <p:nvPr>
            <p:ph type="title" idx="4294967295"/>
          </p:nvPr>
        </p:nvSpPr>
        <p:spPr>
          <a:xfrm>
            <a:off x="537634" y="884020"/>
            <a:ext cx="11116733" cy="749436"/>
          </a:xfrm>
        </p:spPr>
        <p:txBody>
          <a:bodyPr/>
          <a:lstStyle/>
          <a:p>
            <a:pPr algn="ctr"/>
            <a:r>
              <a:rPr lang="en-US" sz="4270" dirty="0"/>
              <a:t>What is Culture and how do we Drive it? </a:t>
            </a:r>
          </a:p>
        </p:txBody>
      </p:sp>
      <p:sp>
        <p:nvSpPr>
          <p:cNvPr id="3" name="Footer Placeholder 2">
            <a:extLst>
              <a:ext uri="{FF2B5EF4-FFF2-40B4-BE49-F238E27FC236}">
                <a16:creationId xmlns:a16="http://schemas.microsoft.com/office/drawing/2014/main" id="{00163157-1872-4E15-865A-DD961A15FEAC}"/>
              </a:ext>
            </a:extLst>
          </p:cNvPr>
          <p:cNvSpPr>
            <a:spLocks noGrp="1"/>
          </p:cNvSpPr>
          <p:nvPr>
            <p:ph type="ftr" sz="quarter" idx="4294967295"/>
          </p:nvPr>
        </p:nvSpPr>
        <p:spPr>
          <a:xfrm>
            <a:off x="0" y="0"/>
            <a:ext cx="0" cy="0"/>
          </a:xfrm>
        </p:spPr>
        <p:txBody>
          <a:bodyPr/>
          <a:lstStyle/>
          <a:p>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4294967295"/>
          </p:nvPr>
        </p:nvSpPr>
        <p:spPr>
          <a:xfrm>
            <a:off x="537634" y="2515621"/>
            <a:ext cx="11116733" cy="4342380"/>
          </a:xfrm>
        </p:spPr>
        <p:txBody>
          <a:bodyPr>
            <a:normAutofit/>
          </a:bodyPr>
          <a:lstStyle/>
          <a:p>
            <a:pPr marL="0" indent="0" algn="ctr">
              <a:buNone/>
            </a:pPr>
            <a:r>
              <a:rPr lang="en-US" sz="3600" dirty="0"/>
              <a:t>Culture is individual and collective behavior based in </a:t>
            </a:r>
            <a:r>
              <a:rPr lang="en-US" sz="3600" i="1" dirty="0"/>
              <a:t>experience </a:t>
            </a:r>
            <a:r>
              <a:rPr lang="en-US" sz="3600" dirty="0"/>
              <a:t>and</a:t>
            </a:r>
            <a:r>
              <a:rPr lang="en-US" sz="3600" i="1" dirty="0"/>
              <a:t> incentives.  </a:t>
            </a:r>
          </a:p>
          <a:p>
            <a:pPr marL="0" indent="0">
              <a:buNone/>
            </a:pPr>
            <a:endParaRPr lang="en-US" sz="3600" dirty="0"/>
          </a:p>
          <a:p>
            <a:endParaRPr lang="en-US" sz="3600" dirty="0"/>
          </a:p>
        </p:txBody>
      </p:sp>
    </p:spTree>
    <p:extLst>
      <p:ext uri="{BB962C8B-B14F-4D97-AF65-F5344CB8AC3E}">
        <p14:creationId xmlns:p14="http://schemas.microsoft.com/office/powerpoint/2010/main" val="3830481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46</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1309688" y="885825"/>
            <a:ext cx="9144000" cy="4654640"/>
          </a:xfrm>
          <a:prstGeom prst="rect">
            <a:avLst/>
          </a:prstGeom>
          <a:noFill/>
          <a:ln>
            <a:noFill/>
          </a:ln>
        </p:spPr>
        <p:txBody>
          <a:bodyPr spcFirstLastPara="1" vert="horz" wrap="square" lIns="91440" tIns="45720" rIns="91440" bIns="45720" rtlCol="0" anchor="b" anchorCtr="0">
            <a:normAutofit fontScale="92500" lnSpcReduction="10000"/>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algn="ctr" defTabSz="914377">
              <a:lnSpc>
                <a:spcPct val="90000"/>
              </a:lnSpc>
              <a:spcAft>
                <a:spcPts val="800"/>
              </a:spcAft>
              <a:buClr>
                <a:schemeClr val="lt2"/>
              </a:buClr>
              <a:buSzPts val="5900"/>
              <a:defRPr/>
            </a:pPr>
            <a:r>
              <a:rPr lang="en-US" sz="3600" b="1">
                <a:solidFill>
                  <a:schemeClr val="lt2"/>
                </a:solidFill>
                <a:latin typeface="Montserrat"/>
                <a:ea typeface="Montserrat"/>
                <a:cs typeface="Montserrat"/>
                <a:sym typeface="Montserrat"/>
              </a:rPr>
              <a:t>Lesson 2: </a:t>
            </a:r>
          </a:p>
          <a:p>
            <a:pPr algn="ctr" defTabSz="914377">
              <a:lnSpc>
                <a:spcPct val="90000"/>
              </a:lnSpc>
              <a:spcAft>
                <a:spcPts val="800"/>
              </a:spcAft>
              <a:buClr>
                <a:schemeClr val="lt2"/>
              </a:buClr>
              <a:buSzPts val="5900"/>
              <a:defRPr/>
            </a:pPr>
            <a:endParaRPr lang="en-US" sz="3600" b="1">
              <a:solidFill>
                <a:schemeClr val="lt2"/>
              </a:solidFill>
              <a:latin typeface="Montserrat"/>
              <a:ea typeface="Montserrat"/>
              <a:cs typeface="Montserrat"/>
              <a:sym typeface="Montserrat"/>
            </a:endParaRPr>
          </a:p>
          <a:p>
            <a:pPr algn="ctr" defTabSz="914377">
              <a:lnSpc>
                <a:spcPct val="90000"/>
              </a:lnSpc>
              <a:spcAft>
                <a:spcPts val="800"/>
              </a:spcAft>
              <a:buClr>
                <a:schemeClr val="lt2"/>
              </a:buClr>
              <a:buSzPts val="5900"/>
              <a:defRPr/>
            </a:pPr>
            <a:r>
              <a:rPr lang="en-US" sz="3600" b="1">
                <a:solidFill>
                  <a:schemeClr val="lt2"/>
                </a:solidFill>
                <a:latin typeface="Montserrat"/>
                <a:ea typeface="Montserrat"/>
                <a:cs typeface="Montserrat"/>
                <a:sym typeface="Montserrat"/>
              </a:rPr>
              <a:t>Your strategies must address both </a:t>
            </a:r>
          </a:p>
          <a:p>
            <a:pPr algn="ctr" defTabSz="914377">
              <a:lnSpc>
                <a:spcPct val="90000"/>
              </a:lnSpc>
              <a:spcAft>
                <a:spcPts val="800"/>
              </a:spcAft>
              <a:buClr>
                <a:schemeClr val="lt2"/>
              </a:buClr>
              <a:buSzPts val="5900"/>
              <a:defRPr/>
            </a:pPr>
            <a:endParaRPr lang="en-US" sz="3600" b="1">
              <a:solidFill>
                <a:schemeClr val="lt2"/>
              </a:solidFill>
              <a:latin typeface="Montserrat"/>
              <a:ea typeface="Montserrat"/>
              <a:cs typeface="Montserrat"/>
              <a:sym typeface="Montserrat"/>
            </a:endParaRPr>
          </a:p>
          <a:p>
            <a:pPr algn="ctr" defTabSz="914377">
              <a:lnSpc>
                <a:spcPct val="90000"/>
              </a:lnSpc>
              <a:spcAft>
                <a:spcPts val="800"/>
              </a:spcAft>
              <a:buClr>
                <a:schemeClr val="lt2"/>
              </a:buClr>
              <a:buSzPts val="5900"/>
              <a:defRPr/>
            </a:pPr>
            <a:r>
              <a:rPr lang="en-US" sz="3600" b="1">
                <a:solidFill>
                  <a:schemeClr val="lt2"/>
                </a:solidFill>
                <a:latin typeface="Montserrat"/>
                <a:ea typeface="Montserrat"/>
                <a:cs typeface="Montserrat"/>
                <a:sym typeface="Montserrat"/>
              </a:rPr>
              <a:t>EXPERIENCE </a:t>
            </a:r>
          </a:p>
          <a:p>
            <a:pPr algn="ctr" defTabSz="914377">
              <a:lnSpc>
                <a:spcPct val="90000"/>
              </a:lnSpc>
              <a:spcAft>
                <a:spcPts val="800"/>
              </a:spcAft>
              <a:buClr>
                <a:schemeClr val="lt2"/>
              </a:buClr>
              <a:buSzPts val="5900"/>
              <a:defRPr/>
            </a:pPr>
            <a:endParaRPr lang="en-US" sz="3600" b="1">
              <a:solidFill>
                <a:schemeClr val="lt2"/>
              </a:solidFill>
              <a:latin typeface="Montserrat"/>
              <a:ea typeface="Montserrat"/>
              <a:cs typeface="Montserrat"/>
              <a:sym typeface="Montserrat"/>
            </a:endParaRPr>
          </a:p>
          <a:p>
            <a:pPr algn="ctr" defTabSz="914377">
              <a:lnSpc>
                <a:spcPct val="90000"/>
              </a:lnSpc>
              <a:spcAft>
                <a:spcPts val="800"/>
              </a:spcAft>
              <a:buClr>
                <a:schemeClr val="lt2"/>
              </a:buClr>
              <a:buSzPts val="5900"/>
              <a:defRPr/>
            </a:pPr>
            <a:r>
              <a:rPr lang="en-US" sz="3600" b="1">
                <a:solidFill>
                  <a:schemeClr val="lt2"/>
                </a:solidFill>
                <a:latin typeface="Montserrat"/>
                <a:ea typeface="Montserrat"/>
                <a:cs typeface="Montserrat"/>
                <a:sym typeface="Montserrat"/>
              </a:rPr>
              <a:t>and </a:t>
            </a:r>
          </a:p>
          <a:p>
            <a:pPr algn="ctr" defTabSz="914377">
              <a:lnSpc>
                <a:spcPct val="90000"/>
              </a:lnSpc>
              <a:spcAft>
                <a:spcPts val="800"/>
              </a:spcAft>
              <a:buClr>
                <a:schemeClr val="lt2"/>
              </a:buClr>
              <a:buSzPts val="5900"/>
              <a:defRPr/>
            </a:pPr>
            <a:endParaRPr lang="en-US" sz="3600" b="1">
              <a:solidFill>
                <a:schemeClr val="lt2"/>
              </a:solidFill>
              <a:latin typeface="Montserrat"/>
              <a:ea typeface="Montserrat"/>
              <a:cs typeface="Montserrat"/>
              <a:sym typeface="Montserrat"/>
            </a:endParaRPr>
          </a:p>
          <a:p>
            <a:pPr algn="ctr" defTabSz="914377">
              <a:lnSpc>
                <a:spcPct val="90000"/>
              </a:lnSpc>
              <a:spcAft>
                <a:spcPts val="800"/>
              </a:spcAft>
              <a:buClr>
                <a:schemeClr val="lt2"/>
              </a:buClr>
              <a:buSzPts val="5900"/>
              <a:defRPr/>
            </a:pPr>
            <a:r>
              <a:rPr lang="en-US" sz="3600" b="1">
                <a:solidFill>
                  <a:schemeClr val="lt2"/>
                </a:solidFill>
                <a:latin typeface="Montserrat"/>
                <a:ea typeface="Montserrat"/>
                <a:cs typeface="Montserrat"/>
                <a:sym typeface="Montserrat"/>
              </a:rPr>
              <a:t>INCENTIVES</a:t>
            </a:r>
            <a:endParaRPr lang="en-US" sz="3600" b="1" dirty="0">
              <a:solidFill>
                <a:schemeClr val="lt2"/>
              </a:solidFill>
              <a:latin typeface="Montserrat"/>
              <a:ea typeface="Montserrat"/>
              <a:cs typeface="Montserrat"/>
              <a:sym typeface="Montserrat"/>
            </a:endParaRPr>
          </a:p>
        </p:txBody>
      </p:sp>
    </p:spTree>
    <p:extLst>
      <p:ext uri="{BB962C8B-B14F-4D97-AF65-F5344CB8AC3E}">
        <p14:creationId xmlns:p14="http://schemas.microsoft.com/office/powerpoint/2010/main" val="3777658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idx="12"/>
          </p:nvPr>
        </p:nvSpPr>
        <p:spPr/>
        <p:txBody>
          <a:bodyPr/>
          <a:lstStyle/>
          <a:p>
            <a:fld id="{4E6DB2D9-BBD8-435B-B34A-9B8472CE273E}" type="slidenum">
              <a:rPr lang="en-US" smtClean="0"/>
              <a:pPr/>
              <a:t>47</a:t>
            </a:fld>
            <a:endParaRPr lang="en-US" dirty="0"/>
          </a:p>
        </p:txBody>
      </p:sp>
      <p:sp>
        <p:nvSpPr>
          <p:cNvPr id="2" name="Title 1">
            <a:extLst>
              <a:ext uri="{FF2B5EF4-FFF2-40B4-BE49-F238E27FC236}">
                <a16:creationId xmlns:a16="http://schemas.microsoft.com/office/drawing/2014/main" id="{6A69BF0B-7FA7-46D7-8C0B-682BB67FF6E1}"/>
              </a:ext>
            </a:extLst>
          </p:cNvPr>
          <p:cNvSpPr>
            <a:spLocks noGrp="1"/>
          </p:cNvSpPr>
          <p:nvPr>
            <p:ph type="title" idx="4294967295"/>
          </p:nvPr>
        </p:nvSpPr>
        <p:spPr>
          <a:xfrm>
            <a:off x="537634" y="884020"/>
            <a:ext cx="11116733" cy="600164"/>
          </a:xfrm>
        </p:spPr>
        <p:txBody>
          <a:bodyPr/>
          <a:lstStyle/>
          <a:p>
            <a:pPr algn="ctr"/>
            <a:r>
              <a:rPr lang="en-US" dirty="0"/>
              <a:t>What are the Challenges and Opportunities for You?</a:t>
            </a:r>
          </a:p>
        </p:txBody>
      </p:sp>
      <p:sp>
        <p:nvSpPr>
          <p:cNvPr id="3" name="Footer Placeholder 2">
            <a:extLst>
              <a:ext uri="{FF2B5EF4-FFF2-40B4-BE49-F238E27FC236}">
                <a16:creationId xmlns:a16="http://schemas.microsoft.com/office/drawing/2014/main" id="{00163157-1872-4E15-865A-DD961A15FEAC}"/>
              </a:ext>
            </a:extLst>
          </p:cNvPr>
          <p:cNvSpPr>
            <a:spLocks noGrp="1"/>
          </p:cNvSpPr>
          <p:nvPr>
            <p:ph type="ftr" sz="quarter" idx="4294967295"/>
          </p:nvPr>
        </p:nvSpPr>
        <p:spPr>
          <a:xfrm>
            <a:off x="0" y="0"/>
            <a:ext cx="0" cy="0"/>
          </a:xfrm>
        </p:spPr>
        <p:txBody>
          <a:bodyPr/>
          <a:lstStyle/>
          <a:p>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4294967295"/>
          </p:nvPr>
        </p:nvSpPr>
        <p:spPr>
          <a:xfrm>
            <a:off x="537634" y="2196353"/>
            <a:ext cx="11116733" cy="4342380"/>
          </a:xfrm>
        </p:spPr>
        <p:txBody>
          <a:bodyPr>
            <a:normAutofit/>
          </a:bodyPr>
          <a:lstStyle/>
          <a:p>
            <a:pPr marL="0" indent="0" algn="ctr">
              <a:buNone/>
            </a:pPr>
            <a:r>
              <a:rPr lang="en-US" sz="3600" dirty="0"/>
              <a:t>Given that you have a mature and very successful </a:t>
            </a:r>
            <a:r>
              <a:rPr lang="en-US" sz="3600" dirty="0" err="1"/>
              <a:t>Osher</a:t>
            </a:r>
            <a:r>
              <a:rPr lang="en-US" sz="3600" dirty="0"/>
              <a:t> Center for Integrative Health,</a:t>
            </a:r>
          </a:p>
          <a:p>
            <a:pPr marL="0" indent="0" algn="ctr">
              <a:buNone/>
            </a:pPr>
            <a:r>
              <a:rPr lang="en-US" sz="3600" dirty="0"/>
              <a:t>You can lead the way in demonstrating how a center can help drive system transformation.  </a:t>
            </a:r>
          </a:p>
        </p:txBody>
      </p:sp>
    </p:spTree>
    <p:extLst>
      <p:ext uri="{BB962C8B-B14F-4D97-AF65-F5344CB8AC3E}">
        <p14:creationId xmlns:p14="http://schemas.microsoft.com/office/powerpoint/2010/main" val="323553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idx="12"/>
          </p:nvPr>
        </p:nvSpPr>
        <p:spPr/>
        <p:txBody>
          <a:bodyPr/>
          <a:lstStyle/>
          <a:p>
            <a:fld id="{4E6DB2D9-BBD8-435B-B34A-9B8472CE273E}" type="slidenum">
              <a:rPr lang="en-US" smtClean="0"/>
              <a:pPr/>
              <a:t>48</a:t>
            </a:fld>
            <a:endParaRPr lang="en-US" dirty="0"/>
          </a:p>
        </p:txBody>
      </p:sp>
      <p:sp>
        <p:nvSpPr>
          <p:cNvPr id="2" name="Title 1">
            <a:extLst>
              <a:ext uri="{FF2B5EF4-FFF2-40B4-BE49-F238E27FC236}">
                <a16:creationId xmlns:a16="http://schemas.microsoft.com/office/drawing/2014/main" id="{6A69BF0B-7FA7-46D7-8C0B-682BB67FF6E1}"/>
              </a:ext>
            </a:extLst>
          </p:cNvPr>
          <p:cNvSpPr>
            <a:spLocks noGrp="1"/>
          </p:cNvSpPr>
          <p:nvPr>
            <p:ph type="title" idx="4294967295"/>
          </p:nvPr>
        </p:nvSpPr>
        <p:spPr>
          <a:xfrm>
            <a:off x="537633" y="555408"/>
            <a:ext cx="11116733" cy="646331"/>
          </a:xfrm>
        </p:spPr>
        <p:txBody>
          <a:bodyPr/>
          <a:lstStyle/>
          <a:p>
            <a:pPr algn="ctr"/>
            <a:r>
              <a:rPr lang="en-US" sz="3600" dirty="0"/>
              <a:t>How might you approach that? </a:t>
            </a:r>
          </a:p>
        </p:txBody>
      </p:sp>
      <p:sp>
        <p:nvSpPr>
          <p:cNvPr id="3" name="Footer Placeholder 2">
            <a:extLst>
              <a:ext uri="{FF2B5EF4-FFF2-40B4-BE49-F238E27FC236}">
                <a16:creationId xmlns:a16="http://schemas.microsoft.com/office/drawing/2014/main" id="{00163157-1872-4E15-865A-DD961A15FEAC}"/>
              </a:ext>
            </a:extLst>
          </p:cNvPr>
          <p:cNvSpPr>
            <a:spLocks noGrp="1"/>
          </p:cNvSpPr>
          <p:nvPr>
            <p:ph type="ftr" sz="quarter" idx="4294967295"/>
          </p:nvPr>
        </p:nvSpPr>
        <p:spPr>
          <a:xfrm>
            <a:off x="0" y="0"/>
            <a:ext cx="0" cy="0"/>
          </a:xfrm>
        </p:spPr>
        <p:txBody>
          <a:bodyPr/>
          <a:lstStyle/>
          <a:p>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4294967295"/>
          </p:nvPr>
        </p:nvSpPr>
        <p:spPr>
          <a:xfrm>
            <a:off x="537632" y="1536193"/>
            <a:ext cx="11116733" cy="4342380"/>
          </a:xfrm>
        </p:spPr>
        <p:txBody>
          <a:bodyPr>
            <a:normAutofit fontScale="92500" lnSpcReduction="20000"/>
          </a:bodyPr>
          <a:lstStyle/>
          <a:p>
            <a:pPr marL="0" indent="0">
              <a:buNone/>
            </a:pPr>
            <a:r>
              <a:rPr lang="en-US" sz="3900" dirty="0"/>
              <a:t>A </a:t>
            </a:r>
            <a:r>
              <a:rPr lang="en-US" sz="3900" b="1" dirty="0"/>
              <a:t>bottom-up strategy </a:t>
            </a:r>
            <a:r>
              <a:rPr lang="en-US" sz="3900" dirty="0"/>
              <a:t>providing </a:t>
            </a:r>
            <a:r>
              <a:rPr lang="en-US" sz="3900" b="1" dirty="0"/>
              <a:t>experiences</a:t>
            </a:r>
            <a:r>
              <a:rPr lang="en-US" sz="3900" dirty="0"/>
              <a:t> that bring this to life:</a:t>
            </a:r>
          </a:p>
          <a:p>
            <a:r>
              <a:rPr lang="en-US" sz="3900" dirty="0"/>
              <a:t>In addition to your core program, create a pilot with peer groups focused on selfcare, overseen by non-clinical coaches.  </a:t>
            </a:r>
          </a:p>
          <a:p>
            <a:r>
              <a:rPr lang="en-US" sz="3900" dirty="0"/>
              <a:t>This reaches a broader population and is scalable and can be evolved from existing work.</a:t>
            </a:r>
          </a:p>
          <a:p>
            <a:pPr marL="0" indent="0">
              <a:buNone/>
            </a:pPr>
            <a:endParaRPr lang="en-US" sz="3600" dirty="0"/>
          </a:p>
        </p:txBody>
      </p:sp>
    </p:spTree>
    <p:extLst>
      <p:ext uri="{BB962C8B-B14F-4D97-AF65-F5344CB8AC3E}">
        <p14:creationId xmlns:p14="http://schemas.microsoft.com/office/powerpoint/2010/main" val="3118075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29547-2511-4216-9BA8-440325FB0019}"/>
              </a:ext>
            </a:extLst>
          </p:cNvPr>
          <p:cNvSpPr>
            <a:spLocks noGrp="1"/>
          </p:cNvSpPr>
          <p:nvPr>
            <p:ph type="sldNum" idx="12"/>
          </p:nvPr>
        </p:nvSpPr>
        <p:spPr/>
        <p:txBody>
          <a:bodyPr/>
          <a:lstStyle/>
          <a:p>
            <a:fld id="{4E6DB2D9-BBD8-435B-B34A-9B8472CE273E}" type="slidenum">
              <a:rPr lang="en-US" smtClean="0"/>
              <a:pPr/>
              <a:t>49</a:t>
            </a:fld>
            <a:endParaRPr lang="en-US" dirty="0"/>
          </a:p>
        </p:txBody>
      </p:sp>
      <p:sp>
        <p:nvSpPr>
          <p:cNvPr id="2" name="Title 1">
            <a:extLst>
              <a:ext uri="{FF2B5EF4-FFF2-40B4-BE49-F238E27FC236}">
                <a16:creationId xmlns:a16="http://schemas.microsoft.com/office/drawing/2014/main" id="{6A69BF0B-7FA7-46D7-8C0B-682BB67FF6E1}"/>
              </a:ext>
            </a:extLst>
          </p:cNvPr>
          <p:cNvSpPr>
            <a:spLocks noGrp="1"/>
          </p:cNvSpPr>
          <p:nvPr>
            <p:ph type="title" idx="4294967295"/>
          </p:nvPr>
        </p:nvSpPr>
        <p:spPr>
          <a:xfrm>
            <a:off x="537633" y="675860"/>
            <a:ext cx="11116733" cy="646331"/>
          </a:xfrm>
        </p:spPr>
        <p:txBody>
          <a:bodyPr/>
          <a:lstStyle/>
          <a:p>
            <a:pPr algn="ctr"/>
            <a:r>
              <a:rPr lang="en-US" sz="3600" dirty="0"/>
              <a:t>How might you approach that? </a:t>
            </a:r>
          </a:p>
        </p:txBody>
      </p:sp>
      <p:sp>
        <p:nvSpPr>
          <p:cNvPr id="3" name="Footer Placeholder 2">
            <a:extLst>
              <a:ext uri="{FF2B5EF4-FFF2-40B4-BE49-F238E27FC236}">
                <a16:creationId xmlns:a16="http://schemas.microsoft.com/office/drawing/2014/main" id="{00163157-1872-4E15-865A-DD961A15FEAC}"/>
              </a:ext>
            </a:extLst>
          </p:cNvPr>
          <p:cNvSpPr>
            <a:spLocks noGrp="1"/>
          </p:cNvSpPr>
          <p:nvPr>
            <p:ph type="ftr" sz="quarter" idx="4294967295"/>
          </p:nvPr>
        </p:nvSpPr>
        <p:spPr>
          <a:xfrm>
            <a:off x="0" y="0"/>
            <a:ext cx="0" cy="0"/>
          </a:xfrm>
        </p:spPr>
        <p:txBody>
          <a:bodyPr/>
          <a:lstStyle/>
          <a:p>
            <a:endParaRPr lang="en-US" dirty="0"/>
          </a:p>
        </p:txBody>
      </p:sp>
      <p:sp>
        <p:nvSpPr>
          <p:cNvPr id="5" name="Text Placeholder 4">
            <a:extLst>
              <a:ext uri="{FF2B5EF4-FFF2-40B4-BE49-F238E27FC236}">
                <a16:creationId xmlns:a16="http://schemas.microsoft.com/office/drawing/2014/main" id="{FACE6F38-EC7F-4B53-AF72-0502888F840F}"/>
              </a:ext>
            </a:extLst>
          </p:cNvPr>
          <p:cNvSpPr>
            <a:spLocks noGrp="1"/>
          </p:cNvSpPr>
          <p:nvPr>
            <p:ph type="body" sz="quarter" idx="4294967295"/>
          </p:nvPr>
        </p:nvSpPr>
        <p:spPr>
          <a:xfrm>
            <a:off x="845067" y="1749553"/>
            <a:ext cx="11116733" cy="4342380"/>
          </a:xfrm>
        </p:spPr>
        <p:txBody>
          <a:bodyPr>
            <a:normAutofit/>
          </a:bodyPr>
          <a:lstStyle/>
          <a:p>
            <a:pPr marL="0" indent="0">
              <a:buNone/>
            </a:pPr>
            <a:r>
              <a:rPr lang="en-US" sz="3600" dirty="0"/>
              <a:t>A </a:t>
            </a:r>
            <a:r>
              <a:rPr lang="en-US" sz="3600" b="1" dirty="0"/>
              <a:t>top-down strategy </a:t>
            </a:r>
            <a:r>
              <a:rPr lang="en-US" sz="3600" dirty="0"/>
              <a:t>aligning </a:t>
            </a:r>
            <a:r>
              <a:rPr lang="en-US" sz="3600" b="1" dirty="0"/>
              <a:t>incentives</a:t>
            </a:r>
            <a:r>
              <a:rPr lang="en-US" sz="3600" dirty="0"/>
              <a:t>:</a:t>
            </a:r>
          </a:p>
          <a:p>
            <a:r>
              <a:rPr lang="en-US" sz="3600" dirty="0"/>
              <a:t>Begin to pilot and demonstrate aligning what you measure, value, and reward.</a:t>
            </a:r>
          </a:p>
          <a:p>
            <a:r>
              <a:rPr lang="en-US" sz="3600" dirty="0"/>
              <a:t>Use the </a:t>
            </a:r>
            <a:r>
              <a:rPr lang="en-US" sz="3600" dirty="0" err="1"/>
              <a:t>Osher</a:t>
            </a:r>
            <a:r>
              <a:rPr lang="en-US" sz="3600" dirty="0"/>
              <a:t> Center as a Living Laboratory for this system change. </a:t>
            </a:r>
          </a:p>
          <a:p>
            <a:endParaRPr lang="en-US" sz="3600" dirty="0"/>
          </a:p>
          <a:p>
            <a:pPr marL="0" indent="0">
              <a:buNone/>
            </a:pPr>
            <a:endParaRPr lang="en-US" sz="3600" dirty="0"/>
          </a:p>
        </p:txBody>
      </p:sp>
    </p:spTree>
    <p:extLst>
      <p:ext uri="{BB962C8B-B14F-4D97-AF65-F5344CB8AC3E}">
        <p14:creationId xmlns:p14="http://schemas.microsoft.com/office/powerpoint/2010/main" val="413221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9FF5-6BE8-C103-A260-ADD62D8F21B2}"/>
              </a:ext>
            </a:extLst>
          </p:cNvPr>
          <p:cNvSpPr>
            <a:spLocks noGrp="1"/>
          </p:cNvSpPr>
          <p:nvPr>
            <p:ph type="sldNum" sz="quarter" idx="12"/>
          </p:nvPr>
        </p:nvSpPr>
        <p:spPr/>
        <p:txBody>
          <a:bodyPr/>
          <a:lstStyle/>
          <a:p>
            <a:fld id="{4E6DB2D9-BBD8-435B-B34A-9B8472CE273E}" type="slidenum">
              <a:rPr lang="en-US" smtClean="0"/>
              <a:pPr/>
              <a:t>5</a:t>
            </a:fld>
            <a:endParaRPr lang="en-US" dirty="0"/>
          </a:p>
        </p:txBody>
      </p:sp>
      <p:sp>
        <p:nvSpPr>
          <p:cNvPr id="5" name="Content Placeholder 2">
            <a:extLst>
              <a:ext uri="{FF2B5EF4-FFF2-40B4-BE49-F238E27FC236}">
                <a16:creationId xmlns:a16="http://schemas.microsoft.com/office/drawing/2014/main" id="{03F76350-61FE-495F-B973-00D498A71F27}"/>
              </a:ext>
            </a:extLst>
          </p:cNvPr>
          <p:cNvSpPr txBox="1">
            <a:spLocks/>
          </p:cNvSpPr>
          <p:nvPr/>
        </p:nvSpPr>
        <p:spPr>
          <a:xfrm>
            <a:off x="703736" y="2008981"/>
            <a:ext cx="11128443" cy="2840037"/>
          </a:xfrm>
          <a:prstGeom prst="rect">
            <a:avLst/>
          </a:prstGeom>
        </p:spPr>
        <p:txBody>
          <a:bodyPr spcFirstLastPara="1" vert="horz" lIns="91440" tIns="45720" rIns="91440" bIns="45720" rtlCol="0" anchor="b" anchorCtr="0">
            <a:normAutofit/>
          </a:bodyPr>
          <a:lstStyle>
            <a:lvl1pPr algn="l" defTabSz="914400" rtl="0" eaLnBrk="1" latinLnBrk="0" hangingPunct="1">
              <a:lnSpc>
                <a:spcPct val="100000"/>
              </a:lnSpc>
              <a:spcBef>
                <a:spcPct val="0"/>
              </a:spcBef>
              <a:buNone/>
              <a:defRPr sz="3300" b="1" kern="1200" spc="-20" baseline="0">
                <a:solidFill>
                  <a:schemeClr val="accent1">
                    <a:lumMod val="75000"/>
                  </a:schemeClr>
                </a:solidFill>
                <a:latin typeface="Arial" panose="020B0604020202020204" pitchFamily="34" charset="0"/>
                <a:ea typeface="+mj-ea"/>
                <a:cs typeface="+mj-cs"/>
              </a:defRPr>
            </a:lvl1pPr>
          </a:lstStyle>
          <a:p>
            <a:pPr algn="ctr">
              <a:lnSpc>
                <a:spcPct val="90000"/>
              </a:lnSpc>
            </a:pPr>
            <a:endParaRPr lang="en-US" sz="4400" dirty="0">
              <a:solidFill>
                <a:schemeClr val="bg1"/>
              </a:solidFill>
              <a:latin typeface="+mj-lt"/>
            </a:endParaRPr>
          </a:p>
        </p:txBody>
      </p:sp>
      <p:sp>
        <p:nvSpPr>
          <p:cNvPr id="6" name="Content Placeholder 2">
            <a:extLst>
              <a:ext uri="{FF2B5EF4-FFF2-40B4-BE49-F238E27FC236}">
                <a16:creationId xmlns:a16="http://schemas.microsoft.com/office/drawing/2014/main" id="{E0DAEDBB-9740-409C-B72C-68F4B526B3B0}"/>
              </a:ext>
            </a:extLst>
          </p:cNvPr>
          <p:cNvSpPr txBox="1">
            <a:spLocks/>
          </p:cNvSpPr>
          <p:nvPr/>
        </p:nvSpPr>
        <p:spPr>
          <a:xfrm>
            <a:off x="308498" y="2008981"/>
            <a:ext cx="11575003" cy="3043238"/>
          </a:xfrm>
          <a:prstGeom prst="rect">
            <a:avLst/>
          </a:prstGeom>
          <a:noFill/>
          <a:ln>
            <a:noFill/>
          </a:ln>
        </p:spPr>
        <p:txBody>
          <a:bodyPr spcFirstLastPara="1" vert="horz" wrap="square" lIns="91440" tIns="45720" rIns="91440" bIns="45720" rtlCol="0" anchor="b" anchorCtr="0">
            <a:normAutofit/>
          </a:bodyPr>
          <a:lstStyle>
            <a:lvl1pPr lvl="0" algn="ctr" defTabSz="914400" rtl="0" eaLnBrk="1" latinLnBrk="0" hangingPunct="1">
              <a:lnSpc>
                <a:spcPct val="100000"/>
              </a:lnSpc>
              <a:spcBef>
                <a:spcPts val="0"/>
              </a:spcBef>
              <a:spcAft>
                <a:spcPts val="0"/>
              </a:spcAft>
              <a:buClr>
                <a:schemeClr val="accent3"/>
              </a:buClr>
              <a:buSzPts val="4800"/>
              <a:buFont typeface="Amatic SC"/>
              <a:buNone/>
              <a:defRPr sz="4800" b="1" kern="1200" spc="-20" baseline="0">
                <a:solidFill>
                  <a:schemeClr val="accent3"/>
                </a:solidFill>
                <a:latin typeface="Arial" panose="020B0604020202020204" pitchFamily="34" charset="0"/>
                <a:ea typeface="+mj-ea"/>
                <a:cs typeface="+mj-cs"/>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a:pPr defTabSz="914377">
              <a:lnSpc>
                <a:spcPct val="90000"/>
              </a:lnSpc>
              <a:spcAft>
                <a:spcPts val="800"/>
              </a:spcAft>
              <a:buClr>
                <a:schemeClr val="lt2"/>
              </a:buClr>
              <a:buSzPts val="5900"/>
              <a:defRPr/>
            </a:pPr>
            <a:r>
              <a:rPr lang="en-US" sz="5400" dirty="0"/>
              <a:t>Doing more of the same </a:t>
            </a:r>
          </a:p>
          <a:p>
            <a:pPr defTabSz="914377">
              <a:lnSpc>
                <a:spcPct val="90000"/>
              </a:lnSpc>
              <a:spcAft>
                <a:spcPts val="800"/>
              </a:spcAft>
              <a:buClr>
                <a:schemeClr val="lt2"/>
              </a:buClr>
              <a:buSzPts val="5900"/>
              <a:defRPr/>
            </a:pPr>
            <a:r>
              <a:rPr lang="en-US" sz="5400" dirty="0"/>
              <a:t>will not </a:t>
            </a:r>
          </a:p>
          <a:p>
            <a:pPr defTabSz="914377">
              <a:lnSpc>
                <a:spcPct val="90000"/>
              </a:lnSpc>
              <a:spcAft>
                <a:spcPts val="800"/>
              </a:spcAft>
              <a:buClr>
                <a:schemeClr val="lt2"/>
              </a:buClr>
              <a:buSzPts val="5900"/>
              <a:defRPr/>
            </a:pPr>
            <a:r>
              <a:rPr lang="en-US" sz="5400" dirty="0"/>
              <a:t>fix this problem.  </a:t>
            </a:r>
          </a:p>
          <a:p>
            <a:pPr defTabSz="914377">
              <a:lnSpc>
                <a:spcPct val="90000"/>
              </a:lnSpc>
              <a:spcAft>
                <a:spcPts val="800"/>
              </a:spcAft>
              <a:buClr>
                <a:schemeClr val="lt2"/>
              </a:buClr>
              <a:buSzPts val="5900"/>
              <a:defRPr/>
            </a:pPr>
            <a:endParaRPr lang="en-US" sz="5400" dirty="0"/>
          </a:p>
        </p:txBody>
      </p:sp>
    </p:spTree>
    <p:extLst>
      <p:ext uri="{BB962C8B-B14F-4D97-AF65-F5344CB8AC3E}">
        <p14:creationId xmlns:p14="http://schemas.microsoft.com/office/powerpoint/2010/main" val="2349598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827629-1FFD-DDCF-E662-398256D656B5}"/>
              </a:ext>
            </a:extLst>
          </p:cNvPr>
          <p:cNvSpPr txBox="1"/>
          <p:nvPr/>
        </p:nvSpPr>
        <p:spPr>
          <a:xfrm>
            <a:off x="185351" y="1710768"/>
            <a:ext cx="11590638"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greatest barrier to discovery is not ignorance,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but the illusion of knowledge.”</a:t>
            </a:r>
            <a:br>
              <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David Borstein</a:t>
            </a:r>
          </a:p>
        </p:txBody>
      </p:sp>
    </p:spTree>
    <p:extLst>
      <p:ext uri="{BB962C8B-B14F-4D97-AF65-F5344CB8AC3E}">
        <p14:creationId xmlns:p14="http://schemas.microsoft.com/office/powerpoint/2010/main" val="1971575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451665" y="2377234"/>
            <a:ext cx="11115675" cy="923330"/>
          </a:xfrm>
        </p:spPr>
        <p:txBody>
          <a:bodyPr/>
          <a:lstStyle/>
          <a:p>
            <a:pPr algn="ctr"/>
            <a:r>
              <a:rPr lang="en-US" sz="5400" b="1" dirty="0">
                <a:solidFill>
                  <a:schemeClr val="bg1"/>
                </a:solidFill>
              </a:rPr>
              <a:t>Imagine a day when ...</a:t>
            </a:r>
          </a:p>
        </p:txBody>
      </p:sp>
    </p:spTree>
    <p:extLst>
      <p:ext uri="{BB962C8B-B14F-4D97-AF65-F5344CB8AC3E}">
        <p14:creationId xmlns:p14="http://schemas.microsoft.com/office/powerpoint/2010/main" val="2834871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6D0B9-32AB-4B08-AE21-5BA2FA7A4502}"/>
              </a:ext>
            </a:extLst>
          </p:cNvPr>
          <p:cNvSpPr>
            <a:spLocks noGrp="1"/>
          </p:cNvSpPr>
          <p:nvPr>
            <p:ph idx="4294967295"/>
          </p:nvPr>
        </p:nvSpPr>
        <p:spPr>
          <a:xfrm>
            <a:off x="974265" y="2030991"/>
            <a:ext cx="10243470" cy="1845292"/>
          </a:xfrm>
        </p:spPr>
        <p:txBody>
          <a:bodyPr>
            <a:noAutofit/>
          </a:bodyPr>
          <a:lstStyle/>
          <a:p>
            <a:pPr marL="0" lvl="0" indent="0" algn="ctr">
              <a:buNone/>
            </a:pPr>
            <a:r>
              <a:rPr lang="en-US" sz="3600" dirty="0">
                <a:solidFill>
                  <a:schemeClr val="bg1"/>
                </a:solidFill>
              </a:rPr>
              <a:t>The job of healthcare is to help people explore their sense of meaning and purpose and address all aspects of their health and well-being so that they can live their most meaningful lives</a:t>
            </a:r>
          </a:p>
        </p:txBody>
      </p:sp>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349833"/>
            <a:ext cx="12192000" cy="923330"/>
          </a:xfrm>
        </p:spPr>
        <p:txBody>
          <a:bodyPr/>
          <a:lstStyle/>
          <a:p>
            <a:pPr algn="ctr"/>
            <a:r>
              <a:rPr lang="en-US" sz="5400" b="1" dirty="0">
                <a:solidFill>
                  <a:schemeClr val="bg1"/>
                </a:solidFill>
              </a:rPr>
              <a:t>Imagine a day when ... </a:t>
            </a:r>
          </a:p>
        </p:txBody>
      </p:sp>
    </p:spTree>
    <p:extLst>
      <p:ext uri="{BB962C8B-B14F-4D97-AF65-F5344CB8AC3E}">
        <p14:creationId xmlns:p14="http://schemas.microsoft.com/office/powerpoint/2010/main" val="1032939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53249" y="407706"/>
            <a:ext cx="12192000" cy="923330"/>
          </a:xfrm>
        </p:spPr>
        <p:txBody>
          <a:bodyPr/>
          <a:lstStyle/>
          <a:p>
            <a:pPr algn="ctr"/>
            <a:r>
              <a:rPr lang="en-US" sz="5400" b="1" dirty="0">
                <a:solidFill>
                  <a:schemeClr val="bg1"/>
                </a:solidFill>
              </a:rPr>
              <a:t>Imagine a day when ...</a:t>
            </a:r>
          </a:p>
        </p:txBody>
      </p:sp>
      <p:sp>
        <p:nvSpPr>
          <p:cNvPr id="5" name="TextBox 4">
            <a:extLst>
              <a:ext uri="{FF2B5EF4-FFF2-40B4-BE49-F238E27FC236}">
                <a16:creationId xmlns:a16="http://schemas.microsoft.com/office/drawing/2014/main" id="{8F684D07-0726-4A3B-825C-D8B1B8555A32}"/>
              </a:ext>
            </a:extLst>
          </p:cNvPr>
          <p:cNvSpPr txBox="1"/>
          <p:nvPr/>
        </p:nvSpPr>
        <p:spPr>
          <a:xfrm>
            <a:off x="1344058" y="2152608"/>
            <a:ext cx="9397387" cy="2308324"/>
          </a:xfrm>
          <a:prstGeom prst="rect">
            <a:avLst/>
          </a:prstGeom>
          <a:noFill/>
        </p:spPr>
        <p:txBody>
          <a:bodyPr wrap="square">
            <a:spAutoFit/>
          </a:bodyPr>
          <a:lstStyle/>
          <a:p>
            <a:pPr lvl="0" algn="ctr"/>
            <a:r>
              <a:rPr lang="en-US" sz="3600" dirty="0">
                <a:solidFill>
                  <a:schemeClr val="bg1"/>
                </a:solidFill>
              </a:rPr>
              <a:t>Healthcare uses the best that </a:t>
            </a:r>
          </a:p>
          <a:p>
            <a:pPr lvl="0" algn="ctr"/>
            <a:r>
              <a:rPr lang="en-US" sz="3600" dirty="0">
                <a:solidFill>
                  <a:schemeClr val="bg1"/>
                </a:solidFill>
              </a:rPr>
              <a:t>medical science and the art of healing </a:t>
            </a:r>
          </a:p>
          <a:p>
            <a:pPr lvl="0" algn="ctr"/>
            <a:r>
              <a:rPr lang="en-US" sz="3600" dirty="0">
                <a:solidFill>
                  <a:schemeClr val="bg1"/>
                </a:solidFill>
              </a:rPr>
              <a:t>have to offer, and is not limited by reductionistic thinking </a:t>
            </a:r>
          </a:p>
        </p:txBody>
      </p:sp>
    </p:spTree>
    <p:extLst>
      <p:ext uri="{BB962C8B-B14F-4D97-AF65-F5344CB8AC3E}">
        <p14:creationId xmlns:p14="http://schemas.microsoft.com/office/powerpoint/2010/main" val="381147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1" y="454006"/>
            <a:ext cx="12192000" cy="923330"/>
          </a:xfrm>
        </p:spPr>
        <p:txBody>
          <a:bodyPr/>
          <a:lstStyle/>
          <a:p>
            <a:pPr algn="ctr"/>
            <a:r>
              <a:rPr lang="en-US" sz="5400" b="1" dirty="0">
                <a:solidFill>
                  <a:schemeClr val="bg1"/>
                </a:solidFill>
              </a:rPr>
              <a:t>Imagine a day when ...</a:t>
            </a:r>
          </a:p>
        </p:txBody>
      </p:sp>
      <p:sp>
        <p:nvSpPr>
          <p:cNvPr id="4" name="TextBox 3">
            <a:extLst>
              <a:ext uri="{FF2B5EF4-FFF2-40B4-BE49-F238E27FC236}">
                <a16:creationId xmlns:a16="http://schemas.microsoft.com/office/drawing/2014/main" id="{9CAF8A1B-53FB-4E2F-89D8-2B7922827E39}"/>
              </a:ext>
            </a:extLst>
          </p:cNvPr>
          <p:cNvSpPr txBox="1"/>
          <p:nvPr/>
        </p:nvSpPr>
        <p:spPr>
          <a:xfrm>
            <a:off x="1783492" y="2502040"/>
            <a:ext cx="8625015" cy="1200329"/>
          </a:xfrm>
          <a:prstGeom prst="rect">
            <a:avLst/>
          </a:prstGeom>
          <a:noFill/>
        </p:spPr>
        <p:txBody>
          <a:bodyPr wrap="square">
            <a:spAutoFit/>
          </a:bodyPr>
          <a:lstStyle/>
          <a:p>
            <a:pPr lvl="0" algn="ctr"/>
            <a:r>
              <a:rPr lang="en-US" sz="3600" dirty="0">
                <a:solidFill>
                  <a:schemeClr val="bg1"/>
                </a:solidFill>
              </a:rPr>
              <a:t>Healthcare systems are reimbursed for </a:t>
            </a:r>
          </a:p>
          <a:p>
            <a:pPr lvl="0" algn="ctr"/>
            <a:r>
              <a:rPr lang="en-US" sz="3600" dirty="0">
                <a:solidFill>
                  <a:schemeClr val="bg1"/>
                </a:solidFill>
              </a:rPr>
              <a:t>improving well-being</a:t>
            </a:r>
          </a:p>
        </p:txBody>
      </p:sp>
    </p:spTree>
    <p:extLst>
      <p:ext uri="{BB962C8B-B14F-4D97-AF65-F5344CB8AC3E}">
        <p14:creationId xmlns:p14="http://schemas.microsoft.com/office/powerpoint/2010/main" val="318956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477155"/>
            <a:ext cx="12192000" cy="923330"/>
          </a:xfrm>
        </p:spPr>
        <p:txBody>
          <a:bodyPr/>
          <a:lstStyle/>
          <a:p>
            <a:pPr algn="ctr"/>
            <a:r>
              <a:rPr lang="en-US" sz="5400" b="1" dirty="0">
                <a:solidFill>
                  <a:schemeClr val="bg1"/>
                </a:solidFill>
              </a:rPr>
              <a:t>Imagine a day when ...</a:t>
            </a:r>
          </a:p>
        </p:txBody>
      </p:sp>
      <p:sp>
        <p:nvSpPr>
          <p:cNvPr id="6" name="TextBox 5">
            <a:extLst>
              <a:ext uri="{FF2B5EF4-FFF2-40B4-BE49-F238E27FC236}">
                <a16:creationId xmlns:a16="http://schemas.microsoft.com/office/drawing/2014/main" id="{3C3C2064-46BA-476D-89A1-8518F85DA695}"/>
              </a:ext>
            </a:extLst>
          </p:cNvPr>
          <p:cNvSpPr txBox="1"/>
          <p:nvPr/>
        </p:nvSpPr>
        <p:spPr>
          <a:xfrm>
            <a:off x="0" y="2274838"/>
            <a:ext cx="12192000" cy="1754326"/>
          </a:xfrm>
          <a:prstGeom prst="rect">
            <a:avLst/>
          </a:prstGeom>
          <a:noFill/>
        </p:spPr>
        <p:txBody>
          <a:bodyPr wrap="square">
            <a:spAutoFit/>
          </a:bodyPr>
          <a:lstStyle/>
          <a:p>
            <a:pPr lvl="0" algn="ctr"/>
            <a:r>
              <a:rPr lang="en-US" sz="3600" dirty="0">
                <a:solidFill>
                  <a:schemeClr val="bg1"/>
                </a:solidFill>
              </a:rPr>
              <a:t>Well–Being Centers focused on skill building and support </a:t>
            </a:r>
          </a:p>
          <a:p>
            <a:pPr lvl="0" algn="ctr"/>
            <a:r>
              <a:rPr lang="en-US" sz="3600" dirty="0">
                <a:solidFill>
                  <a:schemeClr val="bg1"/>
                </a:solidFill>
              </a:rPr>
              <a:t>are the center of healthcare; clinics and hospitals assist them in advancing and sustaining well-being </a:t>
            </a:r>
          </a:p>
        </p:txBody>
      </p:sp>
    </p:spTree>
    <p:extLst>
      <p:ext uri="{BB962C8B-B14F-4D97-AF65-F5344CB8AC3E}">
        <p14:creationId xmlns:p14="http://schemas.microsoft.com/office/powerpoint/2010/main" val="3994154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535028"/>
            <a:ext cx="12192000" cy="923330"/>
          </a:xfrm>
        </p:spPr>
        <p:txBody>
          <a:bodyPr/>
          <a:lstStyle/>
          <a:p>
            <a:pPr algn="ctr"/>
            <a:r>
              <a:rPr lang="en-US" sz="5400" b="1" dirty="0">
                <a:solidFill>
                  <a:schemeClr val="bg1"/>
                </a:solidFill>
              </a:rPr>
              <a:t>Imagine a day when ...</a:t>
            </a:r>
          </a:p>
        </p:txBody>
      </p:sp>
      <p:sp>
        <p:nvSpPr>
          <p:cNvPr id="5" name="TextBox 4">
            <a:extLst>
              <a:ext uri="{FF2B5EF4-FFF2-40B4-BE49-F238E27FC236}">
                <a16:creationId xmlns:a16="http://schemas.microsoft.com/office/drawing/2014/main" id="{F68AA7FC-4C46-42B1-8356-35160FBE6680}"/>
              </a:ext>
            </a:extLst>
          </p:cNvPr>
          <p:cNvSpPr txBox="1"/>
          <p:nvPr/>
        </p:nvSpPr>
        <p:spPr>
          <a:xfrm>
            <a:off x="615778" y="2323209"/>
            <a:ext cx="10960443" cy="1200329"/>
          </a:xfrm>
          <a:prstGeom prst="rect">
            <a:avLst/>
          </a:prstGeom>
          <a:noFill/>
        </p:spPr>
        <p:txBody>
          <a:bodyPr wrap="square">
            <a:spAutoFit/>
          </a:bodyPr>
          <a:lstStyle/>
          <a:p>
            <a:pPr lvl="0" algn="ctr"/>
            <a:r>
              <a:rPr lang="en-US" sz="3600" dirty="0">
                <a:solidFill>
                  <a:schemeClr val="bg1"/>
                </a:solidFill>
              </a:rPr>
              <a:t>Peer groups that support people in living</a:t>
            </a:r>
          </a:p>
          <a:p>
            <a:pPr lvl="0" algn="ctr"/>
            <a:r>
              <a:rPr lang="en-US" sz="3600" dirty="0">
                <a:solidFill>
                  <a:schemeClr val="bg1"/>
                </a:solidFill>
              </a:rPr>
              <a:t> Whole Health are present in every community </a:t>
            </a:r>
          </a:p>
        </p:txBody>
      </p:sp>
    </p:spTree>
    <p:extLst>
      <p:ext uri="{BB962C8B-B14F-4D97-AF65-F5344CB8AC3E}">
        <p14:creationId xmlns:p14="http://schemas.microsoft.com/office/powerpoint/2010/main" val="1161044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581327"/>
            <a:ext cx="12192000" cy="923330"/>
          </a:xfrm>
        </p:spPr>
        <p:txBody>
          <a:bodyPr/>
          <a:lstStyle/>
          <a:p>
            <a:pPr algn="ctr"/>
            <a:r>
              <a:rPr lang="en-US" sz="5400" b="1" dirty="0">
                <a:solidFill>
                  <a:schemeClr val="bg1"/>
                </a:solidFill>
              </a:rPr>
              <a:t>Imagine a day when ...</a:t>
            </a:r>
          </a:p>
        </p:txBody>
      </p:sp>
      <p:sp>
        <p:nvSpPr>
          <p:cNvPr id="6" name="TextBox 5">
            <a:extLst>
              <a:ext uri="{FF2B5EF4-FFF2-40B4-BE49-F238E27FC236}">
                <a16:creationId xmlns:a16="http://schemas.microsoft.com/office/drawing/2014/main" id="{1FBEF0D9-35D8-4EA3-A7B7-B78442BA25B7}"/>
              </a:ext>
            </a:extLst>
          </p:cNvPr>
          <p:cNvSpPr txBox="1"/>
          <p:nvPr/>
        </p:nvSpPr>
        <p:spPr>
          <a:xfrm>
            <a:off x="1328749" y="2349311"/>
            <a:ext cx="9282544" cy="1200329"/>
          </a:xfrm>
          <a:prstGeom prst="rect">
            <a:avLst/>
          </a:prstGeom>
          <a:noFill/>
        </p:spPr>
        <p:txBody>
          <a:bodyPr wrap="square">
            <a:spAutoFit/>
          </a:bodyPr>
          <a:lstStyle/>
          <a:p>
            <a:pPr lvl="0" algn="ctr"/>
            <a:r>
              <a:rPr lang="en-US" sz="3600" dirty="0">
                <a:solidFill>
                  <a:schemeClr val="bg1"/>
                </a:solidFill>
              </a:rPr>
              <a:t>Whole Health is integrated into neighborhood life, schools, and workplaces</a:t>
            </a:r>
          </a:p>
        </p:txBody>
      </p:sp>
    </p:spTree>
    <p:extLst>
      <p:ext uri="{BB962C8B-B14F-4D97-AF65-F5344CB8AC3E}">
        <p14:creationId xmlns:p14="http://schemas.microsoft.com/office/powerpoint/2010/main" val="3268245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500304"/>
            <a:ext cx="12192000" cy="923330"/>
          </a:xfrm>
        </p:spPr>
        <p:txBody>
          <a:bodyPr/>
          <a:lstStyle/>
          <a:p>
            <a:pPr algn="ctr"/>
            <a:r>
              <a:rPr lang="en-US" sz="5400" b="1" dirty="0">
                <a:solidFill>
                  <a:schemeClr val="bg1"/>
                </a:solidFill>
              </a:rPr>
              <a:t>Imagine a day when …</a:t>
            </a:r>
          </a:p>
        </p:txBody>
      </p:sp>
      <p:sp>
        <p:nvSpPr>
          <p:cNvPr id="5" name="TextBox 4">
            <a:extLst>
              <a:ext uri="{FF2B5EF4-FFF2-40B4-BE49-F238E27FC236}">
                <a16:creationId xmlns:a16="http://schemas.microsoft.com/office/drawing/2014/main" id="{A0BC3BC5-DEC5-45A2-A3F5-5E53FF1B717E}"/>
              </a:ext>
            </a:extLst>
          </p:cNvPr>
          <p:cNvSpPr txBox="1"/>
          <p:nvPr/>
        </p:nvSpPr>
        <p:spPr>
          <a:xfrm>
            <a:off x="404037" y="2421245"/>
            <a:ext cx="10940902" cy="1200329"/>
          </a:xfrm>
          <a:prstGeom prst="rect">
            <a:avLst/>
          </a:prstGeom>
          <a:noFill/>
        </p:spPr>
        <p:txBody>
          <a:bodyPr wrap="square">
            <a:spAutoFit/>
          </a:bodyPr>
          <a:lstStyle/>
          <a:p>
            <a:pPr lvl="0" algn="ctr"/>
            <a:r>
              <a:rPr lang="en-US" sz="3600" dirty="0">
                <a:solidFill>
                  <a:schemeClr val="bg1"/>
                </a:solidFill>
              </a:rPr>
              <a:t>The cost of healthcare is significantly reduced and </a:t>
            </a:r>
          </a:p>
          <a:p>
            <a:pPr lvl="0" algn="ctr"/>
            <a:r>
              <a:rPr lang="en-US" sz="3600" dirty="0">
                <a:solidFill>
                  <a:schemeClr val="bg1"/>
                </a:solidFill>
              </a:rPr>
              <a:t>is no longer crippling our nation </a:t>
            </a:r>
          </a:p>
        </p:txBody>
      </p:sp>
    </p:spTree>
    <p:extLst>
      <p:ext uri="{BB962C8B-B14F-4D97-AF65-F5344CB8AC3E}">
        <p14:creationId xmlns:p14="http://schemas.microsoft.com/office/powerpoint/2010/main" val="3713660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396132"/>
            <a:ext cx="12192000" cy="923330"/>
          </a:xfrm>
        </p:spPr>
        <p:txBody>
          <a:bodyPr/>
          <a:lstStyle/>
          <a:p>
            <a:pPr algn="ctr"/>
            <a:r>
              <a:rPr lang="en-US" sz="5400" b="1" dirty="0">
                <a:solidFill>
                  <a:schemeClr val="bg1"/>
                </a:solidFill>
              </a:rPr>
              <a:t>Imagine a day when ...</a:t>
            </a:r>
          </a:p>
        </p:txBody>
      </p:sp>
      <p:sp>
        <p:nvSpPr>
          <p:cNvPr id="6" name="TextBox 5">
            <a:extLst>
              <a:ext uri="{FF2B5EF4-FFF2-40B4-BE49-F238E27FC236}">
                <a16:creationId xmlns:a16="http://schemas.microsoft.com/office/drawing/2014/main" id="{C2BC1680-1485-45C9-BDB4-C5C2AAB41D85}"/>
              </a:ext>
            </a:extLst>
          </p:cNvPr>
          <p:cNvSpPr txBox="1"/>
          <p:nvPr/>
        </p:nvSpPr>
        <p:spPr>
          <a:xfrm>
            <a:off x="1115381" y="1896985"/>
            <a:ext cx="9710387" cy="2308324"/>
          </a:xfrm>
          <a:prstGeom prst="rect">
            <a:avLst/>
          </a:prstGeom>
          <a:noFill/>
        </p:spPr>
        <p:txBody>
          <a:bodyPr wrap="square">
            <a:spAutoFit/>
          </a:bodyPr>
          <a:lstStyle/>
          <a:p>
            <a:pPr lvl="0" algn="ctr"/>
            <a:r>
              <a:rPr lang="en-US" sz="3600" dirty="0">
                <a:solidFill>
                  <a:schemeClr val="bg1"/>
                </a:solidFill>
              </a:rPr>
              <a:t>People’s sense of meaning and purpose, </a:t>
            </a:r>
          </a:p>
          <a:p>
            <a:pPr lvl="0" algn="ctr"/>
            <a:r>
              <a:rPr lang="en-US" sz="3600" dirty="0">
                <a:solidFill>
                  <a:schemeClr val="bg1"/>
                </a:solidFill>
              </a:rPr>
              <a:t>their mutuality, interdependence, compassion, and awareness of a collective humanity is profoundly altered</a:t>
            </a:r>
          </a:p>
        </p:txBody>
      </p:sp>
    </p:spTree>
    <p:extLst>
      <p:ext uri="{BB962C8B-B14F-4D97-AF65-F5344CB8AC3E}">
        <p14:creationId xmlns:p14="http://schemas.microsoft.com/office/powerpoint/2010/main" val="15661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1FE75-DEF8-8F37-D156-82303475ED41}"/>
              </a:ext>
            </a:extLst>
          </p:cNvPr>
          <p:cNvSpPr txBox="1"/>
          <p:nvPr/>
        </p:nvSpPr>
        <p:spPr>
          <a:xfrm>
            <a:off x="164756" y="1391968"/>
            <a:ext cx="11862487" cy="3075009"/>
          </a:xfrm>
          <a:prstGeom prst="rect">
            <a:avLst/>
          </a:prstGeom>
          <a:noFill/>
        </p:spPr>
        <p:txBody>
          <a:bodyPr wrap="square">
            <a:spAutoFit/>
          </a:bodyPr>
          <a:lstStyle/>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“Problems cannot be solved </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by the same level of thinking that created them."</a:t>
            </a: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endParaRPr kumimoji="0" lang="en-US" sz="4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7000"/>
              </a:lnSpc>
              <a:spcBef>
                <a:spcPts val="0"/>
              </a:spcBef>
              <a:spcAft>
                <a:spcPts val="600"/>
              </a:spcAft>
              <a:buClr>
                <a:srgbClr val="0D3748"/>
              </a:buClr>
              <a:buSzPct val="100000"/>
              <a:buFont typeface="Arial" panose="020B0604020202020204" pitchFamily="34" charset="0"/>
              <a:buNone/>
              <a:tabLst/>
              <a:defRPr/>
            </a:pPr>
            <a:r>
              <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Albert Einstein</a:t>
            </a:r>
            <a:endParaRPr lang="en-US" dirty="0"/>
          </a:p>
        </p:txBody>
      </p:sp>
    </p:spTree>
    <p:extLst>
      <p:ext uri="{BB962C8B-B14F-4D97-AF65-F5344CB8AC3E}">
        <p14:creationId xmlns:p14="http://schemas.microsoft.com/office/powerpoint/2010/main" val="3995763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1B87-D525-47BF-8533-E50BF3D1C8D3}"/>
              </a:ext>
            </a:extLst>
          </p:cNvPr>
          <p:cNvSpPr>
            <a:spLocks noGrp="1"/>
          </p:cNvSpPr>
          <p:nvPr>
            <p:ph type="title" idx="4294967295"/>
          </p:nvPr>
        </p:nvSpPr>
        <p:spPr>
          <a:xfrm>
            <a:off x="0" y="442430"/>
            <a:ext cx="12192000" cy="923330"/>
          </a:xfrm>
        </p:spPr>
        <p:txBody>
          <a:bodyPr/>
          <a:lstStyle/>
          <a:p>
            <a:pPr algn="ctr"/>
            <a:r>
              <a:rPr lang="en-US" sz="5400" b="1" dirty="0">
                <a:solidFill>
                  <a:schemeClr val="bg1"/>
                </a:solidFill>
              </a:rPr>
              <a:t>Imagine a day when ...</a:t>
            </a:r>
          </a:p>
        </p:txBody>
      </p:sp>
      <p:sp>
        <p:nvSpPr>
          <p:cNvPr id="5" name="TextBox 4">
            <a:extLst>
              <a:ext uri="{FF2B5EF4-FFF2-40B4-BE49-F238E27FC236}">
                <a16:creationId xmlns:a16="http://schemas.microsoft.com/office/drawing/2014/main" id="{E8D4C449-465D-4B70-99E6-1D253AAC8F56}"/>
              </a:ext>
            </a:extLst>
          </p:cNvPr>
          <p:cNvSpPr txBox="1"/>
          <p:nvPr/>
        </p:nvSpPr>
        <p:spPr>
          <a:xfrm>
            <a:off x="0" y="2349349"/>
            <a:ext cx="11695814" cy="1200329"/>
          </a:xfrm>
          <a:prstGeom prst="rect">
            <a:avLst/>
          </a:prstGeom>
          <a:noFill/>
        </p:spPr>
        <p:txBody>
          <a:bodyPr wrap="square">
            <a:spAutoFit/>
          </a:bodyPr>
          <a:lstStyle/>
          <a:p>
            <a:pPr lvl="0" algn="ctr"/>
            <a:r>
              <a:rPr lang="en-US" sz="3600" dirty="0">
                <a:solidFill>
                  <a:schemeClr val="bg1"/>
                </a:solidFill>
              </a:rPr>
              <a:t>This transformation</a:t>
            </a:r>
            <a:r>
              <a:rPr lang="en-US" sz="3600" i="1" dirty="0">
                <a:solidFill>
                  <a:schemeClr val="bg1"/>
                </a:solidFill>
              </a:rPr>
              <a:t> </a:t>
            </a:r>
            <a:r>
              <a:rPr lang="en-US" sz="3600" dirty="0">
                <a:solidFill>
                  <a:schemeClr val="bg1"/>
                </a:solidFill>
              </a:rPr>
              <a:t>in social consciousness </a:t>
            </a:r>
          </a:p>
          <a:p>
            <a:pPr lvl="0" algn="ctr"/>
            <a:r>
              <a:rPr lang="en-US" sz="3600" dirty="0">
                <a:solidFill>
                  <a:schemeClr val="bg1"/>
                </a:solidFill>
              </a:rPr>
              <a:t>results in a quantum leap in health and well-being</a:t>
            </a:r>
          </a:p>
        </p:txBody>
      </p:sp>
    </p:spTree>
    <p:extLst>
      <p:ext uri="{BB962C8B-B14F-4D97-AF65-F5344CB8AC3E}">
        <p14:creationId xmlns:p14="http://schemas.microsoft.com/office/powerpoint/2010/main" val="353207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279517" y="1044769"/>
            <a:ext cx="11632965" cy="4559200"/>
          </a:xfrm>
          <a:prstGeom prst="rect">
            <a:avLst/>
          </a:prstGeom>
          <a:noFill/>
          <a:ln>
            <a:noFill/>
          </a:ln>
        </p:spPr>
        <p:txBody>
          <a:bodyPr spcFirstLastPara="1" wrap="square" lIns="121900" tIns="121900" rIns="121900" bIns="121900" anchor="t" anchorCtr="0">
            <a:normAutofit/>
          </a:bodyPr>
          <a:lstStyle/>
          <a:p>
            <a:pPr algn="ctr" defTabSz="914377">
              <a:lnSpc>
                <a:spcPct val="115000"/>
              </a:lnSpc>
              <a:spcAft>
                <a:spcPts val="800"/>
              </a:spcAft>
              <a:buClr>
                <a:schemeClr val="dk2"/>
              </a:buClr>
              <a:buFont typeface="Montserrat Medium"/>
              <a:defRPr/>
            </a:pPr>
            <a:r>
              <a:rPr lang="en-US" sz="4000" dirty="0">
                <a:solidFill>
                  <a:schemeClr val="dk2"/>
                </a:solidFill>
                <a:sym typeface="Montserrat Medium"/>
              </a:rPr>
              <a:t>The primary purpose </a:t>
            </a:r>
          </a:p>
          <a:p>
            <a:pPr algn="ctr" defTabSz="914377">
              <a:lnSpc>
                <a:spcPct val="115000"/>
              </a:lnSpc>
              <a:spcAft>
                <a:spcPts val="800"/>
              </a:spcAft>
              <a:buClr>
                <a:schemeClr val="dk2"/>
              </a:buClr>
              <a:buFont typeface="Montserrat Medium"/>
              <a:defRPr/>
            </a:pPr>
            <a:r>
              <a:rPr lang="en-US" sz="4000" dirty="0">
                <a:solidFill>
                  <a:schemeClr val="dk2"/>
                </a:solidFill>
                <a:sym typeface="Montserrat Medium"/>
              </a:rPr>
              <a:t>of the current healthcare system is to </a:t>
            </a:r>
          </a:p>
          <a:p>
            <a:pPr algn="ctr" defTabSz="914377">
              <a:lnSpc>
                <a:spcPct val="115000"/>
              </a:lnSpc>
              <a:spcAft>
                <a:spcPts val="800"/>
              </a:spcAft>
              <a:buClr>
                <a:schemeClr val="dk2"/>
              </a:buClr>
              <a:buFont typeface="Montserrat Medium"/>
              <a:defRPr/>
            </a:pPr>
            <a:r>
              <a:rPr lang="en-US" sz="4000" dirty="0">
                <a:solidFill>
                  <a:schemeClr val="dk2"/>
                </a:solidFill>
                <a:sym typeface="Montserrat Medium"/>
              </a:rPr>
              <a:t>diagnose and treat disease, </a:t>
            </a:r>
          </a:p>
          <a:p>
            <a:pPr algn="ctr" defTabSz="914377">
              <a:lnSpc>
                <a:spcPct val="115000"/>
              </a:lnSpc>
              <a:spcAft>
                <a:spcPts val="800"/>
              </a:spcAft>
              <a:buClr>
                <a:schemeClr val="dk2"/>
              </a:buClr>
              <a:buFont typeface="Montserrat Medium"/>
              <a:defRPr/>
            </a:pPr>
            <a:r>
              <a:rPr lang="en-US" sz="4000" dirty="0">
                <a:solidFill>
                  <a:schemeClr val="dk2"/>
                </a:solidFill>
                <a:sym typeface="Montserrat Medium"/>
              </a:rPr>
              <a:t>cure it when possible, </a:t>
            </a:r>
          </a:p>
          <a:p>
            <a:pPr algn="ctr" defTabSz="914377">
              <a:lnSpc>
                <a:spcPct val="115000"/>
              </a:lnSpc>
              <a:spcAft>
                <a:spcPts val="800"/>
              </a:spcAft>
              <a:buClr>
                <a:schemeClr val="dk2"/>
              </a:buClr>
              <a:buFont typeface="Montserrat Medium"/>
              <a:defRPr/>
            </a:pPr>
            <a:r>
              <a:rPr lang="en-US" sz="4000" dirty="0">
                <a:solidFill>
                  <a:schemeClr val="dk2"/>
                </a:solidFill>
                <a:sym typeface="Montserrat Medium"/>
              </a:rPr>
              <a:t>manage it when not.   </a:t>
            </a:r>
          </a:p>
        </p:txBody>
      </p:sp>
    </p:spTree>
    <p:extLst>
      <p:ext uri="{BB962C8B-B14F-4D97-AF65-F5344CB8AC3E}">
        <p14:creationId xmlns:p14="http://schemas.microsoft.com/office/powerpoint/2010/main" val="184574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BED23-97B0-F649-A5C8-835CA3766059}"/>
              </a:ext>
            </a:extLst>
          </p:cNvPr>
          <p:cNvSpPr/>
          <p:nvPr/>
        </p:nvSpPr>
        <p:spPr>
          <a:xfrm>
            <a:off x="415600" y="1231833"/>
            <a:ext cx="11360800" cy="4559200"/>
          </a:xfrm>
          <a:prstGeom prst="rect">
            <a:avLst/>
          </a:prstGeom>
          <a:noFill/>
          <a:ln>
            <a:noFill/>
          </a:ln>
        </p:spPr>
        <p:txBody>
          <a:bodyPr spcFirstLastPara="1" wrap="square" lIns="121900" tIns="121900" rIns="121900" bIns="121900" anchor="t" anchorCtr="0">
            <a:normAutofit/>
          </a:bodyPr>
          <a:lstStyle/>
          <a:p>
            <a:pPr algn="ctr" defTabSz="914377">
              <a:lnSpc>
                <a:spcPct val="115000"/>
              </a:lnSpc>
              <a:spcAft>
                <a:spcPts val="800"/>
              </a:spcAft>
              <a:buClr>
                <a:schemeClr val="dk2"/>
              </a:buClr>
              <a:buSzPts val="5900"/>
              <a:buFont typeface="Montserrat Medium"/>
              <a:defRPr/>
            </a:pPr>
            <a:r>
              <a:rPr lang="en-US" sz="4000" dirty="0">
                <a:solidFill>
                  <a:schemeClr val="dk2"/>
                </a:solidFill>
                <a:sym typeface="Montserrat Medium"/>
              </a:rPr>
              <a:t>The purpose of Whole Health is to </a:t>
            </a:r>
          </a:p>
          <a:p>
            <a:pPr algn="ctr" defTabSz="914377">
              <a:lnSpc>
                <a:spcPct val="115000"/>
              </a:lnSpc>
              <a:spcAft>
                <a:spcPts val="800"/>
              </a:spcAft>
              <a:buClr>
                <a:schemeClr val="dk2"/>
              </a:buClr>
              <a:buSzPts val="5900"/>
              <a:buFont typeface="Montserrat Medium"/>
              <a:defRPr/>
            </a:pPr>
            <a:r>
              <a:rPr lang="en-US" sz="4000" dirty="0">
                <a:solidFill>
                  <a:schemeClr val="dk2"/>
                </a:solidFill>
                <a:sym typeface="Montserrat Medium"/>
              </a:rPr>
              <a:t>empower and equip people </a:t>
            </a:r>
          </a:p>
          <a:p>
            <a:pPr algn="ctr" defTabSz="914377">
              <a:lnSpc>
                <a:spcPct val="115000"/>
              </a:lnSpc>
              <a:spcAft>
                <a:spcPts val="800"/>
              </a:spcAft>
              <a:buClr>
                <a:schemeClr val="dk2"/>
              </a:buClr>
              <a:buSzPts val="5900"/>
              <a:buFont typeface="Montserrat Medium"/>
              <a:defRPr/>
            </a:pPr>
            <a:r>
              <a:rPr lang="en-US" sz="4000" dirty="0">
                <a:solidFill>
                  <a:schemeClr val="dk2"/>
                </a:solidFill>
                <a:sym typeface="Montserrat Medium"/>
              </a:rPr>
              <a:t>to take charge </a:t>
            </a:r>
          </a:p>
          <a:p>
            <a:pPr algn="ctr" defTabSz="914377">
              <a:lnSpc>
                <a:spcPct val="115000"/>
              </a:lnSpc>
              <a:spcAft>
                <a:spcPts val="800"/>
              </a:spcAft>
              <a:buClr>
                <a:schemeClr val="dk2"/>
              </a:buClr>
              <a:buSzPts val="5900"/>
              <a:buFont typeface="Montserrat Medium"/>
              <a:defRPr/>
            </a:pPr>
            <a:r>
              <a:rPr lang="en-US" sz="4000" dirty="0">
                <a:solidFill>
                  <a:schemeClr val="dk2"/>
                </a:solidFill>
                <a:sym typeface="Montserrat Medium"/>
              </a:rPr>
              <a:t>of their physical, mental and spiritual health </a:t>
            </a:r>
          </a:p>
          <a:p>
            <a:pPr algn="ctr" defTabSz="914377">
              <a:lnSpc>
                <a:spcPct val="115000"/>
              </a:lnSpc>
              <a:spcAft>
                <a:spcPts val="800"/>
              </a:spcAft>
              <a:buClr>
                <a:schemeClr val="dk2"/>
              </a:buClr>
              <a:buSzPts val="5900"/>
              <a:buFont typeface="Montserrat Medium"/>
              <a:defRPr/>
            </a:pPr>
            <a:r>
              <a:rPr lang="en-US" sz="4000" dirty="0">
                <a:solidFill>
                  <a:schemeClr val="dk2"/>
                </a:solidFill>
                <a:sym typeface="Montserrat Medium"/>
              </a:rPr>
              <a:t>to live a full and meaningful life.</a:t>
            </a:r>
          </a:p>
          <a:p>
            <a:pPr defTabSz="914377">
              <a:lnSpc>
                <a:spcPct val="115000"/>
              </a:lnSpc>
              <a:spcAft>
                <a:spcPts val="800"/>
              </a:spcAft>
              <a:buClr>
                <a:schemeClr val="dk2"/>
              </a:buClr>
              <a:buSzPts val="5900"/>
              <a:buFont typeface="Montserrat Medium"/>
              <a:defRPr/>
            </a:pPr>
            <a:endParaRPr lang="en-US" sz="2400" dirty="0">
              <a:solidFill>
                <a:schemeClr val="dk2"/>
              </a:solidFill>
              <a:latin typeface="Montserrat Medium"/>
              <a:sym typeface="Montserrat Medium"/>
            </a:endParaRPr>
          </a:p>
        </p:txBody>
      </p:sp>
    </p:spTree>
    <p:extLst>
      <p:ext uri="{BB962C8B-B14F-4D97-AF65-F5344CB8AC3E}">
        <p14:creationId xmlns:p14="http://schemas.microsoft.com/office/powerpoint/2010/main" val="230685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CDBA-CA39-854C-B200-2F9BBDE51A84}"/>
              </a:ext>
            </a:extLst>
          </p:cNvPr>
          <p:cNvSpPr>
            <a:spLocks noGrp="1"/>
          </p:cNvSpPr>
          <p:nvPr>
            <p:ph type="title" idx="4294967295"/>
          </p:nvPr>
        </p:nvSpPr>
        <p:spPr>
          <a:xfrm>
            <a:off x="841248" y="251312"/>
            <a:ext cx="10506456" cy="1010264"/>
          </a:xfrm>
        </p:spPr>
        <p:txBody>
          <a:bodyPr vert="horz" lIns="91440" tIns="45720" rIns="91440" bIns="45720" rtlCol="0" anchor="ctr" anchorCtr="0">
            <a:normAutofit/>
          </a:bodyPr>
          <a:lstStyle/>
          <a:p>
            <a:pPr algn="ctr">
              <a:lnSpc>
                <a:spcPct val="90000"/>
              </a:lnSpc>
            </a:pPr>
            <a:r>
              <a:rPr lang="en-US" sz="4400" kern="1200">
                <a:solidFill>
                  <a:schemeClr val="accent2">
                    <a:lumMod val="50000"/>
                  </a:schemeClr>
                </a:solidFill>
                <a:latin typeface="+mj-lt"/>
                <a:ea typeface="+mj-ea"/>
                <a:cs typeface="+mj-cs"/>
              </a:rPr>
              <a:t>Whole Health Models</a:t>
            </a:r>
            <a:endParaRPr lang="en-US" sz="4400" kern="1200" dirty="0">
              <a:solidFill>
                <a:schemeClr val="accent2">
                  <a:lumMod val="50000"/>
                </a:schemeClr>
              </a:solidFill>
              <a:latin typeface="+mj-lt"/>
              <a:ea typeface="+mj-ea"/>
              <a:cs typeface="+mj-cs"/>
            </a:endParaRPr>
          </a:p>
        </p:txBody>
      </p:sp>
      <p:pic>
        <p:nvPicPr>
          <p:cNvPr id="10" name="Picture 9">
            <a:extLst>
              <a:ext uri="{FF2B5EF4-FFF2-40B4-BE49-F238E27FC236}">
                <a16:creationId xmlns:a16="http://schemas.microsoft.com/office/drawing/2014/main" id="{286FEDF5-47DC-4716-B945-759D566EE69F}"/>
              </a:ext>
            </a:extLst>
          </p:cNvPr>
          <p:cNvPicPr>
            <a:picLocks noChangeAspect="1"/>
          </p:cNvPicPr>
          <p:nvPr/>
        </p:nvPicPr>
        <p:blipFill>
          <a:blip r:embed="rId3"/>
          <a:srcRect/>
          <a:stretch/>
        </p:blipFill>
        <p:spPr>
          <a:xfrm>
            <a:off x="8946043" y="1482804"/>
            <a:ext cx="3117941" cy="2988344"/>
          </a:xfrm>
          <a:prstGeom prst="rect">
            <a:avLst/>
          </a:prstGeom>
        </p:spPr>
      </p:pic>
      <p:pic>
        <p:nvPicPr>
          <p:cNvPr id="11" name="Picture 10" descr="Diagram&#10;&#10;Description automatically generated">
            <a:extLst>
              <a:ext uri="{FF2B5EF4-FFF2-40B4-BE49-F238E27FC236}">
                <a16:creationId xmlns:a16="http://schemas.microsoft.com/office/drawing/2014/main" id="{3129F987-47F2-4E68-877A-9288394EF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31074" y="1360585"/>
            <a:ext cx="3403396" cy="2870325"/>
          </a:xfrm>
          <a:prstGeom prst="rect">
            <a:avLst/>
          </a:prstGeom>
          <a:noFill/>
          <a:ln>
            <a:noFill/>
          </a:ln>
        </p:spPr>
      </p:pic>
      <p:pic>
        <p:nvPicPr>
          <p:cNvPr id="1028" name="Picture 4">
            <a:extLst>
              <a:ext uri="{FF2B5EF4-FFF2-40B4-BE49-F238E27FC236}">
                <a16:creationId xmlns:a16="http://schemas.microsoft.com/office/drawing/2014/main" id="{CDF6DA4D-3E39-441E-8BB4-B85312C9F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977" y="4471148"/>
            <a:ext cx="2317756" cy="23281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uke WOH">
            <a:extLst>
              <a:ext uri="{FF2B5EF4-FFF2-40B4-BE49-F238E27FC236}">
                <a16:creationId xmlns:a16="http://schemas.microsoft.com/office/drawing/2014/main" id="{AC60E3FE-F3F7-4B5B-BACE-9953707E08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17550" r="6060" b="19018"/>
          <a:stretch/>
        </p:blipFill>
        <p:spPr bwMode="auto">
          <a:xfrm>
            <a:off x="128017" y="1444960"/>
            <a:ext cx="3005092" cy="28703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8" descr="The Wheel of Health -The Osher Center for Integrative Medicine,... |  Download Scientific Diagram">
            <a:extLst>
              <a:ext uri="{FF2B5EF4-FFF2-40B4-BE49-F238E27FC236}">
                <a16:creationId xmlns:a16="http://schemas.microsoft.com/office/drawing/2014/main" id="{CE8AFFD3-50C2-433B-A117-FA82AFD321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C5D5260-8BF6-44A3-B64E-DB96A77B4339}"/>
              </a:ext>
            </a:extLst>
          </p:cNvPr>
          <p:cNvPicPr>
            <a:picLocks noChangeAspect="1"/>
          </p:cNvPicPr>
          <p:nvPr/>
        </p:nvPicPr>
        <p:blipFill rotWithShape="1">
          <a:blip r:embed="rId7"/>
          <a:srcRect t="1570" r="571" b="-1"/>
          <a:stretch/>
        </p:blipFill>
        <p:spPr>
          <a:xfrm>
            <a:off x="7506325" y="4192958"/>
            <a:ext cx="2576009" cy="2550124"/>
          </a:xfrm>
          <a:prstGeom prst="ellipse">
            <a:avLst/>
          </a:prstGeom>
        </p:spPr>
      </p:pic>
      <p:sp>
        <p:nvSpPr>
          <p:cNvPr id="3" name="TextBox 2">
            <a:extLst>
              <a:ext uri="{FF2B5EF4-FFF2-40B4-BE49-F238E27FC236}">
                <a16:creationId xmlns:a16="http://schemas.microsoft.com/office/drawing/2014/main" id="{7CA675B7-131A-493A-B016-0B437BC0CAE7}"/>
              </a:ext>
            </a:extLst>
          </p:cNvPr>
          <p:cNvSpPr txBox="1"/>
          <p:nvPr/>
        </p:nvSpPr>
        <p:spPr>
          <a:xfrm>
            <a:off x="0" y="417618"/>
            <a:ext cx="252663" cy="866904"/>
          </a:xfrm>
          <a:prstGeom prst="rect">
            <a:avLst/>
          </a:prstGeom>
          <a:solidFill>
            <a:schemeClr val="bg1"/>
          </a:solidFill>
        </p:spPr>
        <p:txBody>
          <a:bodyPr wrap="square" rtlCol="0">
            <a:spAutoFit/>
          </a:bodyPr>
          <a:lstStyle/>
          <a:p>
            <a:endParaRPr lang="en-US" dirty="0"/>
          </a:p>
        </p:txBody>
      </p:sp>
      <p:pic>
        <p:nvPicPr>
          <p:cNvPr id="2050" name="Picture 2">
            <a:extLst>
              <a:ext uri="{FF2B5EF4-FFF2-40B4-BE49-F238E27FC236}">
                <a16:creationId xmlns:a16="http://schemas.microsoft.com/office/drawing/2014/main" id="{F515F5A2-517E-3645-539C-BCF69E4CEA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2929" y="1276763"/>
            <a:ext cx="3638962"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61638"/>
      </p:ext>
    </p:extLst>
  </p:cSld>
  <p:clrMapOvr>
    <a:masterClrMapping/>
  </p:clrMapOvr>
</p:sld>
</file>

<file path=ppt/theme/theme1.xml><?xml version="1.0" encoding="utf-8"?>
<a:theme xmlns:a="http://schemas.openxmlformats.org/drawingml/2006/main" name="Ultimate Business Blue">
  <a:themeElements>
    <a:clrScheme name="Whole Health Institute">
      <a:dk1>
        <a:srgbClr val="0D3748"/>
      </a:dk1>
      <a:lt1>
        <a:srgbClr val="FFFFFF"/>
      </a:lt1>
      <a:dk2>
        <a:srgbClr val="424242"/>
      </a:dk2>
      <a:lt2>
        <a:srgbClr val="F2EFE6"/>
      </a:lt2>
      <a:accent1>
        <a:srgbClr val="36BCA2"/>
      </a:accent1>
      <a:accent2>
        <a:srgbClr val="2CBBD3"/>
      </a:accent2>
      <a:accent3>
        <a:srgbClr val="A0D3A3"/>
      </a:accent3>
      <a:accent4>
        <a:srgbClr val="FFC14C"/>
      </a:accent4>
      <a:accent5>
        <a:srgbClr val="F98329"/>
      </a:accent5>
      <a:accent6>
        <a:srgbClr val="015874"/>
      </a:accent6>
      <a:hlink>
        <a:srgbClr val="666666"/>
      </a:hlink>
      <a:folHlink>
        <a:srgbClr val="4C4C4C"/>
      </a:folHlink>
    </a:clrScheme>
    <a:fontScheme name="Cl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21595</TotalTime>
  <Words>3643</Words>
  <Application>Microsoft Office PowerPoint</Application>
  <PresentationFormat>Widescreen</PresentationFormat>
  <Paragraphs>447</Paragraphs>
  <Slides>60</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Amatic SC</vt:lpstr>
      <vt:lpstr>Apple Symbols</vt:lpstr>
      <vt:lpstr>Arial</vt:lpstr>
      <vt:lpstr>Calibri</vt:lpstr>
      <vt:lpstr>Courier New</vt:lpstr>
      <vt:lpstr>Georgia</vt:lpstr>
      <vt:lpstr>Montserrat</vt:lpstr>
      <vt:lpstr>Montserrat Medium</vt:lpstr>
      <vt:lpstr>Source Code Pro</vt:lpstr>
      <vt:lpstr>Symbol</vt:lpstr>
      <vt:lpstr>Wingdings</vt:lpstr>
      <vt:lpstr>Ultimate Business Blue</vt:lpstr>
      <vt:lpstr>PowerPoint Presentation</vt:lpstr>
      <vt:lpstr>Learning Objectives </vt:lpstr>
      <vt:lpstr>The Global Economics and Outcomes</vt:lpstr>
      <vt:lpstr>The Healthcare Crisis Facing the U.S.</vt:lpstr>
      <vt:lpstr>PowerPoint Presentation</vt:lpstr>
      <vt:lpstr>PowerPoint Presentation</vt:lpstr>
      <vt:lpstr>PowerPoint Presentation</vt:lpstr>
      <vt:lpstr>PowerPoint Presentation</vt:lpstr>
      <vt:lpstr>Whole Health Models</vt:lpstr>
      <vt:lpstr>   </vt:lpstr>
      <vt:lpstr>PowerPoint Presentation</vt:lpstr>
      <vt:lpstr>Veterans Health Administration (VA)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of the VA’s Transformation to Whole Health</vt:lpstr>
      <vt:lpstr>Timeline of the VA’s Transformation to Whole Health</vt:lpstr>
      <vt:lpstr>PowerPoint Presentation</vt:lpstr>
      <vt:lpstr>Supporting Research &amp; Evaluation</vt:lpstr>
      <vt:lpstr>Research on Peer Programs</vt:lpstr>
      <vt:lpstr>18 Flagship Health Systems:  Four Research Teams for Whole Health Evaluation   </vt:lpstr>
      <vt:lpstr>PowerPoint Presentation</vt:lpstr>
      <vt:lpstr>Categories of Whole Health Services Use</vt:lpstr>
      <vt:lpstr>Research Groups</vt:lpstr>
      <vt:lpstr>Implementation</vt:lpstr>
      <vt:lpstr>Patient Outcomes</vt:lpstr>
      <vt:lpstr>Opioid Utilization  </vt:lpstr>
      <vt:lpstr>Facility Impact and Costs</vt:lpstr>
      <vt:lpstr>Employee Outcomes</vt:lpstr>
      <vt:lpstr>Resignation Rates</vt:lpstr>
      <vt:lpstr>PowerPoint Presentation</vt:lpstr>
      <vt:lpstr>PowerPoint Presentation</vt:lpstr>
      <vt:lpstr>PowerPoint Presentation</vt:lpstr>
      <vt:lpstr>PowerPoint Presentation</vt:lpstr>
      <vt:lpstr>PowerPoint Presentation</vt:lpstr>
      <vt:lpstr>PowerPoint Presentation</vt:lpstr>
      <vt:lpstr>What is transformation?  </vt:lpstr>
      <vt:lpstr>What is Culture and how do we Drive it? </vt:lpstr>
      <vt:lpstr>PowerPoint Presentation</vt:lpstr>
      <vt:lpstr>What are the Challenges and Opportunities for You?</vt:lpstr>
      <vt:lpstr>How might you approach that? </vt:lpstr>
      <vt:lpstr>How might you approach that? </vt:lpstr>
      <vt:lpstr>PowerPoint Presentation</vt:lpstr>
      <vt:lpstr>Imagine a day when ...</vt:lpstr>
      <vt:lpstr>Imagine a day when ... </vt:lpstr>
      <vt:lpstr>Imagine a day when ...</vt:lpstr>
      <vt:lpstr>Imagine a day when ...</vt:lpstr>
      <vt:lpstr>Imagine a day when ...</vt:lpstr>
      <vt:lpstr>Imagine a day when ...</vt:lpstr>
      <vt:lpstr>Imagine a day when ...</vt:lpstr>
      <vt:lpstr>Imagine a day when …</vt:lpstr>
      <vt:lpstr>Imagine a day when ...</vt:lpstr>
      <vt:lpstr>Imagine a day when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dc:title>
  <dc:creator>Adam Rindfleisch</dc:creator>
  <cp:lastModifiedBy>Tracy Gaudet</cp:lastModifiedBy>
  <cp:revision>94</cp:revision>
  <cp:lastPrinted>2022-10-18T22:16:41Z</cp:lastPrinted>
  <dcterms:created xsi:type="dcterms:W3CDTF">2020-06-14T15:59:25Z</dcterms:created>
  <dcterms:modified xsi:type="dcterms:W3CDTF">2022-10-25T18:05:14Z</dcterms:modified>
</cp:coreProperties>
</file>