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59F27A-5749-45EC-92B4-2D08C2C5A321}" v="5" dt="2024-11-05T18:56:28.3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tzel, Lindsey A" userId="28e4280a-b618-4cb9-8332-2a6b80d70bb8" providerId="ADAL" clId="{4259F27A-5749-45EC-92B4-2D08C2C5A321}"/>
    <pc:docChg chg="custSel addSld delSld modSld">
      <pc:chgData name="Netzel, Lindsey A" userId="28e4280a-b618-4cb9-8332-2a6b80d70bb8" providerId="ADAL" clId="{4259F27A-5749-45EC-92B4-2D08C2C5A321}" dt="2024-11-05T19:55:44.911" v="357" actId="1076"/>
      <pc:docMkLst>
        <pc:docMk/>
      </pc:docMkLst>
      <pc:sldChg chg="addSp modSp mod">
        <pc:chgData name="Netzel, Lindsey A" userId="28e4280a-b618-4cb9-8332-2a6b80d70bb8" providerId="ADAL" clId="{4259F27A-5749-45EC-92B4-2D08C2C5A321}" dt="2024-11-05T18:56:41.985" v="345" actId="404"/>
        <pc:sldMkLst>
          <pc:docMk/>
          <pc:sldMk cId="2893240168" sldId="256"/>
        </pc:sldMkLst>
        <pc:spChg chg="add mod">
          <ac:chgData name="Netzel, Lindsey A" userId="28e4280a-b618-4cb9-8332-2a6b80d70bb8" providerId="ADAL" clId="{4259F27A-5749-45EC-92B4-2D08C2C5A321}" dt="2024-11-05T18:56:41.985" v="345" actId="404"/>
          <ac:spMkLst>
            <pc:docMk/>
            <pc:sldMk cId="2893240168" sldId="256"/>
            <ac:spMk id="2" creationId="{714A5F15-3B84-5663-5469-22F06BC3968F}"/>
          </ac:spMkLst>
        </pc:spChg>
      </pc:sldChg>
      <pc:sldChg chg="addSp delSp modSp mod">
        <pc:chgData name="Netzel, Lindsey A" userId="28e4280a-b618-4cb9-8332-2a6b80d70bb8" providerId="ADAL" clId="{4259F27A-5749-45EC-92B4-2D08C2C5A321}" dt="2024-11-05T19:55:44.911" v="357" actId="1076"/>
        <pc:sldMkLst>
          <pc:docMk/>
          <pc:sldMk cId="4114378508" sldId="260"/>
        </pc:sldMkLst>
        <pc:spChg chg="add del mod">
          <ac:chgData name="Netzel, Lindsey A" userId="28e4280a-b618-4cb9-8332-2a6b80d70bb8" providerId="ADAL" clId="{4259F27A-5749-45EC-92B4-2D08C2C5A321}" dt="2024-11-05T18:40:03.529" v="41"/>
          <ac:spMkLst>
            <pc:docMk/>
            <pc:sldMk cId="4114378508" sldId="260"/>
            <ac:spMk id="2" creationId="{C9F1B04D-FA25-789C-94D5-9EAAC3585AC8}"/>
          </ac:spMkLst>
        </pc:spChg>
        <pc:spChg chg="add mod">
          <ac:chgData name="Netzel, Lindsey A" userId="28e4280a-b618-4cb9-8332-2a6b80d70bb8" providerId="ADAL" clId="{4259F27A-5749-45EC-92B4-2D08C2C5A321}" dt="2024-11-05T19:55:29.793" v="353" actId="1076"/>
          <ac:spMkLst>
            <pc:docMk/>
            <pc:sldMk cId="4114378508" sldId="260"/>
            <ac:spMk id="3" creationId="{FAA2FE80-9D06-A906-CC2C-E73F08702DF0}"/>
          </ac:spMkLst>
        </pc:spChg>
        <pc:spChg chg="mod">
          <ac:chgData name="Netzel, Lindsey A" userId="28e4280a-b618-4cb9-8332-2a6b80d70bb8" providerId="ADAL" clId="{4259F27A-5749-45EC-92B4-2D08C2C5A321}" dt="2024-11-05T19:55:40.432" v="356" actId="1076"/>
          <ac:spMkLst>
            <pc:docMk/>
            <pc:sldMk cId="4114378508" sldId="260"/>
            <ac:spMk id="6" creationId="{71EC334C-4E91-4213-98DC-263362537BD5}"/>
          </ac:spMkLst>
        </pc:spChg>
        <pc:spChg chg="mod">
          <ac:chgData name="Netzel, Lindsey A" userId="28e4280a-b618-4cb9-8332-2a6b80d70bb8" providerId="ADAL" clId="{4259F27A-5749-45EC-92B4-2D08C2C5A321}" dt="2024-11-05T19:55:44.911" v="357" actId="1076"/>
          <ac:spMkLst>
            <pc:docMk/>
            <pc:sldMk cId="4114378508" sldId="260"/>
            <ac:spMk id="7" creationId="{3F88F55D-7C87-4B5E-AFE3-60382B0FA8D6}"/>
          </ac:spMkLst>
        </pc:spChg>
        <pc:picChg chg="mod modCrop">
          <ac:chgData name="Netzel, Lindsey A" userId="28e4280a-b618-4cb9-8332-2a6b80d70bb8" providerId="ADAL" clId="{4259F27A-5749-45EC-92B4-2D08C2C5A321}" dt="2024-11-05T19:55:34.269" v="354" actId="1076"/>
          <ac:picMkLst>
            <pc:docMk/>
            <pc:sldMk cId="4114378508" sldId="260"/>
            <ac:picMk id="4" creationId="{FCB7B93D-1D46-4E4F-878F-2EABA82C6B48}"/>
          </ac:picMkLst>
        </pc:picChg>
        <pc:picChg chg="mod">
          <ac:chgData name="Netzel, Lindsey A" userId="28e4280a-b618-4cb9-8332-2a6b80d70bb8" providerId="ADAL" clId="{4259F27A-5749-45EC-92B4-2D08C2C5A321}" dt="2024-11-05T19:55:37.008" v="355" actId="1076"/>
          <ac:picMkLst>
            <pc:docMk/>
            <pc:sldMk cId="4114378508" sldId="260"/>
            <ac:picMk id="5" creationId="{6495352B-6A7B-4D11-97C1-709848143161}"/>
          </ac:picMkLst>
        </pc:picChg>
      </pc:sldChg>
      <pc:sldChg chg="addSp modSp new del mod">
        <pc:chgData name="Netzel, Lindsey A" userId="28e4280a-b618-4cb9-8332-2a6b80d70bb8" providerId="ADAL" clId="{4259F27A-5749-45EC-92B4-2D08C2C5A321}" dt="2024-11-05T18:56:00.017" v="324" actId="2696"/>
        <pc:sldMkLst>
          <pc:docMk/>
          <pc:sldMk cId="3495868150" sldId="261"/>
        </pc:sldMkLst>
        <pc:spChg chg="mod">
          <ac:chgData name="Netzel, Lindsey A" userId="28e4280a-b618-4cb9-8332-2a6b80d70bb8" providerId="ADAL" clId="{4259F27A-5749-45EC-92B4-2D08C2C5A321}" dt="2024-11-05T18:41:08.079" v="79" actId="122"/>
          <ac:spMkLst>
            <pc:docMk/>
            <pc:sldMk cId="3495868150" sldId="261"/>
            <ac:spMk id="2" creationId="{CB211BA0-00A1-482D-CD28-F4E81A32124D}"/>
          </ac:spMkLst>
        </pc:spChg>
        <pc:picChg chg="add mod">
          <ac:chgData name="Netzel, Lindsey A" userId="28e4280a-b618-4cb9-8332-2a6b80d70bb8" providerId="ADAL" clId="{4259F27A-5749-45EC-92B4-2D08C2C5A321}" dt="2024-11-05T18:44:47.596" v="85" actId="1076"/>
          <ac:picMkLst>
            <pc:docMk/>
            <pc:sldMk cId="3495868150" sldId="261"/>
            <ac:picMk id="3" creationId="{CA76A3CC-54C4-3A09-EF76-3E9BEA40A179}"/>
          </ac:picMkLst>
        </pc:picChg>
        <pc:picChg chg="add mod">
          <ac:chgData name="Netzel, Lindsey A" userId="28e4280a-b618-4cb9-8332-2a6b80d70bb8" providerId="ADAL" clId="{4259F27A-5749-45EC-92B4-2D08C2C5A321}" dt="2024-11-05T18:44:41.667" v="83" actId="14100"/>
          <ac:picMkLst>
            <pc:docMk/>
            <pc:sldMk cId="3495868150" sldId="261"/>
            <ac:picMk id="4" creationId="{472B6297-FC89-451F-C986-C7958431ADC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11/5/2024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11/5/2024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11/5/2024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11/5/2024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11/5/2024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cid:image005.jpg@01D49D2A.5A913500" TargetMode="External"/><Relationship Id="rId7" Type="http://schemas.openxmlformats.org/officeDocument/2006/relationships/image" Target="cid:image002.png@01D49D2A.5A883450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cid:image007.png@01D49D2A.5A913500" TargetMode="External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cid:image006.jpg@01D49D2A.5A91350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BD65FED-94CB-4369-B237-7E4CDE00A0B0}"/>
              </a:ext>
            </a:extLst>
          </p:cNvPr>
          <p:cNvSpPr/>
          <p:nvPr/>
        </p:nvSpPr>
        <p:spPr>
          <a:xfrm>
            <a:off x="873368" y="376035"/>
            <a:ext cx="1061258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u="sng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Pressure Injury (PI) Prevention and Sitting</a:t>
            </a:r>
          </a:p>
          <a:p>
            <a:pPr algn="ctr"/>
            <a:endParaRPr lang="en-US" sz="24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4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In sitting positions, the pressure is higher than in lying postures. </a:t>
            </a:r>
          </a:p>
          <a:p>
            <a:pPr algn="ctr"/>
            <a:endParaRPr lang="en-US" sz="24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400" dirty="0">
                <a:solidFill>
                  <a:srgbClr val="1F497D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4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The risk of pressure injury is </a:t>
            </a:r>
            <a:r>
              <a:rPr lang="en-US" sz="2400" i="1" dirty="0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greatly</a:t>
            </a:r>
            <a:r>
              <a:rPr lang="en-US" sz="2400" i="1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increased </a:t>
            </a:r>
            <a:r>
              <a:rPr lang="en-US" sz="24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during sitting periods.</a:t>
            </a:r>
            <a:endParaRPr lang="en-US" sz="2400" dirty="0"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F8D04EA-3209-4E91-BADD-E24F65B40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279654" y="3584013"/>
            <a:ext cx="2733675" cy="10001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4586B81-7939-4025-B018-C9AD8B91F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443434" y="3493525"/>
            <a:ext cx="2714625" cy="116205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B7097BD-31D2-4142-B37D-5213F6D0F5EF}"/>
              </a:ext>
            </a:extLst>
          </p:cNvPr>
          <p:cNvSpPr txBox="1"/>
          <p:nvPr/>
        </p:nvSpPr>
        <p:spPr>
          <a:xfrm>
            <a:off x="6245236" y="5648300"/>
            <a:ext cx="3481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Pressure map in sitting position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7637CB3-A7E4-480A-9A40-6641685E9AD4}"/>
              </a:ext>
            </a:extLst>
          </p:cNvPr>
          <p:cNvSpPr txBox="1"/>
          <p:nvPr/>
        </p:nvSpPr>
        <p:spPr>
          <a:xfrm>
            <a:off x="2239546" y="5648300"/>
            <a:ext cx="3481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Pressure map in supine position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3D8E473-703F-42F1-AF27-748C80F3845D}"/>
              </a:ext>
            </a:extLst>
          </p:cNvPr>
          <p:cNvCxnSpPr>
            <a:cxnSpLocks/>
          </p:cNvCxnSpPr>
          <p:nvPr/>
        </p:nvCxnSpPr>
        <p:spPr>
          <a:xfrm flipV="1">
            <a:off x="2107224" y="4074550"/>
            <a:ext cx="1321776" cy="1455812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89564C4-A33E-438A-97C0-5D1E8281DFF4}"/>
              </a:ext>
            </a:extLst>
          </p:cNvPr>
          <p:cNvCxnSpPr>
            <a:cxnSpLocks/>
          </p:cNvCxnSpPr>
          <p:nvPr/>
        </p:nvCxnSpPr>
        <p:spPr>
          <a:xfrm flipH="1" flipV="1">
            <a:off x="8115300" y="4286250"/>
            <a:ext cx="1444156" cy="1244112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14A5F15-3B84-5663-5469-22F06BC3968F}"/>
              </a:ext>
            </a:extLst>
          </p:cNvPr>
          <p:cNvSpPr txBox="1"/>
          <p:nvPr/>
        </p:nvSpPr>
        <p:spPr>
          <a:xfrm>
            <a:off x="10558020" y="6480085"/>
            <a:ext cx="1564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Updated 11/2024</a:t>
            </a:r>
          </a:p>
        </p:txBody>
      </p:sp>
    </p:spTree>
    <p:extLst>
      <p:ext uri="{BB962C8B-B14F-4D97-AF65-F5344CB8AC3E}">
        <p14:creationId xmlns:p14="http://schemas.microsoft.com/office/powerpoint/2010/main" val="2893240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C683C82-B0C9-455C-A98B-0D5E87A9B7AB}"/>
              </a:ext>
            </a:extLst>
          </p:cNvPr>
          <p:cNvSpPr/>
          <p:nvPr/>
        </p:nvSpPr>
        <p:spPr>
          <a:xfrm>
            <a:off x="304800" y="107003"/>
            <a:ext cx="11562945" cy="210978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	              	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7CD95D4-1296-49FF-87F9-D97BF60AA424}"/>
              </a:ext>
            </a:extLst>
          </p:cNvPr>
          <p:cNvSpPr/>
          <p:nvPr/>
        </p:nvSpPr>
        <p:spPr>
          <a:xfrm>
            <a:off x="1337431" y="2342606"/>
            <a:ext cx="9230316" cy="416519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A9A4AB-9F74-4E67-B40C-E9970B78E640}"/>
              </a:ext>
            </a:extLst>
          </p:cNvPr>
          <p:cNvSpPr txBox="1"/>
          <p:nvPr/>
        </p:nvSpPr>
        <p:spPr>
          <a:xfrm>
            <a:off x="1819072" y="2464526"/>
            <a:ext cx="828287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GENERAL GUIDELINES: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Apply Mepilex foam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Use chair air cushion under patient. Do not use donuts.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Maintain proper alignment; recline with legs elevated if possible or ensure feet are well supported on the floor.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Assess skin after each period of sitting to evaluate.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For a patient with an ischial pressure injury, avoid seating in a fully erect posture in chair.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REPOSITIONING: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If patient is unable to reposition themself or </a:t>
            </a:r>
            <a:r>
              <a:rPr lang="en-US" sz="1400" i="1" dirty="0">
                <a:solidFill>
                  <a:schemeClr val="bg1"/>
                </a:solidFill>
              </a:rPr>
              <a:t>can</a:t>
            </a:r>
            <a:r>
              <a:rPr lang="en-US" sz="1400" dirty="0">
                <a:solidFill>
                  <a:schemeClr val="bg1"/>
                </a:solidFill>
              </a:rPr>
              <a:t> reposition but </a:t>
            </a:r>
            <a:r>
              <a:rPr lang="en-US" sz="1400" i="1" dirty="0">
                <a:solidFill>
                  <a:schemeClr val="bg1"/>
                </a:solidFill>
              </a:rPr>
              <a:t>won’t</a:t>
            </a:r>
            <a:r>
              <a:rPr lang="en-US" sz="1400" dirty="0">
                <a:solidFill>
                  <a:schemeClr val="bg1"/>
                </a:solidFill>
              </a:rPr>
              <a:t> because of pain, dementia, </a:t>
            </a:r>
            <a:r>
              <a:rPr lang="en-US" sz="1400" dirty="0" err="1">
                <a:solidFill>
                  <a:schemeClr val="bg1"/>
                </a:solidFill>
              </a:rPr>
              <a:t>etc</a:t>
            </a:r>
            <a:r>
              <a:rPr lang="en-US" sz="1400" dirty="0">
                <a:solidFill>
                  <a:schemeClr val="bg1"/>
                </a:solidFill>
              </a:rPr>
              <a:t>: assist with repositioning at least q1h.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If patient is able to reposition themselves: encourage q15 minute pressure shifts.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CONSIDER SITTING LIMITATIONS: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 2 hours for at risk patient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1hour TID for patient with ischial or sacral pressure injury.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Sitting time can be increased or decreased based on improvement or deterioration of the pressure injury.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EE884A-64F7-4013-86A3-5C2CC5C629B0}"/>
              </a:ext>
            </a:extLst>
          </p:cNvPr>
          <p:cNvSpPr txBox="1"/>
          <p:nvPr/>
        </p:nvSpPr>
        <p:spPr>
          <a:xfrm>
            <a:off x="622663" y="192400"/>
            <a:ext cx="109466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All patients with ‘chair’ orders</a:t>
            </a:r>
          </a:p>
          <a:p>
            <a:pPr algn="ctr"/>
            <a:r>
              <a:rPr lang="en-US" sz="2400" dirty="0"/>
              <a:t>AND</a:t>
            </a:r>
          </a:p>
          <a:p>
            <a:pPr algn="ctr"/>
            <a:r>
              <a:rPr lang="en-US" sz="2400" dirty="0"/>
              <a:t>Have a sacral or ischial pressure injury</a:t>
            </a:r>
          </a:p>
          <a:p>
            <a:pPr algn="ctr"/>
            <a:r>
              <a:rPr lang="en-US" sz="2400" dirty="0"/>
              <a:t>OR</a:t>
            </a:r>
          </a:p>
          <a:p>
            <a:pPr algn="ctr"/>
            <a:r>
              <a:rPr lang="en-US" sz="2400" dirty="0"/>
              <a:t>Are </a:t>
            </a:r>
            <a:r>
              <a:rPr lang="en-US" sz="2400" u="sng" dirty="0"/>
              <a:t>at risk for </a:t>
            </a:r>
            <a:r>
              <a:rPr lang="en-US" sz="2400" dirty="0"/>
              <a:t>a pressure injury</a:t>
            </a:r>
          </a:p>
        </p:txBody>
      </p:sp>
    </p:spTree>
    <p:extLst>
      <p:ext uri="{BB962C8B-B14F-4D97-AF65-F5344CB8AC3E}">
        <p14:creationId xmlns:p14="http://schemas.microsoft.com/office/powerpoint/2010/main" val="3184137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DF7E73B-322C-4C08-905D-19DF49E35373}"/>
              </a:ext>
            </a:extLst>
          </p:cNvPr>
          <p:cNvSpPr/>
          <p:nvPr/>
        </p:nvSpPr>
        <p:spPr>
          <a:xfrm>
            <a:off x="915376" y="405456"/>
            <a:ext cx="3298213" cy="233279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AB255CD-5F90-481D-AD2A-E57391A1B199}"/>
              </a:ext>
            </a:extLst>
          </p:cNvPr>
          <p:cNvSpPr/>
          <p:nvPr/>
        </p:nvSpPr>
        <p:spPr>
          <a:xfrm>
            <a:off x="7086600" y="3700470"/>
            <a:ext cx="3487652" cy="24657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F62A78E-4FD5-4AA9-AE84-94FFDD1A0E10}"/>
              </a:ext>
            </a:extLst>
          </p:cNvPr>
          <p:cNvSpPr/>
          <p:nvPr/>
        </p:nvSpPr>
        <p:spPr>
          <a:xfrm>
            <a:off x="7025054" y="634147"/>
            <a:ext cx="3414558" cy="23434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9" name="Picture 19" descr="cid:image005.jpg@01D49D2A.5A913500">
            <a:extLst>
              <a:ext uri="{FF2B5EF4-FFF2-40B4-BE49-F238E27FC236}">
                <a16:creationId xmlns:a16="http://schemas.microsoft.com/office/drawing/2014/main" id="{428E645E-219B-4EC2-B97B-2150B4EE2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679" y="1140888"/>
            <a:ext cx="2917825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2" descr="cid:image007.png@01D49D2A.5A913500">
            <a:extLst>
              <a:ext uri="{FF2B5EF4-FFF2-40B4-BE49-F238E27FC236}">
                <a16:creationId xmlns:a16="http://schemas.microsoft.com/office/drawing/2014/main" id="{6958A5AA-AF71-4B33-9C9C-9BA9CF2CD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220" y="4199286"/>
            <a:ext cx="2533284" cy="179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FA4C3825-150D-4142-B6BD-49F31AE47611}"/>
              </a:ext>
            </a:extLst>
          </p:cNvPr>
          <p:cNvSpPr/>
          <p:nvPr/>
        </p:nvSpPr>
        <p:spPr>
          <a:xfrm>
            <a:off x="915376" y="3737452"/>
            <a:ext cx="3108020" cy="231101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2" name="Picture 20" descr="cid:image003.png@01D49D28.BAC321B0">
            <a:extLst>
              <a:ext uri="{FF2B5EF4-FFF2-40B4-BE49-F238E27FC236}">
                <a16:creationId xmlns:a16="http://schemas.microsoft.com/office/drawing/2014/main" id="{BB5A3DC6-F30C-4954-BA90-E25230395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780" y="4193667"/>
            <a:ext cx="2773211" cy="170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1" descr="cid:image006.jpg@01D49D2A.5A913500">
            <a:extLst>
              <a:ext uri="{FF2B5EF4-FFF2-40B4-BE49-F238E27FC236}">
                <a16:creationId xmlns:a16="http://schemas.microsoft.com/office/drawing/2014/main" id="{239CEEE7-076C-480F-B25C-1DFDE2F37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652" y="773208"/>
            <a:ext cx="2599040" cy="182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8247AA1-B16B-4FB9-934D-A90A57F291AA}"/>
              </a:ext>
            </a:extLst>
          </p:cNvPr>
          <p:cNvSpPr/>
          <p:nvPr/>
        </p:nvSpPr>
        <p:spPr>
          <a:xfrm>
            <a:off x="-269631" y="6124678"/>
            <a:ext cx="63656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If chair reclines, lean patient back and elevate legs on a rest.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Preferred chair position if patient has an ischial pi.</a:t>
            </a:r>
            <a:endParaRPr lang="en-US" sz="1400" dirty="0"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5988BA6-A627-481D-A458-8FC87EAC12C4}"/>
              </a:ext>
            </a:extLst>
          </p:cNvPr>
          <p:cNvSpPr/>
          <p:nvPr/>
        </p:nvSpPr>
        <p:spPr>
          <a:xfrm>
            <a:off x="536330" y="2916343"/>
            <a:ext cx="518746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14400" lvl="0" algn="ctr">
              <a:spcBef>
                <a:spcPts val="500"/>
              </a:spcBef>
              <a:spcAft>
                <a:spcPts val="500"/>
              </a:spcAft>
            </a:pPr>
            <a:r>
              <a:rPr lang="en-US" sz="1400" dirty="0"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If chair does not recline, sit patient upright with feet on the ground. </a:t>
            </a:r>
            <a:r>
              <a:rPr lang="en-US" sz="1600" dirty="0"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E9646BE-7E4B-4729-AEEE-B547B3048276}"/>
              </a:ext>
            </a:extLst>
          </p:cNvPr>
          <p:cNvSpPr/>
          <p:nvPr/>
        </p:nvSpPr>
        <p:spPr>
          <a:xfrm>
            <a:off x="5826370" y="3035315"/>
            <a:ext cx="63656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Maintain proper position and alignment in chair.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Slouched or slid-down postures create significant increases in pressure</a:t>
            </a:r>
            <a:r>
              <a:rPr lang="en-US" sz="1400" dirty="0"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35F9FB5-5917-4D48-83C0-DC787319C300}"/>
              </a:ext>
            </a:extLst>
          </p:cNvPr>
          <p:cNvSpPr txBox="1"/>
          <p:nvPr/>
        </p:nvSpPr>
        <p:spPr>
          <a:xfrm>
            <a:off x="6931573" y="6297689"/>
            <a:ext cx="3912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entury Gothic" panose="020B0502020202020204" pitchFamily="34" charset="0"/>
              </a:rPr>
              <a:t>Do not sit patient upright with feet elevated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10D7F2B-D276-40B6-AE04-06C1A7B523E6}"/>
              </a:ext>
            </a:extLst>
          </p:cNvPr>
          <p:cNvSpPr txBox="1"/>
          <p:nvPr/>
        </p:nvSpPr>
        <p:spPr>
          <a:xfrm>
            <a:off x="1862503" y="3737452"/>
            <a:ext cx="1714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YES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FD7E135-D299-42F9-AD6A-2CAA98CA5A42}"/>
              </a:ext>
            </a:extLst>
          </p:cNvPr>
          <p:cNvSpPr txBox="1"/>
          <p:nvPr/>
        </p:nvSpPr>
        <p:spPr>
          <a:xfrm>
            <a:off x="8288947" y="563781"/>
            <a:ext cx="1827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NO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3D56926-B596-4F0A-902C-54334612B467}"/>
              </a:ext>
            </a:extLst>
          </p:cNvPr>
          <p:cNvSpPr txBox="1"/>
          <p:nvPr/>
        </p:nvSpPr>
        <p:spPr>
          <a:xfrm>
            <a:off x="8345364" y="3737452"/>
            <a:ext cx="1714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NO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6A31133-4C2C-41D4-B5CB-A114F4BFE5E8}"/>
              </a:ext>
            </a:extLst>
          </p:cNvPr>
          <p:cNvSpPr txBox="1"/>
          <p:nvPr/>
        </p:nvSpPr>
        <p:spPr>
          <a:xfrm>
            <a:off x="2162540" y="358522"/>
            <a:ext cx="1714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YES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448DFA-E006-4D86-8AED-F131CCE826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76965" y="1289603"/>
            <a:ext cx="600075" cy="333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C9817D-056B-4DEE-887B-E30BB29CBB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38400" y="4457700"/>
            <a:ext cx="504825" cy="3989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CDABAC-541A-4191-887A-1117D5544D1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62541" y="773208"/>
            <a:ext cx="418734" cy="3676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EC8037-B845-4823-BF40-13CA7A92A8B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01712" y="4206433"/>
            <a:ext cx="600075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22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B7B93D-1D46-4E4F-878F-2EABA82C6B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39" t="5824" r="4034" b="10315"/>
          <a:stretch/>
        </p:blipFill>
        <p:spPr>
          <a:xfrm>
            <a:off x="885970" y="1891717"/>
            <a:ext cx="3860383" cy="23263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95352B-6A7B-4D11-97C1-709848143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960883" y="1010972"/>
            <a:ext cx="2326380" cy="40878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EC334C-4E91-4213-98DC-263362537BD5}"/>
              </a:ext>
            </a:extLst>
          </p:cNvPr>
          <p:cNvSpPr txBox="1"/>
          <p:nvPr/>
        </p:nvSpPr>
        <p:spPr>
          <a:xfrm>
            <a:off x="896421" y="4633213"/>
            <a:ext cx="3907767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u="sng" dirty="0"/>
              <a:t>Medline Standard Cushion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For patients 250 pounds or less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PMM 1782 </a:t>
            </a:r>
          </a:p>
          <a:p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88F55D-7C87-4B5E-AFE3-60382B0FA8D6}"/>
              </a:ext>
            </a:extLst>
          </p:cNvPr>
          <p:cNvSpPr txBox="1"/>
          <p:nvPr/>
        </p:nvSpPr>
        <p:spPr>
          <a:xfrm>
            <a:off x="7138698" y="4633212"/>
            <a:ext cx="4156881" cy="16004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u="sng" dirty="0"/>
              <a:t>EHOB Extra Large Waffle Chair Cushion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For patients between 250-700 pounds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PMM 89576</a:t>
            </a:r>
          </a:p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AA2FE80-9D06-A906-CC2C-E73F08702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226" y="385190"/>
            <a:ext cx="8903521" cy="1091410"/>
          </a:xfrm>
        </p:spPr>
        <p:txBody>
          <a:bodyPr/>
          <a:lstStyle/>
          <a:p>
            <a:pPr algn="ctr"/>
            <a:r>
              <a:rPr lang="en-US" dirty="0"/>
              <a:t>Chair Cushion Selection Criteria </a:t>
            </a:r>
          </a:p>
        </p:txBody>
      </p:sp>
    </p:spTree>
    <p:extLst>
      <p:ext uri="{BB962C8B-B14F-4D97-AF65-F5344CB8AC3E}">
        <p14:creationId xmlns:p14="http://schemas.microsoft.com/office/powerpoint/2010/main" val="41143785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7218</TotalTime>
  <Words>322</Words>
  <Application>Microsoft Office PowerPoint</Application>
  <PresentationFormat>Widescreen</PresentationFormat>
  <Paragraphs>52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Century Gothic</vt:lpstr>
      <vt:lpstr>Comic Sans MS</vt:lpstr>
      <vt:lpstr>Wingdings 3</vt:lpstr>
      <vt:lpstr>Ion</vt:lpstr>
      <vt:lpstr>PowerPoint Presentation</vt:lpstr>
      <vt:lpstr>PowerPoint Presentation</vt:lpstr>
      <vt:lpstr>PowerPoint Presentation</vt:lpstr>
      <vt:lpstr>Chair Cushion Selection Criteria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Thompson, Bonnie</dc:creator>
  <cp:lastModifiedBy>Netzel, Lindsey A</cp:lastModifiedBy>
  <cp:revision>27</cp:revision>
  <dcterms:created xsi:type="dcterms:W3CDTF">2018-12-26T20:12:58Z</dcterms:created>
  <dcterms:modified xsi:type="dcterms:W3CDTF">2024-11-05T19:55:49Z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92c8cef-6f2b-4af1-b4ac-d815ff795cd6_Enabled">
    <vt:lpwstr>true</vt:lpwstr>
  </property>
  <property fmtid="{D5CDD505-2E9C-101B-9397-08002B2CF9AE}" pid="3" name="MSIP_Label_792c8cef-6f2b-4af1-b4ac-d815ff795cd6_SetDate">
    <vt:lpwstr>2024-11-05T18:06:45Z</vt:lpwstr>
  </property>
  <property fmtid="{D5CDD505-2E9C-101B-9397-08002B2CF9AE}" pid="4" name="MSIP_Label_792c8cef-6f2b-4af1-b4ac-d815ff795cd6_Method">
    <vt:lpwstr>Standard</vt:lpwstr>
  </property>
  <property fmtid="{D5CDD505-2E9C-101B-9397-08002B2CF9AE}" pid="5" name="MSIP_Label_792c8cef-6f2b-4af1-b4ac-d815ff795cd6_Name">
    <vt:lpwstr>VUMC General</vt:lpwstr>
  </property>
  <property fmtid="{D5CDD505-2E9C-101B-9397-08002B2CF9AE}" pid="6" name="MSIP_Label_792c8cef-6f2b-4af1-b4ac-d815ff795cd6_SiteId">
    <vt:lpwstr>ef575030-1424-4ed8-b83c-12c533d879ab</vt:lpwstr>
  </property>
  <property fmtid="{D5CDD505-2E9C-101B-9397-08002B2CF9AE}" pid="7" name="MSIP_Label_792c8cef-6f2b-4af1-b4ac-d815ff795cd6_ActionId">
    <vt:lpwstr>813d82e1-f44a-43d3-a91e-45c57f9a68d7</vt:lpwstr>
  </property>
  <property fmtid="{D5CDD505-2E9C-101B-9397-08002B2CF9AE}" pid="8" name="MSIP_Label_792c8cef-6f2b-4af1-b4ac-d815ff795cd6_ContentBits">
    <vt:lpwstr>0</vt:lpwstr>
  </property>
</Properties>
</file>